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503" r:id="rId2"/>
    <p:sldId id="276" r:id="rId3"/>
    <p:sldId id="588" r:id="rId4"/>
    <p:sldId id="589" r:id="rId5"/>
    <p:sldId id="587" r:id="rId6"/>
    <p:sldId id="590" r:id="rId7"/>
    <p:sldId id="592" r:id="rId8"/>
    <p:sldId id="591" r:id="rId9"/>
    <p:sldId id="595" r:id="rId10"/>
    <p:sldId id="593" r:id="rId11"/>
    <p:sldId id="594" r:id="rId12"/>
    <p:sldId id="586" r:id="rId13"/>
    <p:sldId id="504" r:id="rId14"/>
    <p:sldId id="5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тересни факти за ͏Python" id="{DB19340D-3D41-44AA-8EF4-C80C4C52B687}">
          <p14:sldIdLst>
            <p14:sldId id="588"/>
            <p14:sldId id="589"/>
          </p14:sldIdLst>
        </p14:section>
        <p14:section name="͏Първа програма с Python" id="{E703499E-E28C-4935-8D6E-FED703514B10}">
          <p14:sldIdLst>
            <p14:sldId id="587"/>
            <p14:sldId id="590"/>
            <p14:sldId id="592"/>
            <p14:sldId id="591"/>
            <p14:sldId id="595"/>
            <p14:sldId id="593"/>
            <p14:sldId id="59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3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66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bg.wikipedia.org/wiki/%D0%93%D1%83%D0%B8%D0%B4%D0%BE_%D0%B2%D0%B0%D0%BD_%D0%A0%D0%BE%D1%81%D1%83%D0%B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Въведение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104" name="Picture 8" descr="Logging in Python: A Developer's Guide | Product Blog • Sentry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96" t="11928" r="3048" b="12533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</a:t>
            </a:r>
            <a:r>
              <a:rPr lang="bg-BG" sz="3600" b="1" dirty="0"/>
              <a:t>няма грешки</a:t>
            </a:r>
            <a:r>
              <a:rPr lang="bg-BG" sz="3600" dirty="0"/>
              <a:t>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b="1" dirty="0" smtClean="0"/>
              <a:t>конзолата</a:t>
            </a:r>
            <a:r>
              <a:rPr lang="bg-BG" sz="3600" dirty="0" smtClean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29" y="2630266"/>
            <a:ext cx="9846343" cy="40946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631000" y="5004000"/>
            <a:ext cx="855000" cy="22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518439" cy="5546589"/>
          </a:xfrm>
        </p:spPr>
        <p:txBody>
          <a:bodyPr>
            <a:normAutofit/>
          </a:bodyPr>
          <a:lstStyle/>
          <a:p>
            <a:r>
              <a:rPr lang="bg-BG" dirty="0" smtClean="0"/>
              <a:t>Грешки на синтаксиса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lvl="1"/>
            <a:r>
              <a:rPr lang="bg-BG" sz="3200" dirty="0"/>
              <a:t>Липсват </a:t>
            </a:r>
            <a:r>
              <a:rPr lang="bg-BG" sz="32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200" dirty="0"/>
              <a:t>в </a:t>
            </a:r>
            <a:r>
              <a:rPr lang="bg-BG" sz="3200" dirty="0" smtClean="0"/>
              <a:t>скобите</a:t>
            </a:r>
          </a:p>
          <a:p>
            <a:r>
              <a:rPr lang="bg-BG" sz="3200" dirty="0"/>
              <a:t>Грешки при индентацията</a:t>
            </a:r>
          </a:p>
          <a:p>
            <a:endParaRPr lang="bg-BG" sz="3400" dirty="0" smtClean="0"/>
          </a:p>
          <a:p>
            <a:endParaRPr lang="bg-BG" sz="3400" dirty="0" smtClean="0"/>
          </a:p>
          <a:p>
            <a:pPr lvl="1"/>
            <a:r>
              <a:rPr lang="bg-BG" sz="3400" dirty="0"/>
              <a:t>Има ненужна табулация пред </a:t>
            </a:r>
            <a:r>
              <a:rPr lang="bg-BG" sz="3400" b="1" dirty="0"/>
              <a:t>командата</a:t>
            </a:r>
            <a:r>
              <a:rPr lang="bg-BG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bg-BG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bg-BG" sz="34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Типични грешки в </a:t>
            </a:r>
            <a:r>
              <a:rPr lang="en-US" dirty="0" smtClean="0"/>
              <a:t>Python </a:t>
            </a:r>
            <a:r>
              <a:rPr lang="bg-BG" dirty="0" smtClean="0"/>
              <a:t>програмите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854000"/>
            <a:ext cx="4275000" cy="127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4554000"/>
            <a:ext cx="3825000" cy="12918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5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͏Интересни факти за ͏</a:t>
            </a:r>
            <a:r>
              <a:rPr lang="en-US" dirty="0"/>
              <a:t>Python</a:t>
            </a:r>
            <a:endParaRPr lang="bg-BG" dirty="0" smtClean="0"/>
          </a:p>
          <a:p>
            <a:r>
              <a:rPr lang="bg-BG" dirty="0"/>
              <a:t>͏Първа програма с </a:t>
            </a:r>
            <a:r>
              <a:rPr lang="en-US" dirty="0"/>
              <a:t>Python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 smtClean="0"/>
              <a:t>Интересни факти за ͏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" b="14042"/>
          <a:stretch/>
        </p:blipFill>
        <p:spPr bwMode="auto">
          <a:xfrm>
            <a:off x="5106000" y="1630172"/>
            <a:ext cx="198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3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Python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/>
              <a:t>език за програмиране от </a:t>
            </a:r>
            <a:r>
              <a:rPr lang="ru-RU" b="1" dirty="0"/>
              <a:t>високо </a:t>
            </a:r>
            <a:r>
              <a:rPr lang="ru-RU" b="1" dirty="0" smtClean="0"/>
              <a:t>ниво</a:t>
            </a:r>
            <a:endParaRPr lang="en-US" b="1" dirty="0" smtClean="0"/>
          </a:p>
          <a:p>
            <a:pPr lvl="1"/>
            <a:r>
              <a:rPr lang="bg-BG" dirty="0" smtClean="0"/>
              <a:t>Създаден от </a:t>
            </a:r>
            <a:r>
              <a:rPr lang="bg-BG" dirty="0" smtClean="0">
                <a:hlinkClick r:id="rId2"/>
              </a:rPr>
              <a:t>Гуидо </a:t>
            </a:r>
            <a:r>
              <a:rPr lang="bg-BG" dirty="0">
                <a:hlinkClick r:id="rId2"/>
              </a:rPr>
              <a:t>ван </a:t>
            </a:r>
            <a:r>
              <a:rPr lang="bg-BG" dirty="0" smtClean="0">
                <a:hlinkClick r:id="rId2"/>
              </a:rPr>
              <a:t>Росум</a:t>
            </a:r>
            <a:r>
              <a:rPr lang="en-US" dirty="0" smtClean="0"/>
              <a:t> </a:t>
            </a:r>
            <a:r>
              <a:rPr lang="ru-RU" dirty="0"/>
              <a:t>в началото на </a:t>
            </a:r>
            <a:r>
              <a:rPr lang="ru-RU" b="1" dirty="0"/>
              <a:t>90-те</a:t>
            </a:r>
            <a:r>
              <a:rPr lang="ru-RU" dirty="0"/>
              <a:t> </a:t>
            </a:r>
            <a:r>
              <a:rPr lang="ru-RU" dirty="0" smtClean="0"/>
              <a:t>години</a:t>
            </a:r>
            <a:endParaRPr lang="en-US" dirty="0" smtClean="0"/>
          </a:p>
          <a:p>
            <a:r>
              <a:rPr lang="ru-RU" sz="3200" dirty="0">
                <a:cs typeface="Consolas" panose="020B0609020204030204" pitchFamily="49" charset="0"/>
              </a:rPr>
              <a:t>Синтаксис</a:t>
            </a:r>
            <a:r>
              <a:rPr lang="bg-BG" sz="3200" dirty="0">
                <a:cs typeface="Consolas" panose="020B0609020204030204" pitchFamily="49" charset="0"/>
              </a:rPr>
              <a:t>ът е </a:t>
            </a:r>
            <a:r>
              <a:rPr lang="en-US" sz="3200" dirty="0">
                <a:cs typeface="Consolas" panose="020B0609020204030204" pitchFamily="49" charset="0"/>
              </a:rPr>
              <a:t>близък</a:t>
            </a:r>
            <a:r>
              <a:rPr lang="ru-RU" sz="3200" dirty="0">
                <a:cs typeface="Consolas" panose="020B0609020204030204" pitchFamily="49" charset="0"/>
              </a:rPr>
              <a:t> до обикновения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cs typeface="Consolas" panose="020B0609020204030204" pitchFamily="49" charset="0"/>
              </a:rPr>
              <a:t>английски език</a:t>
            </a:r>
          </a:p>
          <a:p>
            <a:r>
              <a:rPr lang="bg-BG" sz="3200" dirty="0">
                <a:cs typeface="Consolas" panose="020B0609020204030204" pitchFamily="49" charset="0"/>
              </a:rPr>
              <a:t>Един от 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програмиране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pic>
        <p:nvPicPr>
          <p:cNvPr id="2052" name="Picture 4" descr="Гуидо ван Росум на O'Reilly Open Source Convention през 2006 г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8" y="1603258"/>
            <a:ext cx="3107063" cy="46605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͏Първа програма 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14000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 smtClean="0"/>
              <a:t>За обучението ни с </a:t>
            </a:r>
            <a:r>
              <a:rPr lang="en-US" sz="3200" b="1" dirty="0" smtClean="0"/>
              <a:t>Python</a:t>
            </a:r>
            <a:r>
              <a:rPr lang="bg-BG" sz="3200" dirty="0"/>
              <a:t> </a:t>
            </a:r>
            <a:r>
              <a:rPr lang="bg-BG" sz="3200" dirty="0" smtClean="0"/>
              <a:t>ще използваме </a:t>
            </a:r>
            <a:r>
              <a:rPr lang="bg-BG" sz="3200" b="1" dirty="0" smtClean="0"/>
              <a:t>онлайн среда за разработка</a:t>
            </a:r>
          </a:p>
          <a:p>
            <a:r>
              <a:rPr lang="bg-BG" sz="3200" dirty="0" smtClean="0"/>
              <a:t>Линк за</a:t>
            </a:r>
            <a:r>
              <a:rPr lang="en-US" sz="3200" dirty="0" smtClean="0"/>
              <a:t> </a:t>
            </a:r>
            <a:r>
              <a:rPr lang="bg-BG" sz="3200" b="1" dirty="0" smtClean="0"/>
              <a:t>онлайн </a:t>
            </a:r>
            <a:r>
              <a:rPr lang="en-US" sz="3200" b="1" dirty="0" smtClean="0"/>
              <a:t>IDE </a:t>
            </a:r>
            <a:r>
              <a:rPr lang="en-US" sz="3200" dirty="0"/>
              <a:t>– </a:t>
            </a:r>
            <a:r>
              <a:rPr lang="en-US" sz="3200" dirty="0">
                <a:hlinkClick r:id="rId2"/>
              </a:rPr>
              <a:t>https://www.online-python.com</a:t>
            </a:r>
            <a:r>
              <a:rPr lang="en-US" sz="3200" dirty="0" smtClean="0">
                <a:hlinkClick r:id="rId2"/>
              </a:rPr>
              <a:t>/</a:t>
            </a:r>
            <a:endParaRPr lang="bg-BG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50" y="3179187"/>
            <a:ext cx="6525000" cy="3534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7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</a:t>
            </a:r>
            <a:r>
              <a:rPr lang="en-US" dirty="0" smtClean="0"/>
              <a:t> </a:t>
            </a:r>
            <a:r>
              <a:rPr lang="bg-BG" dirty="0" smtClean="0"/>
              <a:t>онлайн </a:t>
            </a:r>
            <a:r>
              <a:rPr lang="en-US" dirty="0" smtClean="0"/>
              <a:t>IDE</a:t>
            </a: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00" y="1237125"/>
            <a:ext cx="9945000" cy="5386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8166000" y="1449000"/>
            <a:ext cx="3766312" cy="1170000"/>
          </a:xfrm>
          <a:prstGeom prst="wedgeRoundRectCallout">
            <a:avLst>
              <a:gd name="adj1" fmla="val -77549"/>
              <a:gd name="adj2" fmla="val 84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е полето, където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пишем нашия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66019" y="5087062"/>
            <a:ext cx="5085718" cy="1568438"/>
          </a:xfrm>
          <a:prstGeom prst="wedgeRoundRectCallout">
            <a:avLst>
              <a:gd name="adj1" fmla="val -71555"/>
              <a:gd name="adj2" fmla="val -33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конзолата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която ще се отпечатва нашият резултат от написаната програма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0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отворите </a:t>
            </a:r>
            <a:r>
              <a:rPr lang="bg-BG" b="1" dirty="0" smtClean="0"/>
              <a:t>онлайн </a:t>
            </a:r>
            <a:r>
              <a:rPr lang="en-US" b="1" dirty="0" smtClean="0"/>
              <a:t>IDE</a:t>
            </a:r>
            <a:r>
              <a:rPr lang="bg-BG" dirty="0" smtClean="0"/>
              <a:t>, е време да напишем първата ни </a:t>
            </a:r>
            <a:r>
              <a:rPr lang="bg-BG" b="1" dirty="0" smtClean="0"/>
              <a:t>програма</a:t>
            </a:r>
            <a:endParaRPr lang="en-US" b="1" dirty="0" smtClean="0"/>
          </a:p>
          <a:p>
            <a:r>
              <a:rPr lang="ru-RU" dirty="0"/>
              <a:t>В полето за писане на код </a:t>
            </a:r>
            <a:r>
              <a:rPr lang="ru-RU" b="1" dirty="0"/>
              <a:t>въведете</a:t>
            </a:r>
            <a:r>
              <a:rPr lang="ru-RU" dirty="0"/>
              <a:t> </a:t>
            </a:r>
            <a:r>
              <a:rPr lang="ru-RU" b="1" dirty="0"/>
              <a:t>следния код</a:t>
            </a:r>
            <a:r>
              <a:rPr lang="ru-RU" dirty="0"/>
              <a:t>: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</a:t>
            </a:r>
            <a:r>
              <a:rPr lang="en-US" dirty="0" smtClean="0"/>
              <a:t> </a:t>
            </a:r>
            <a:r>
              <a:rPr lang="bg-BG" dirty="0" smtClean="0"/>
              <a:t>програмен код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1947" y="3204000"/>
            <a:ext cx="373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print("Hello world")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48622"/>
          <a:stretch/>
        </p:blipFill>
        <p:spPr>
          <a:xfrm>
            <a:off x="1176276" y="4442715"/>
            <a:ext cx="9846343" cy="21037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6099447" y="3898050"/>
            <a:ext cx="0" cy="456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</a:t>
            </a:r>
            <a:r>
              <a:rPr lang="bg-BG" sz="3600" b="1" dirty="0"/>
              <a:t>стартиране</a:t>
            </a:r>
            <a:r>
              <a:rPr lang="bg-BG" sz="3600" dirty="0"/>
              <a:t> на </a:t>
            </a:r>
            <a:r>
              <a:rPr lang="bg-BG" sz="3600" b="1" dirty="0"/>
              <a:t>програмата</a:t>
            </a:r>
            <a:r>
              <a:rPr lang="bg-BG" sz="3600" dirty="0" smtClean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натиснете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бутона</a:t>
            </a:r>
            <a:r>
              <a:rPr lang="bg-BG" sz="3400" dirty="0"/>
              <a:t> [</a:t>
            </a:r>
            <a:r>
              <a:rPr lang="en-US" sz="3400" b="1" dirty="0">
                <a:solidFill>
                  <a:schemeClr val="bg1"/>
                </a:solidFill>
              </a:rPr>
              <a:t>Run</a:t>
            </a:r>
            <a:r>
              <a:rPr lang="en-US" sz="3400" dirty="0" smtClean="0"/>
              <a:t>]</a:t>
            </a:r>
            <a:endParaRPr lang="bg-BG" sz="3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</a:t>
            </a:r>
            <a:r>
              <a:rPr lang="bg-BG" sz="3400" b="1" dirty="0" smtClean="0"/>
              <a:t>клашива</a:t>
            </a:r>
            <a:r>
              <a:rPr lang="bg-BG" sz="3400" dirty="0" smtClean="0"/>
              <a:t> </a:t>
            </a:r>
            <a:r>
              <a:rPr lang="en-US" sz="3400" dirty="0" smtClean="0"/>
              <a:t>[</a:t>
            </a:r>
            <a:r>
              <a:rPr lang="en-US" sz="3400" b="1" dirty="0" smtClean="0">
                <a:solidFill>
                  <a:schemeClr val="bg1"/>
                </a:solidFill>
              </a:rPr>
              <a:t>F8</a:t>
            </a:r>
            <a:r>
              <a:rPr lang="en-US" sz="3400" dirty="0" smtClean="0"/>
              <a:t>]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430"/>
          <a:stretch/>
        </p:blipFill>
        <p:spPr>
          <a:xfrm>
            <a:off x="2991000" y="4274838"/>
            <a:ext cx="2249999" cy="10647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074" name="Picture 2" descr="Clipart: Computer Keyboard keys - F8 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0" y="3699000"/>
            <a:ext cx="2336550" cy="22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5364</TotalTime>
  <Words>422</Words>
  <Application>Microsoft Office PowerPoint</Application>
  <PresentationFormat>Widescreen</PresentationFormat>
  <Paragraphs>72</Paragraphs>
  <Slides>14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Consolas</vt:lpstr>
      <vt:lpstr>Wingdings</vt:lpstr>
      <vt:lpstr>SoftUni</vt:lpstr>
      <vt:lpstr>Въведение в Python</vt:lpstr>
      <vt:lpstr>Съдържание</vt:lpstr>
      <vt:lpstr>Интересни факти за ͏Python</vt:lpstr>
      <vt:lpstr>Интересно за Python</vt:lpstr>
      <vt:lpstr>͏Първа програма с Python</vt:lpstr>
      <vt:lpstr>Среда за разработка</vt:lpstr>
      <vt:lpstr>Елементи на онлайн IDE 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Python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1357</cp:revision>
  <dcterms:created xsi:type="dcterms:W3CDTF">2018-05-23T13:08:44Z</dcterms:created>
  <dcterms:modified xsi:type="dcterms:W3CDTF">2024-10-22T19:21:29Z</dcterms:modified>
  <cp:category/>
</cp:coreProperties>
</file>