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2"/>
  </p:notesMasterIdLst>
  <p:handoutMasterIdLst>
    <p:handoutMasterId r:id="rId83"/>
  </p:handoutMasterIdLst>
  <p:sldIdLst>
    <p:sldId id="503" r:id="rId2"/>
    <p:sldId id="276" r:id="rId3"/>
    <p:sldId id="729" r:id="rId4"/>
    <p:sldId id="675" r:id="rId5"/>
    <p:sldId id="777" r:id="rId6"/>
    <p:sldId id="704" r:id="rId7"/>
    <p:sldId id="668" r:id="rId8"/>
    <p:sldId id="736" r:id="rId9"/>
    <p:sldId id="737" r:id="rId10"/>
    <p:sldId id="748" r:id="rId11"/>
    <p:sldId id="749" r:id="rId12"/>
    <p:sldId id="714" r:id="rId13"/>
    <p:sldId id="778" r:id="rId14"/>
    <p:sldId id="745" r:id="rId15"/>
    <p:sldId id="715" r:id="rId16"/>
    <p:sldId id="758" r:id="rId17"/>
    <p:sldId id="759" r:id="rId18"/>
    <p:sldId id="779" r:id="rId19"/>
    <p:sldId id="742" r:id="rId20"/>
    <p:sldId id="676" r:id="rId21"/>
    <p:sldId id="677" r:id="rId22"/>
    <p:sldId id="688" r:id="rId23"/>
    <p:sldId id="689" r:id="rId24"/>
    <p:sldId id="780" r:id="rId25"/>
    <p:sldId id="760" r:id="rId26"/>
    <p:sldId id="763" r:id="rId27"/>
    <p:sldId id="770" r:id="rId28"/>
    <p:sldId id="772" r:id="rId29"/>
    <p:sldId id="761" r:id="rId30"/>
    <p:sldId id="762" r:id="rId31"/>
    <p:sldId id="771" r:id="rId32"/>
    <p:sldId id="659" r:id="rId33"/>
    <p:sldId id="660" r:id="rId34"/>
    <p:sldId id="703" r:id="rId35"/>
    <p:sldId id="653" r:id="rId36"/>
    <p:sldId id="733" r:id="rId37"/>
    <p:sldId id="757" r:id="rId38"/>
    <p:sldId id="746" r:id="rId39"/>
    <p:sldId id="690" r:id="rId40"/>
    <p:sldId id="654" r:id="rId41"/>
    <p:sldId id="707" r:id="rId42"/>
    <p:sldId id="747" r:id="rId43"/>
    <p:sldId id="664" r:id="rId44"/>
    <p:sldId id="665" r:id="rId45"/>
    <p:sldId id="666" r:id="rId46"/>
    <p:sldId id="730" r:id="rId47"/>
    <p:sldId id="679" r:id="rId48"/>
    <p:sldId id="705" r:id="rId49"/>
    <p:sldId id="738" r:id="rId50"/>
    <p:sldId id="739" r:id="rId51"/>
    <p:sldId id="717" r:id="rId52"/>
    <p:sldId id="743" r:id="rId53"/>
    <p:sldId id="764" r:id="rId54"/>
    <p:sldId id="765" r:id="rId55"/>
    <p:sldId id="767" r:id="rId56"/>
    <p:sldId id="768" r:id="rId57"/>
    <p:sldId id="769" r:id="rId58"/>
    <p:sldId id="731" r:id="rId59"/>
    <p:sldId id="694" r:id="rId60"/>
    <p:sldId id="706" r:id="rId61"/>
    <p:sldId id="740" r:id="rId62"/>
    <p:sldId id="741" r:id="rId63"/>
    <p:sldId id="719" r:id="rId64"/>
    <p:sldId id="744" r:id="rId65"/>
    <p:sldId id="750" r:id="rId66"/>
    <p:sldId id="752" r:id="rId67"/>
    <p:sldId id="755" r:id="rId68"/>
    <p:sldId id="753" r:id="rId69"/>
    <p:sldId id="756" r:id="rId70"/>
    <p:sldId id="773" r:id="rId71"/>
    <p:sldId id="774" r:id="rId72"/>
    <p:sldId id="781" r:id="rId73"/>
    <p:sldId id="783" r:id="rId74"/>
    <p:sldId id="782" r:id="rId75"/>
    <p:sldId id="784" r:id="rId76"/>
    <p:sldId id="776" r:id="rId77"/>
    <p:sldId id="785" r:id="rId78"/>
    <p:sldId id="633" r:id="rId79"/>
    <p:sldId id="504" r:id="rId80"/>
    <p:sldId id="50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77"/>
            <p14:sldId id="704"/>
            <p14:sldId id="668"/>
            <p14:sldId id="736"/>
            <p14:sldId id="737"/>
            <p14:sldId id="748"/>
            <p14:sldId id="749"/>
            <p14:sldId id="714"/>
            <p14:sldId id="778"/>
            <p14:sldId id="745"/>
            <p14:sldId id="715"/>
            <p14:sldId id="758"/>
            <p14:sldId id="759"/>
            <p14:sldId id="779"/>
            <p14:sldId id="742"/>
            <p14:sldId id="676"/>
            <p14:sldId id="677"/>
            <p14:sldId id="688"/>
            <p14:sldId id="689"/>
            <p14:sldId id="780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81"/>
            <p14:sldId id="783"/>
            <p14:sldId id="782"/>
            <p14:sldId id="784"/>
            <p14:sldId id="776"/>
            <p14:sldId id="78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57" autoAdjust="0"/>
    <p:restoredTop sz="95188" autoAdjust="0"/>
  </p:normalViewPr>
  <p:slideViewPr>
    <p:cSldViewPr showGuides="1">
      <p:cViewPr varScale="1">
        <p:scale>
          <a:sx n="73" d="100"/>
          <a:sy n="73" d="100"/>
        </p:scale>
        <p:origin x="216" y="9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64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Редактираме </a:t>
            </a:r>
            <a:r>
              <a:rPr lang="bg-BG" sz="3400" b="1" dirty="0">
                <a:solidFill>
                  <a:schemeClr val="bg1"/>
                </a:solidFill>
              </a:rPr>
              <a:t>входната форма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главната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за </a:t>
            </a:r>
            <a:r>
              <a:rPr lang="bg-BG" sz="3400" b="1" dirty="0"/>
              <a:t>лекар</a:t>
            </a:r>
            <a:r>
              <a:rPr lang="bg-BG" sz="3400" dirty="0"/>
              <a:t>, за да показваме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</a:t>
            </a:r>
            <a:r>
              <a:rPr lang="bg-BG" sz="3400" dirty="0"/>
              <a:t> за </a:t>
            </a:r>
            <a:r>
              <a:rPr lang="bg-BG" sz="3400" b="1" dirty="0"/>
              <a:t>логнат потребител лекар</a:t>
            </a:r>
          </a:p>
          <a:p>
            <a:pPr lvl="1"/>
            <a:r>
              <a:rPr lang="bg-BG" sz="3200" dirty="0"/>
              <a:t>При </a:t>
            </a:r>
            <a:r>
              <a:rPr lang="en-US" sz="3200" b="1" dirty="0">
                <a:solidFill>
                  <a:schemeClr val="bg1"/>
                </a:solidFill>
              </a:rPr>
              <a:t>FormLogin</a:t>
            </a:r>
            <a:r>
              <a:rPr lang="bg-BG" sz="3200" dirty="0"/>
              <a:t>, </a:t>
            </a:r>
            <a:r>
              <a:rPr lang="bg-BG" sz="3200" b="1" dirty="0"/>
              <a:t>подаваме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userId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80646" y="3705202"/>
            <a:ext cx="1155879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5499000"/>
            <a:ext cx="3432034" cy="510609"/>
          </a:xfrm>
          <a:prstGeom prst="wedgeRoundRectCallout">
            <a:avLst>
              <a:gd name="adj1" fmla="val -46748"/>
              <a:gd name="adj2" fmla="val -9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постъпил </a:t>
            </a:r>
            <a:r>
              <a:rPr lang="bg-BG" sz="3200" b="1" dirty="0"/>
              <a:t>прегледите</a:t>
            </a:r>
            <a:r>
              <a:rPr lang="bg-BG" sz="3200" dirty="0"/>
              <a:t> през бутонът </a:t>
            </a:r>
            <a:r>
              <a:rPr lang="bg-BG" sz="3200" b="1" dirty="0"/>
              <a:t>Прегледи</a:t>
            </a:r>
            <a:r>
              <a:rPr lang="bg-BG" sz="3200" dirty="0"/>
              <a:t> в </a:t>
            </a:r>
            <a:r>
              <a:rPr lang="bg-BG" sz="3200" b="1" dirty="0"/>
              <a:t>главната форма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3538609"/>
            <a:ext cx="1143802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при </a:t>
            </a:r>
            <a:r>
              <a:rPr lang="bg-BG" sz="3200" b="1" dirty="0">
                <a:solidFill>
                  <a:schemeClr val="bg1"/>
                </a:solidFill>
              </a:rPr>
              <a:t>избран пациент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</a:t>
            </a:r>
            <a:r>
              <a:rPr lang="bg-BG" sz="3200" b="1" dirty="0"/>
              <a:t>избрал</a:t>
            </a:r>
            <a:r>
              <a:rPr lang="bg-BG" sz="3200" dirty="0"/>
              <a:t> </a:t>
            </a:r>
            <a:r>
              <a:rPr lang="bg-BG" sz="3200" b="1" dirty="0"/>
              <a:t>пациент</a:t>
            </a:r>
            <a:r>
              <a:rPr lang="bg-BG" sz="3200" dirty="0"/>
              <a:t> и е кликнал върху </a:t>
            </a:r>
            <a:r>
              <a:rPr lang="bg-BG" sz="3200" b="1" dirty="0"/>
              <a:t>Покажи прегледи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7026" y="2462360"/>
            <a:ext cx="114380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3829001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219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bg-BG" sz="3200" dirty="0"/>
              <a:t>или на </a:t>
            </a:r>
            <a:r>
              <a:rPr lang="bg-BG" sz="3200" b="1" dirty="0">
                <a:solidFill>
                  <a:schemeClr val="bg1"/>
                </a:solidFill>
              </a:rPr>
              <a:t>избран пациент </a:t>
            </a:r>
            <a:r>
              <a:rPr lang="bg-BG" sz="3200" dirty="0"/>
              <a:t>при </a:t>
            </a:r>
            <a:r>
              <a:rPr lang="bg-BG" sz="3200" b="1" dirty="0"/>
              <a:t>логнат лекар</a:t>
            </a:r>
            <a:r>
              <a:rPr lang="bg-BG" sz="3200" dirty="0"/>
              <a:t> (лекарят вижда</a:t>
            </a:r>
            <a:r>
              <a:rPr lang="bg-BG" sz="3200" b="1" dirty="0"/>
              <a:t> само </a:t>
            </a:r>
            <a:r>
              <a:rPr lang="bg-BG" sz="3200" dirty="0"/>
              <a:t>неговите </a:t>
            </a:r>
            <a:r>
              <a:rPr lang="bg-BG" sz="3200" b="1" dirty="0"/>
              <a:t>прегледи</a:t>
            </a:r>
            <a:r>
              <a:rPr lang="bg-BG" sz="3200" dirty="0"/>
              <a:t>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78081" y="3543611"/>
            <a:ext cx="1155665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857966"/>
            <a:ext cx="4005000" cy="510609"/>
          </a:xfrm>
          <a:prstGeom prst="wedgeRoundRectCallout">
            <a:avLst>
              <a:gd name="adj1" fmla="val -52166"/>
              <a:gd name="adj2" fmla="val -96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Зареждаме </a:t>
            </a:r>
            <a:r>
              <a:rPr lang="bg-BG" sz="3400" b="1" dirty="0">
                <a:solidFill>
                  <a:schemeClr val="bg1"/>
                </a:solidFill>
              </a:rPr>
              <a:t>прегледите</a:t>
            </a:r>
            <a:r>
              <a:rPr lang="bg-BG" sz="3400" dirty="0"/>
              <a:t> при </a:t>
            </a:r>
            <a:r>
              <a:rPr lang="bg-BG" sz="3400" b="1" dirty="0"/>
              <a:t>отваряне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1982685"/>
            <a:ext cx="1146203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79536" y="1196125"/>
            <a:ext cx="1156154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57" y="4123641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5791937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</a:p>
          <a:p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e.PatientId ==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310" y="5587626"/>
            <a:ext cx="4017034" cy="919374"/>
          </a:xfrm>
          <a:prstGeom prst="wedgeRoundRectCallout">
            <a:avLst>
              <a:gd name="adj1" fmla="val -27206"/>
              <a:gd name="adj2" fmla="val -13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Намираме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sz="2400" b="1" noProof="1">
                <a:solidFill>
                  <a:schemeClr val="bg2"/>
                </a:solidFill>
              </a:rPr>
              <a:t> на избран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91" y="1989000"/>
            <a:ext cx="3240000" cy="919374"/>
          </a:xfrm>
          <a:prstGeom prst="wedgeRoundRectCallout">
            <a:avLst>
              <a:gd name="adj1" fmla="val -84296"/>
              <a:gd name="adj2" fmla="val -34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Връщаме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преглед</a:t>
            </a:r>
          </a:p>
          <a:p>
            <a:pPr lvl="1"/>
            <a:r>
              <a:rPr lang="bg-BG" sz="3200" b="1" dirty="0"/>
              <a:t>Редактиране на преглед</a:t>
            </a:r>
          </a:p>
          <a:p>
            <a:pPr lvl="1"/>
            <a:r>
              <a:rPr lang="bg-BG" sz="3200" b="1" dirty="0"/>
              <a:t>Изтриване на преглед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3000" dirty="0"/>
              <a:t>Избираме </a:t>
            </a:r>
            <a:r>
              <a:rPr lang="en-US" sz="3000" b="1" dirty="0"/>
              <a:t>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3000" dirty="0"/>
              <a:t>Задаваме </a:t>
            </a:r>
            <a:r>
              <a:rPr lang="en-US" sz="3000" b="1" dirty="0"/>
              <a:t>CustomFormat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dd/MM/yyyy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1000" y="3199970"/>
            <a:ext cx="4829362" cy="33348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       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0" y="3609000"/>
            <a:ext cx="3432034" cy="783166"/>
          </a:xfrm>
          <a:prstGeom prst="wedgeRoundRectCallout">
            <a:avLst>
              <a:gd name="adj1" fmla="val -25009"/>
              <a:gd name="adj2" fmla="val 78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2439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035" y="1279794"/>
            <a:ext cx="3633701" cy="2509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.FirstOrDefault(d =&gt; d.DoctorFullName == formAddExamination.DoctorName);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.ParseExact(formAddExamination.Date, "dd/MM/yyyy", null),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84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dbContext.Doctors.Select(d =&gt; new DoctorDto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.FirstOrDefault(d =&gt; d.UserId == userId).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385" y="322470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57919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       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5426" y="2349000"/>
            <a:ext cx="3766168" cy="2600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80689" y="112493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      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4620" y="2949383"/>
            <a:ext cx="3717763" cy="2823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пациенти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пол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 </a:t>
            </a:r>
            <a:r>
              <a:rPr lang="bg-BG" sz="3200" b="1" dirty="0"/>
              <a:t>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</a:t>
            </a:r>
            <a:r>
              <a:rPr lang="bg-BG" sz="3200" b="1" dirty="0"/>
              <a:t> 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пол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показване на прегледи, 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76" y="3144279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пациентите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(){...}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2529000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000" y="5731906"/>
            <a:ext cx="3330000" cy="408596"/>
          </a:xfrm>
          <a:prstGeom prst="wedgeRoundRectCallout">
            <a:avLst>
              <a:gd name="adj1" fmla="val -57714"/>
              <a:gd name="adj2" fmla="val -121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3200" b="1" dirty="0"/>
              <a:t>Таблица</a:t>
            </a:r>
            <a:r>
              <a:rPr lang="bg-BG" sz="3200" dirty="0"/>
              <a:t> с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bg-BG" sz="3200" b="1" dirty="0"/>
              <a:t>Бутони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преглед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филтриране</a:t>
            </a:r>
            <a:r>
              <a:rPr lang="bg-BG" sz="2800" dirty="0"/>
              <a:t> на </a:t>
            </a:r>
            <a:r>
              <a:rPr lang="bg-BG" sz="2800" b="1" dirty="0"/>
              <a:t>пациенти</a:t>
            </a:r>
            <a:r>
              <a:rPr lang="bg-BG" sz="2800" dirty="0"/>
              <a:t> по </a:t>
            </a:r>
            <a:r>
              <a:rPr lang="bg-BG" sz="2800" b="1" dirty="0"/>
              <a:t>ЕГН</a:t>
            </a:r>
            <a:r>
              <a:rPr lang="bg-BG" sz="2800" dirty="0"/>
              <a:t>,</a:t>
            </a:r>
            <a:r>
              <a:rPr lang="bg-BG" sz="2800" b="1" dirty="0"/>
              <a:t> име</a:t>
            </a:r>
            <a:r>
              <a:rPr lang="bg-BG" sz="2800" dirty="0"/>
              <a:t>,</a:t>
            </a:r>
            <a:r>
              <a:rPr lang="bg-BG" sz="2800" b="1" dirty="0"/>
              <a:t> фамилия</a:t>
            </a:r>
            <a:r>
              <a:rPr lang="bg-BG" sz="2800" dirty="0"/>
              <a:t> или </a:t>
            </a:r>
            <a:r>
              <a:rPr lang="bg-BG" sz="2800" b="1" dirty="0"/>
              <a:t>телефон</a:t>
            </a:r>
            <a:endParaRPr lang="bg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307719" y="2095019"/>
            <a:ext cx="1146203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Прегледи на пациент</a:t>
            </a:r>
          </a:p>
          <a:p>
            <a:pPr lvl="1"/>
            <a:r>
              <a:rPr lang="bg-BG" sz="3200" b="1" dirty="0"/>
              <a:t>Добавяне на пациент</a:t>
            </a:r>
          </a:p>
          <a:p>
            <a:pPr lvl="1"/>
            <a:r>
              <a:rPr lang="bg-BG" sz="3200" b="1" dirty="0"/>
              <a:t>Редактиране на пациент</a:t>
            </a:r>
          </a:p>
          <a:p>
            <a:pPr lvl="1"/>
            <a:r>
              <a:rPr lang="bg-BG" sz="3200" b="1" dirty="0"/>
              <a:t>Изтриване на пациент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000" y="3722099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557" y="4543962"/>
            <a:ext cx="4175737" cy="19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952092"/>
            <a:ext cx="3330000" cy="715063"/>
          </a:xfrm>
          <a:prstGeom prst="wedgeRoundRectCallout">
            <a:avLst>
              <a:gd name="adj1" fmla="val -54800"/>
              <a:gd name="adj2" fmla="val 108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лекари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лекари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363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832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лекарите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59421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лекар</a:t>
            </a:r>
          </a:p>
          <a:p>
            <a:pPr lvl="1"/>
            <a:r>
              <a:rPr lang="bg-BG" sz="3200" b="1" dirty="0"/>
              <a:t>Редактиране на лекар</a:t>
            </a:r>
          </a:p>
          <a:p>
            <a:pPr lvl="1"/>
            <a:r>
              <a:rPr lang="bg-BG" sz="3200" b="1" dirty="0"/>
              <a:t>Изтриване на лекар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83502" y="1144495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3369776"/>
            <a:ext cx="3689025" cy="3285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endParaRPr lang="bg-BG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// Използваме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943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3530" y="1204431"/>
            <a:ext cx="11497767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36" y="3238965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5775733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лекар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3200" b="1" dirty="0"/>
              <a:t> </a:t>
            </a:r>
            <a:r>
              <a:rPr lang="en-US" sz="3200" dirty="0"/>
              <a:t>-</a:t>
            </a:r>
            <a:r>
              <a:rPr lang="en-US" sz="3200" b="1" dirty="0"/>
              <a:t> </a:t>
            </a:r>
            <a:r>
              <a:rPr lang="bg-BG" sz="3200" b="1" dirty="0"/>
              <a:t>дата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(3)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админи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за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055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админите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84775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админ</a:t>
            </a:r>
          </a:p>
          <a:p>
            <a:pPr lvl="1"/>
            <a:r>
              <a:rPr lang="bg-BG" sz="3200" b="1" dirty="0"/>
              <a:t>Редактиране на админ</a:t>
            </a:r>
          </a:p>
          <a:p>
            <a:pPr lvl="1"/>
            <a:r>
              <a:rPr lang="bg-BG" sz="3200" b="1" dirty="0"/>
              <a:t>Изтриване на админ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17168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{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0188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785" y="2259000"/>
            <a:ext cx="3291245" cy="291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155586"/>
            <a:ext cx="11556672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GB" sz="20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0563" y="112493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17" y="4621436"/>
            <a:ext cx="3953144" cy="1869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</a:t>
            </a:r>
            <a:r>
              <a:rPr lang="en-US" sz="3000" b="1" dirty="0"/>
              <a:t>(Data Transfer Object)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54567" y="285072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485819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5479989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384" y="776825"/>
            <a:ext cx="8157232" cy="3668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допълнителни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проверки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</a:t>
            </a:r>
            <a:r>
              <a:rPr lang="bg-BG" sz="3400" b="1" dirty="0"/>
              <a:t>методите</a:t>
            </a:r>
            <a:r>
              <a:rPr lang="bg-BG" sz="3400" dirty="0"/>
              <a:t> за </a:t>
            </a: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b="1" dirty="0"/>
              <a:t> </a:t>
            </a:r>
            <a:r>
              <a:rPr lang="bg-BG" sz="3400" b="1" dirty="0"/>
              <a:t>операции</a:t>
            </a:r>
          </a:p>
          <a:p>
            <a:r>
              <a:rPr lang="bg-BG" sz="3400" b="1" dirty="0"/>
              <a:t>Пациенти</a:t>
            </a:r>
          </a:p>
          <a:p>
            <a:pPr lvl="1"/>
            <a:r>
              <a:rPr lang="bg-BG" sz="3200" b="1" dirty="0"/>
              <a:t>Телефонът</a:t>
            </a:r>
            <a:r>
              <a:rPr lang="bg-BG" sz="3200" dirty="0"/>
              <a:t> е </a:t>
            </a:r>
            <a:r>
              <a:rPr lang="bg-BG" sz="3200" b="1" dirty="0"/>
              <a:t>винаги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211958" y="3834000"/>
            <a:ext cx="1155667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ЕГН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винаги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/>
              <a:t>е</a:t>
            </a:r>
            <a:r>
              <a:rPr lang="bg-BG" sz="3200" b="1" dirty="0">
                <a:solidFill>
                  <a:schemeClr val="bg1"/>
                </a:solidFill>
              </a:rPr>
              <a:t> уникално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Винаги </a:t>
            </a:r>
            <a:r>
              <a:rPr lang="bg-BG" sz="3200" dirty="0"/>
              <a:t>има избран валиден </a:t>
            </a:r>
            <a:r>
              <a:rPr lang="bg-BG" sz="32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4E496D-F504-E1D9-DDAD-D520AFFD7AF2}"/>
              </a:ext>
            </a:extLst>
          </p:cNvPr>
          <p:cNvSpPr txBox="1">
            <a:spLocks/>
          </p:cNvSpPr>
          <p:nvPr/>
        </p:nvSpPr>
        <p:spPr>
          <a:xfrm>
            <a:off x="190402" y="4488899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1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63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Лекари</a:t>
            </a:r>
          </a:p>
          <a:p>
            <a:pPr lvl="1"/>
            <a:r>
              <a:rPr lang="bg-BG" sz="3200" b="1" dirty="0"/>
              <a:t>Винаги</a:t>
            </a:r>
            <a:r>
              <a:rPr lang="bg-BG" sz="3200" dirty="0"/>
              <a:t> има само </a:t>
            </a:r>
            <a:r>
              <a:rPr lang="bg-BG" sz="3200" b="1" dirty="0"/>
              <a:t>един лекар </a:t>
            </a:r>
            <a:r>
              <a:rPr lang="bg-BG" sz="3200" dirty="0"/>
              <a:t>с избраните </a:t>
            </a:r>
            <a:r>
              <a:rPr lang="bg-BG" sz="3200" b="1" dirty="0">
                <a:solidFill>
                  <a:schemeClr val="bg1"/>
                </a:solidFill>
              </a:rPr>
              <a:t>имена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83502" y="3069000"/>
            <a:ext cx="1155667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9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5)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40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Админи</a:t>
            </a:r>
          </a:p>
          <a:p>
            <a:pPr lvl="1"/>
            <a:r>
              <a:rPr lang="bg-BG" sz="3200" b="1" dirty="0"/>
              <a:t>Имейлът винаги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6)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52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Имената</a:t>
            </a:r>
            <a:r>
              <a:rPr lang="bg-BG" sz="3200" dirty="0"/>
              <a:t> не са </a:t>
            </a:r>
            <a:r>
              <a:rPr lang="bg-BG" sz="3200" b="1" dirty="0">
                <a:solidFill>
                  <a:schemeClr val="bg1"/>
                </a:solidFill>
              </a:rPr>
              <a:t>прекалено дълги </a:t>
            </a:r>
            <a:r>
              <a:rPr lang="en-US" sz="3200" dirty="0"/>
              <a:t>(</a:t>
            </a:r>
            <a:r>
              <a:rPr lang="bg-BG" sz="3200" dirty="0"/>
              <a:t>например до </a:t>
            </a:r>
            <a:r>
              <a:rPr lang="bg-BG" sz="3200" b="1" dirty="0"/>
              <a:t>25 </a:t>
            </a:r>
            <a:r>
              <a:rPr lang="bg-BG" sz="3200" dirty="0"/>
              <a:t>символа</a:t>
            </a:r>
            <a:r>
              <a:rPr lang="en-US" sz="3200" dirty="0"/>
              <a:t>)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7)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Проверка за прекалено дълги имена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Прекалено дълго име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40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DataGridView </a:t>
            </a:r>
            <a:r>
              <a:rPr lang="bg-BG" sz="3200" dirty="0"/>
              <a:t>за </a:t>
            </a:r>
            <a:r>
              <a:rPr lang="bg-BG" sz="3200" b="1" dirty="0"/>
              <a:t>прегледи</a:t>
            </a:r>
            <a:endParaRPr lang="en-US" sz="3200" b="1" dirty="0"/>
          </a:p>
          <a:p>
            <a:r>
              <a:rPr lang="bg-BG" sz="3200" dirty="0"/>
              <a:t>Редактираме </a:t>
            </a:r>
            <a:r>
              <a:rPr lang="bg-BG" sz="3200" b="1" dirty="0"/>
              <a:t>имената</a:t>
            </a:r>
            <a:r>
              <a:rPr lang="bg-BG" sz="3200" dirty="0"/>
              <a:t> и </a:t>
            </a:r>
            <a:r>
              <a:rPr lang="bg-BG" sz="3200" b="1" dirty="0"/>
              <a:t>размерите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  <a:endParaRPr lang="en-US" sz="32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b="1" dirty="0"/>
              <a:t>DataGridView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EnableAdding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EnableEditing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EnableDeleting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AutoSizeColumnsMode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31423" y="3069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2045999" y="4387674"/>
            <a:ext cx="8100001" cy="226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58098</TotalTime>
  <Words>6231</Words>
  <Application>Microsoft Macintosh PowerPoint</Application>
  <PresentationFormat>Widescreen</PresentationFormat>
  <Paragraphs>1162</Paragraphs>
  <Slides>80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Съдържание на форми за Прегледи (3)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Четене на Преглед (4)</vt:lpstr>
      <vt:lpstr>Използване на Examination DTO (1)</vt:lpstr>
      <vt:lpstr>Използване на Examination DTO (2)</vt:lpstr>
      <vt:lpstr>Използване на Examination DTO (3)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Използване на Doctor DTO и Patient DTO (3)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Допълнителни проверки (4)</vt:lpstr>
      <vt:lpstr>Допълнителни проверки (5)</vt:lpstr>
      <vt:lpstr>Допълнителни проверки (6)</vt:lpstr>
      <vt:lpstr>Допълнителни проверки (7)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511</cp:revision>
  <dcterms:created xsi:type="dcterms:W3CDTF">2018-05-23T13:08:44Z</dcterms:created>
  <dcterms:modified xsi:type="dcterms:W3CDTF">2025-01-12T19:36:36Z</dcterms:modified>
  <cp:category/>
</cp:coreProperties>
</file>