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394" r:id="rId2"/>
    <p:sldId id="527" r:id="rId3"/>
    <p:sldId id="532" r:id="rId4"/>
    <p:sldId id="518" r:id="rId5"/>
    <p:sldId id="533" r:id="rId6"/>
    <p:sldId id="534" r:id="rId7"/>
    <p:sldId id="535" r:id="rId8"/>
    <p:sldId id="536" r:id="rId9"/>
    <p:sldId id="515" r:id="rId10"/>
    <p:sldId id="522" r:id="rId11"/>
    <p:sldId id="516" r:id="rId12"/>
    <p:sldId id="546" r:id="rId13"/>
    <p:sldId id="543" r:id="rId14"/>
    <p:sldId id="545" r:id="rId15"/>
    <p:sldId id="538" r:id="rId16"/>
    <p:sldId id="539" r:id="rId17"/>
    <p:sldId id="541" r:id="rId18"/>
    <p:sldId id="531" r:id="rId19"/>
    <p:sldId id="504" r:id="rId20"/>
    <p:sldId id="5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879400C-F513-4410-A147-8FAE1B3EBBB2}">
          <p14:sldIdLst>
            <p14:sldId id="394"/>
            <p14:sldId id="527"/>
          </p14:sldIdLst>
        </p14:section>
        <p14:section name="Хостинг" id="{DA5FBD12-A55A-4013-84C0-3CD1F0AD8FED}">
          <p14:sldIdLst>
            <p14:sldId id="532"/>
            <p14:sldId id="518"/>
            <p14:sldId id="533"/>
            <p14:sldId id="534"/>
            <p14:sldId id="535"/>
            <p14:sldId id="536"/>
          </p14:sldIdLst>
        </p14:section>
        <p14:section name="Домейн" id="{164AF719-8151-4B5E-A51E-600331F1B680}">
          <p14:sldIdLst>
            <p14:sldId id="515"/>
            <p14:sldId id="522"/>
            <p14:sldId id="516"/>
          </p14:sldIdLst>
        </p14:section>
        <p14:section name="Уеб сайт" id="{0A7C965D-8106-405D-B3D5-801250F54D91}">
          <p14:sldIdLst>
            <p14:sldId id="546"/>
            <p14:sldId id="543"/>
            <p14:sldId id="545"/>
          </p14:sldIdLst>
        </p14:section>
        <p14:section name="Уеб страница" id="{20FBBDBA-3C43-403C-9CE9-584283326C8A}">
          <p14:sldIdLst>
            <p14:sldId id="538"/>
            <p14:sldId id="539"/>
            <p14:sldId id="541"/>
          </p14:sldIdLst>
        </p14:section>
        <p14:section name="Обобщение" id="{8409CD23-E3F4-490D-A8C1-4D79089FC8A5}">
          <p14:sldIdLst>
            <p14:sldId id="531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4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2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1.4.2024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71AEC9A-E3FE-410B-A75C-4EE400996F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33762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12EAAFE-5D9F-06EF-61A3-34F6B9C1B0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4354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01FFCE9-CA69-FBA1-534D-5ED404531B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5569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C1FC382-E8CD-5F95-CB52-7E826AA47A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31389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25C0EE2-F165-0493-A190-E0DC54AA91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45490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hyperlink" Target="http://nakov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nakov.github.io/" TargetMode="External"/><Relationship Id="rId4" Type="http://schemas.openxmlformats.org/officeDocument/2006/relationships/hyperlink" Target="01.%20WordPress-for-Teachers-Introduction-to-Wordpress.ppt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nom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8A5546D-967A-4786-B7C6-0B81709D33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Текстов контейнер 17">
            <a:extLst>
              <a:ext uri="{FF2B5EF4-FFF2-40B4-BE49-F238E27FC236}">
                <a16:creationId xmlns:a16="http://schemas.microsoft.com/office/drawing/2014/main" id="{2323A66B-5445-40DC-A2B9-C7D6D1A22A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sz="2000" dirty="0">
                <a:solidFill>
                  <a:srgbClr val="234465"/>
                </a:solidFill>
              </a:rPr>
              <a:t>Модул 3. "Уеб дизайн"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20CAD-4D33-470F-87FF-6E4C222A90D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Хостинг, Домейн, Уеб страница и Уеб сайт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Уеб сайт</a:t>
            </a:r>
            <a:endParaRPr lang="en-US" dirty="0"/>
          </a:p>
        </p:txBody>
      </p:sp>
      <p:pic>
        <p:nvPicPr>
          <p:cNvPr id="1026" name="Picture 2" descr="Image result for wordpress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00" y="3024520"/>
            <a:ext cx="3543518" cy="276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softuni svetlina"/>
          <p:cNvSpPr>
            <a:spLocks noChangeAspect="1" noChangeArrowheads="1"/>
          </p:cNvSpPr>
          <p:nvPr/>
        </p:nvSpPr>
        <p:spPr bwMode="auto">
          <a:xfrm>
            <a:off x="157163" y="-144463"/>
            <a:ext cx="3043237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1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6234396" y="2006970"/>
            <a:ext cx="184730" cy="1117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6665" dirty="0">
              <a:solidFill>
                <a:srgbClr val="FF0000"/>
              </a:solidFill>
              <a:latin typeface="ArielSP_Narrow" pitchFamily="34" charset="-5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D86C3B-DF0D-493E-8B34-D844A9CB9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561125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10000"/>
              </a:lnSpc>
            </a:pPr>
            <a:r>
              <a:rPr lang="bg-BG" sz="3400" dirty="0"/>
              <a:t>Вместо да въведем </a:t>
            </a:r>
            <a:r>
              <a:rPr lang="en-US" sz="3400" b="1" dirty="0">
                <a:solidFill>
                  <a:schemeClr val="bg1"/>
                </a:solidFill>
              </a:rPr>
              <a:t>IP </a:t>
            </a:r>
            <a:r>
              <a:rPr lang="bg-BG" sz="3400" b="1" dirty="0">
                <a:solidFill>
                  <a:schemeClr val="bg1"/>
                </a:solidFill>
              </a:rPr>
              <a:t>адрес </a:t>
            </a:r>
            <a:r>
              <a:rPr lang="en-US" sz="3400" dirty="0"/>
              <a:t>(</a:t>
            </a:r>
            <a:r>
              <a:rPr lang="bg-BG" sz="3400" dirty="0"/>
              <a:t>примерно</a:t>
            </a:r>
            <a:r>
              <a:rPr lang="en-US" sz="3400" dirty="0"/>
              <a:t> 164.138.217.83)</a:t>
            </a:r>
            <a:r>
              <a:rPr lang="bg-BG" sz="3400" dirty="0"/>
              <a:t>,</a:t>
            </a:r>
            <a:r>
              <a:rPr lang="en-US" sz="3400" dirty="0"/>
              <a:t> </a:t>
            </a:r>
            <a:r>
              <a:rPr lang="bg-BG" sz="3400" dirty="0"/>
              <a:t>за да достъпим ресурс</a:t>
            </a:r>
            <a:r>
              <a:rPr lang="en-US" sz="3400" dirty="0"/>
              <a:t> </a:t>
            </a:r>
            <a:r>
              <a:rPr lang="en-US" sz="3400" dirty="0">
                <a:sym typeface="Wingdings" panose="05000000000000000000" pitchFamily="2" charset="2"/>
              </a:rPr>
              <a:t> </a:t>
            </a:r>
            <a:r>
              <a:rPr lang="bg-BG" sz="3400" dirty="0"/>
              <a:t>може да въведем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домейн</a:t>
            </a:r>
            <a:endParaRPr lang="en-US" sz="34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10000"/>
              </a:lnSpc>
            </a:pPr>
            <a:r>
              <a:rPr lang="bg-BG" sz="3400" dirty="0"/>
              <a:t>Пример за индивидуални домейни </a:t>
            </a:r>
            <a:r>
              <a:rPr lang="en-US" sz="3400" dirty="0">
                <a:hlinkClick r:id="rId2"/>
              </a:rPr>
              <a:t>nakov.com</a:t>
            </a:r>
            <a:r>
              <a:rPr lang="en-US" sz="3400" dirty="0"/>
              <a:t> </a:t>
            </a:r>
            <a:r>
              <a:rPr lang="bg-BG" sz="3400" dirty="0"/>
              <a:t>или </a:t>
            </a:r>
            <a:r>
              <a:rPr lang="en-US" sz="3400" dirty="0">
                <a:hlinkClick r:id="rId3"/>
              </a:rPr>
              <a:t>softuni.bg</a:t>
            </a:r>
            <a:endParaRPr lang="bg-BG" sz="3400" dirty="0"/>
          </a:p>
          <a:p>
            <a:pPr marL="457200" indent="-457200">
              <a:lnSpc>
                <a:spcPct val="110000"/>
              </a:lnSpc>
            </a:pPr>
            <a:r>
              <a:rPr lang="bg-BG" sz="3200" noProof="1"/>
              <a:t>Пример за поддомейни</a:t>
            </a:r>
            <a:r>
              <a:rPr lang="en-US" sz="3200" dirty="0"/>
              <a:t> –</a:t>
            </a:r>
            <a:r>
              <a:rPr lang="bg-BG" sz="3200" dirty="0"/>
              <a:t> </a:t>
            </a:r>
            <a:r>
              <a:rPr lang="en-US" sz="3200" dirty="0">
                <a:hlinkClick r:id="rId4" action="ppaction://hlinkpres?slideindex=1&amp;slidetitle="/>
              </a:rPr>
              <a:t>nakov.cloudvps.bg</a:t>
            </a:r>
            <a:r>
              <a:rPr lang="bg-BG" sz="3200" dirty="0"/>
              <a:t> или</a:t>
            </a:r>
            <a:r>
              <a:rPr lang="en-US" sz="3200" dirty="0"/>
              <a:t> </a:t>
            </a:r>
            <a:r>
              <a:rPr lang="en-US" sz="3200" dirty="0">
                <a:hlinkClick r:id="rId5"/>
              </a:rPr>
              <a:t>nakov.github.io</a:t>
            </a:r>
            <a:endParaRPr lang="en-US" sz="3200" dirty="0"/>
          </a:p>
          <a:p>
            <a:pPr marL="457200" indent="-457200">
              <a:lnSpc>
                <a:spcPct val="11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</a:t>
            </a:r>
            <a:r>
              <a:rPr lang="en-US" sz="3400" dirty="0"/>
              <a:t>omain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ame </a:t>
            </a:r>
            <a:r>
              <a:rPr lang="en-US" sz="3400" b="1" dirty="0">
                <a:solidFill>
                  <a:schemeClr val="bg1"/>
                </a:solidFill>
              </a:rPr>
              <a:t>S</a:t>
            </a:r>
            <a:r>
              <a:rPr lang="en-US" sz="3400" dirty="0"/>
              <a:t>ystem</a:t>
            </a:r>
            <a:r>
              <a:rPr lang="ru-RU" sz="3400" dirty="0"/>
              <a:t> (</a:t>
            </a:r>
            <a:r>
              <a:rPr lang="ru-RU" sz="3400" b="1" dirty="0">
                <a:solidFill>
                  <a:schemeClr val="bg1"/>
                </a:solidFill>
              </a:rPr>
              <a:t>DNS</a:t>
            </a:r>
            <a:r>
              <a:rPr lang="ru-RU" sz="3400" dirty="0"/>
              <a:t>)</a:t>
            </a:r>
          </a:p>
          <a:p>
            <a:pPr marL="914400" lvl="1" indent="-457200">
              <a:lnSpc>
                <a:spcPct val="110000"/>
              </a:lnSpc>
            </a:pPr>
            <a:r>
              <a:rPr lang="bg-BG" sz="3200" dirty="0"/>
              <a:t>Представлява дървовидна система от </a:t>
            </a:r>
            <a:r>
              <a:rPr lang="ru-RU" dirty="0"/>
              <a:t>логически свързани сървъри за имена</a:t>
            </a:r>
            <a:r>
              <a:rPr lang="bg-BG" sz="3200" dirty="0"/>
              <a:t> </a:t>
            </a:r>
            <a:endParaRPr lang="en-US" sz="3200" dirty="0"/>
          </a:p>
          <a:p>
            <a:pPr marL="914400" lvl="1" indent="-457200">
              <a:lnSpc>
                <a:spcPct val="110000"/>
              </a:lnSpc>
            </a:pPr>
            <a:r>
              <a:rPr lang="bg-BG" sz="3200" dirty="0"/>
              <a:t>Информацията за </a:t>
            </a:r>
            <a:r>
              <a:rPr lang="en-US" sz="3200" b="1" dirty="0">
                <a:solidFill>
                  <a:srgbClr val="FFA000"/>
                </a:solidFill>
              </a:rPr>
              <a:t>IP </a:t>
            </a:r>
            <a:r>
              <a:rPr lang="bg-BG" sz="3200" b="1" dirty="0">
                <a:solidFill>
                  <a:srgbClr val="FFA000"/>
                </a:solidFill>
              </a:rPr>
              <a:t>адресите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rgbClr val="FFA000"/>
                </a:solidFill>
              </a:rPr>
              <a:t>домейните</a:t>
            </a:r>
            <a:r>
              <a:rPr lang="bg-BG" sz="3200" dirty="0"/>
              <a:t> се записват на </a:t>
            </a:r>
            <a:r>
              <a:rPr lang="en-US" sz="3200" b="1" dirty="0">
                <a:solidFill>
                  <a:srgbClr val="FFA000"/>
                </a:solidFill>
              </a:rPr>
              <a:t>DNS </a:t>
            </a:r>
            <a:r>
              <a:rPr lang="bg-BG" sz="3200" b="1" dirty="0">
                <a:solidFill>
                  <a:srgbClr val="FFA000"/>
                </a:solidFill>
              </a:rPr>
              <a:t>сървъри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0750"/>
            <a:ext cx="9503571" cy="882654"/>
          </a:xfrm>
        </p:spPr>
        <p:txBody>
          <a:bodyPr/>
          <a:lstStyle/>
          <a:p>
            <a:r>
              <a:rPr lang="bg-BG" dirty="0"/>
              <a:t>Какво е домейн?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4C9F0ED3-4AB2-FACC-F6A5-3DA689206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352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bg-BG" sz="2800" dirty="0"/>
              <a:t>Сайт за регистриране на </a:t>
            </a:r>
            <a:r>
              <a:rPr lang="bg-BG" sz="2800" b="1" dirty="0">
                <a:solidFill>
                  <a:schemeClr val="bg1"/>
                </a:solidFill>
              </a:rPr>
              <a:t>безплатни домейни </a:t>
            </a:r>
            <a:r>
              <a:rPr lang="bg-BG" sz="2800" dirty="0"/>
              <a:t>на</a:t>
            </a:r>
            <a:r>
              <a:rPr lang="en-US" sz="2800" dirty="0"/>
              <a:t>: </a:t>
            </a:r>
            <a:r>
              <a:rPr lang="en-US" sz="2800" dirty="0">
                <a:hlinkClick r:id="rId3"/>
              </a:rPr>
              <a:t>https://freenom.com</a:t>
            </a:r>
            <a:endParaRPr lang="en-US" sz="2800" dirty="0"/>
          </a:p>
          <a:p>
            <a:pPr marL="904875" lvl="1" indent="-457200"/>
            <a:r>
              <a:rPr lang="en-US" noProof="1"/>
              <a:t>.tk</a:t>
            </a:r>
          </a:p>
          <a:p>
            <a:pPr marL="904875" lvl="1" indent="-457200"/>
            <a:r>
              <a:rPr lang="en-US" noProof="1"/>
              <a:t>.ml</a:t>
            </a:r>
          </a:p>
          <a:p>
            <a:pPr marL="904875" lvl="1" indent="-457200"/>
            <a:r>
              <a:rPr lang="en-US" noProof="1"/>
              <a:t>.cf</a:t>
            </a:r>
          </a:p>
          <a:p>
            <a:pPr marL="904875" lvl="1" indent="-457200"/>
            <a:r>
              <a:rPr lang="en-US" noProof="1"/>
              <a:t>.ga</a:t>
            </a:r>
          </a:p>
          <a:p>
            <a:pPr marL="904875" lvl="1" indent="-457200"/>
            <a:r>
              <a:rPr lang="en-US" noProof="1"/>
              <a:t>.gq</a:t>
            </a:r>
          </a:p>
          <a:p>
            <a:pPr marL="904875" lvl="1" indent="-457200"/>
            <a:endParaRPr lang="en-US" dirty="0"/>
          </a:p>
          <a:p>
            <a:pPr marL="457200" indent="-457200"/>
            <a:endParaRPr lang="bg-BG" sz="3200" dirty="0"/>
          </a:p>
          <a:p>
            <a:pPr marL="457200" indent="-457200"/>
            <a:endParaRPr lang="ru-RU" b="1" dirty="0"/>
          </a:p>
          <a:p>
            <a:pPr marL="457200" indent="-457200"/>
            <a:endParaRPr lang="bg-BG" dirty="0"/>
          </a:p>
          <a:p>
            <a:pPr marL="457200" indent="-457200"/>
            <a:endParaRPr lang="bg-BG" dirty="0"/>
          </a:p>
          <a:p>
            <a:pPr marL="457200" indent="-457200"/>
            <a:endParaRPr lang="bg-BG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Безплатен домейн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049D62-F16D-429E-9497-5674611C4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1794338"/>
            <a:ext cx="9118850" cy="465899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2DA14D03-4ACB-F13D-0CCC-4B2456AFA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209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C2BD1CDE-A7FF-DF5B-9193-1C64FE0A58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9" y="1124744"/>
            <a:ext cx="4713293" cy="3140968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53CFC55B-81BF-C629-A7C0-4D6FB467269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Уеб сайт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A87EAE3-4DE1-F70B-71FB-1F5EBD58E7A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уеб сайтове</a:t>
            </a:r>
          </a:p>
        </p:txBody>
      </p:sp>
    </p:spTree>
    <p:extLst>
      <p:ext uri="{BB962C8B-B14F-4D97-AF65-F5344CB8AC3E}">
        <p14:creationId xmlns:p14="http://schemas.microsoft.com/office/powerpoint/2010/main" val="143982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6234396" y="2006970"/>
            <a:ext cx="184730" cy="1117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6665" dirty="0">
              <a:solidFill>
                <a:srgbClr val="FF0000"/>
              </a:solidFill>
              <a:latin typeface="ArielSP_Narrow" pitchFamily="34" charset="-52"/>
            </a:endParaRPr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04688F5E-B784-4124-B8E0-A787FE690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700" b="1" dirty="0">
                <a:solidFill>
                  <a:schemeClr val="bg1"/>
                </a:solidFill>
              </a:rPr>
              <a:t>Сайт </a:t>
            </a:r>
            <a:endParaRPr lang="en-US" sz="3700" dirty="0"/>
          </a:p>
          <a:p>
            <a:pPr marL="904875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500" dirty="0"/>
              <a:t>Съвкупност от</a:t>
            </a:r>
            <a:r>
              <a:rPr lang="en-US" sz="3500" dirty="0"/>
              <a:t> </a:t>
            </a:r>
            <a:r>
              <a:rPr lang="bg-BG" sz="3500" dirty="0"/>
              <a:t>страници, които са свързани под един домейн</a:t>
            </a:r>
            <a:endParaRPr lang="en-US" sz="3500" b="1" dirty="0">
              <a:solidFill>
                <a:schemeClr val="bg1"/>
              </a:solidFill>
            </a:endParaRPr>
          </a:p>
          <a:p>
            <a:pPr marL="466725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700" dirty="0"/>
              <a:t>Всеки един сайт трябва да има:</a:t>
            </a:r>
          </a:p>
          <a:p>
            <a:pPr marL="914400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500" dirty="0"/>
              <a:t>Ясна цел</a:t>
            </a:r>
          </a:p>
          <a:p>
            <a:pPr marL="914400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500" dirty="0"/>
              <a:t>Добра производителност</a:t>
            </a:r>
          </a:p>
          <a:p>
            <a:pPr marL="914400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500" dirty="0"/>
              <a:t>Сигурност</a:t>
            </a:r>
          </a:p>
          <a:p>
            <a:pPr marL="914400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500" dirty="0"/>
              <a:t>Оптимизация за различни устройства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bg-BG" dirty="0"/>
              <a:t>Какво е сайт?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0844EE48-DB5E-A41A-0261-2EF9142BE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6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CA32479C-FC3A-9801-0726-1A14A525B6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Блог</a:t>
            </a:r>
            <a:r>
              <a:rPr lang="ru-RU" dirty="0"/>
              <a:t> – сайт, който представлява личен дневник</a:t>
            </a:r>
          </a:p>
          <a:p>
            <a:r>
              <a:rPr lang="ru-RU" b="1" dirty="0">
                <a:solidFill>
                  <a:schemeClr val="bg1"/>
                </a:solidFill>
              </a:rPr>
              <a:t>Електронен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магазин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– сайт, който служи за продажба на стоки по интернет</a:t>
            </a:r>
          </a:p>
          <a:p>
            <a:r>
              <a:rPr lang="ru-RU" b="1" dirty="0">
                <a:solidFill>
                  <a:schemeClr val="bg1"/>
                </a:solidFill>
              </a:rPr>
              <a:t>Търсачка</a:t>
            </a:r>
            <a:r>
              <a:rPr lang="ru-RU" dirty="0"/>
              <a:t> – сайт, който осигурява обща информация и служи за намиране на други сайтове</a:t>
            </a:r>
          </a:p>
          <a:p>
            <a:r>
              <a:rPr lang="ru-RU" b="1" dirty="0">
                <a:solidFill>
                  <a:schemeClr val="bg1"/>
                </a:solidFill>
              </a:rPr>
              <a:t>Новинарски сайт</a:t>
            </a:r>
            <a:r>
              <a:rPr lang="ru-RU" b="1" dirty="0"/>
              <a:t> </a:t>
            </a:r>
            <a:r>
              <a:rPr lang="ru-RU" dirty="0"/>
              <a:t>– сайт, който предоставя главно новини и репортажи</a:t>
            </a:r>
          </a:p>
          <a:p>
            <a:r>
              <a:rPr lang="ru-RU" b="1" dirty="0">
                <a:solidFill>
                  <a:schemeClr val="bg1"/>
                </a:solidFill>
              </a:rPr>
              <a:t>Форумен сайт </a:t>
            </a:r>
            <a:r>
              <a:rPr lang="ru-RU" dirty="0"/>
              <a:t>– сайт, в който хора дискутират на различни теми</a:t>
            </a:r>
          </a:p>
          <a:p>
            <a:endParaRPr lang="ru-RU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886FB21-03FC-797C-EC4E-95841052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Видове сайтове според тяхната цел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E7AD99F-6CE2-19C8-C6E9-7F3FB0416E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0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4AE0CD4-936D-C86F-1539-83CDEEC2D7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800" y="836712"/>
            <a:ext cx="6984776" cy="3991300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8E535611-D3F5-9643-20C2-65A84C21781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Уеб страница</a:t>
            </a:r>
          </a:p>
        </p:txBody>
      </p:sp>
    </p:spTree>
    <p:extLst>
      <p:ext uri="{BB962C8B-B14F-4D97-AF65-F5344CB8AC3E}">
        <p14:creationId xmlns:p14="http://schemas.microsoft.com/office/powerpoint/2010/main" val="232312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6234396" y="2006970"/>
            <a:ext cx="184730" cy="1117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6665" dirty="0">
              <a:solidFill>
                <a:srgbClr val="FF0000"/>
              </a:solidFill>
              <a:latin typeface="ArielSP_Narrow" pitchFamily="34" charset="-52"/>
            </a:endParaRPr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04688F5E-B784-4124-B8E0-A787FE690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700" b="1" dirty="0">
                <a:solidFill>
                  <a:schemeClr val="bg1"/>
                </a:solidFill>
              </a:rPr>
              <a:t>Уеб страница </a:t>
            </a:r>
            <a:r>
              <a:rPr lang="en-US" sz="3700" dirty="0"/>
              <a:t>== </a:t>
            </a:r>
            <a:r>
              <a:rPr lang="bg-BG" sz="3700" dirty="0"/>
              <a:t>текстов файл написан на </a:t>
            </a:r>
            <a:r>
              <a:rPr lang="en-US" sz="3700" b="1" dirty="0"/>
              <a:t>HTML</a:t>
            </a:r>
            <a:r>
              <a:rPr lang="en-US" sz="3700" dirty="0"/>
              <a:t>.</a:t>
            </a:r>
            <a:r>
              <a:rPr lang="bg-BG" sz="3700" dirty="0"/>
              <a:t> </a:t>
            </a:r>
            <a:endParaRPr lang="en-US" sz="3700" b="1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500" dirty="0"/>
              <a:t>Всяка страница има уникален </a:t>
            </a:r>
            <a:r>
              <a:rPr lang="en-US" sz="3500" dirty="0"/>
              <a:t>url</a:t>
            </a:r>
            <a:endParaRPr lang="bg-BG" sz="3500" dirty="0"/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700" b="1" dirty="0">
                <a:solidFill>
                  <a:schemeClr val="bg1"/>
                </a:solidFill>
              </a:rPr>
              <a:t>Статичн</a:t>
            </a:r>
            <a:r>
              <a:rPr lang="en-US" sz="3700" b="1" dirty="0">
                <a:solidFill>
                  <a:schemeClr val="bg1"/>
                </a:solidFill>
              </a:rPr>
              <a:t>a</a:t>
            </a:r>
          </a:p>
          <a:p>
            <a:pPr marL="914400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500" dirty="0"/>
              <a:t>Видове страници, които се вземат от сървъра</a:t>
            </a:r>
            <a:br>
              <a:rPr lang="bg-BG" sz="3500" dirty="0"/>
            </a:br>
            <a:r>
              <a:rPr lang="bg-BG" sz="3500" dirty="0"/>
              <a:t>без да бъдат модифицирани</a:t>
            </a:r>
            <a:endParaRPr lang="en-US" sz="3500" dirty="0"/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Динамична</a:t>
            </a:r>
            <a:endParaRPr lang="bg-BG" sz="3400" b="1" dirty="0"/>
          </a:p>
          <a:p>
            <a:pPr marL="914400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500" dirty="0"/>
              <a:t>Създават от сървъра в движение с променливо съдържание</a:t>
            </a:r>
          </a:p>
          <a:p>
            <a:pPr marL="914400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500" dirty="0"/>
              <a:t>Пример – страницата на търсачката за търсене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bg-BG" dirty="0"/>
              <a:t>Какво е уеб страница?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C11EB839-A6C0-EE0C-AB82-E6C053151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539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6234396" y="2006970"/>
            <a:ext cx="184730" cy="1117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6665" dirty="0">
              <a:solidFill>
                <a:srgbClr val="FF0000"/>
              </a:solidFill>
              <a:latin typeface="ArielSP_Narrow" pitchFamily="34" charset="-52"/>
            </a:endParaRPr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04688F5E-B784-4124-B8E0-A787FE690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700" b="1" dirty="0">
                <a:solidFill>
                  <a:schemeClr val="bg1"/>
                </a:solidFill>
              </a:rPr>
              <a:t>Маркиращи езици</a:t>
            </a:r>
          </a:p>
          <a:p>
            <a:pPr marL="904875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500" dirty="0"/>
              <a:t>Вмъкнат текст, който се различава останалите синтактично и казва как страницата да бъде оформена</a:t>
            </a:r>
            <a:endParaRPr lang="en-US" sz="3500" dirty="0"/>
          </a:p>
          <a:p>
            <a:pPr marL="914400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500" b="1" dirty="0">
                <a:solidFill>
                  <a:schemeClr val="bg1"/>
                </a:solidFill>
              </a:rPr>
              <a:t>HTML, XML, LaTeX, XHTML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Езици за описание на стилове</a:t>
            </a:r>
            <a:endParaRPr lang="en-US" sz="3400" b="1" dirty="0">
              <a:solidFill>
                <a:schemeClr val="bg1"/>
              </a:solidFill>
            </a:endParaRPr>
          </a:p>
          <a:p>
            <a:pPr marL="904875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200" dirty="0"/>
              <a:t>Използват се за визуално оформление на страниците</a:t>
            </a:r>
          </a:p>
          <a:p>
            <a:pPr marL="904875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200" dirty="0"/>
              <a:t>Променят цвета, размера и разположението на елементите в една страница</a:t>
            </a:r>
            <a:endParaRPr lang="bg-BG" dirty="0"/>
          </a:p>
          <a:p>
            <a:pPr marL="904875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CSS </a:t>
            </a:r>
            <a:r>
              <a:rPr lang="bg-BG" sz="3200" dirty="0">
                <a:solidFill>
                  <a:schemeClr val="bg1"/>
                </a:solidFill>
              </a:rPr>
              <a:t>и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DSSSL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>
            <a:normAutofit/>
          </a:bodyPr>
          <a:lstStyle/>
          <a:p>
            <a:r>
              <a:rPr lang="bg-BG" sz="4000" dirty="0"/>
              <a:t>Езици за създаване на уеб страници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0A363444-CE5A-B578-7F3B-1474DF82C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1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1" y="1215132"/>
            <a:ext cx="11735168" cy="5523108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91811" y="1472048"/>
            <a:ext cx="10938853" cy="5151911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Чрез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хост </a:t>
            </a:r>
            <a:r>
              <a:rPr lang="bg-BG" sz="3600" dirty="0">
                <a:solidFill>
                  <a:schemeClr val="bg2"/>
                </a:solidFill>
              </a:rPr>
              <a:t>нашия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сайт </a:t>
            </a:r>
            <a:r>
              <a:rPr lang="bg-BG" sz="3600" dirty="0">
                <a:solidFill>
                  <a:schemeClr val="bg2"/>
                </a:solidFill>
              </a:rPr>
              <a:t>може да бъде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отварян </a:t>
            </a:r>
            <a:r>
              <a:rPr lang="bg-BG" sz="3600" dirty="0">
                <a:solidFill>
                  <a:schemeClr val="bg2"/>
                </a:solidFill>
              </a:rPr>
              <a:t>през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интернет</a:t>
            </a:r>
          </a:p>
          <a:p>
            <a:pPr latinLnBrk="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Уеб страниците </a:t>
            </a:r>
            <a:r>
              <a:rPr lang="bg-BG" sz="3600" dirty="0">
                <a:solidFill>
                  <a:schemeClr val="bg2"/>
                </a:solidFill>
              </a:rPr>
              <a:t>се</a:t>
            </a:r>
            <a:r>
              <a:rPr lang="bg-BG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делят</a:t>
            </a:r>
            <a:r>
              <a:rPr lang="bg-BG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на</a:t>
            </a:r>
            <a:r>
              <a:rPr lang="bg-BG" sz="3600" b="1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динамични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статични</a:t>
            </a:r>
          </a:p>
          <a:p>
            <a:pPr latinLnBrk="0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  <a:buClr>
                <a:schemeClr val="bg2"/>
              </a:buClr>
            </a:pPr>
            <a:r>
              <a:rPr lang="bg-BG" sz="3600" b="1" dirty="0">
                <a:solidFill>
                  <a:srgbClr val="FFB840"/>
                </a:solidFill>
              </a:rPr>
              <a:t>Домейнът</a:t>
            </a:r>
            <a:r>
              <a:rPr lang="bg-BG" sz="3600" dirty="0">
                <a:solidFill>
                  <a:schemeClr val="bg2"/>
                </a:solidFill>
              </a:rPr>
              <a:t> позволява да достъпим по-лесно нашия </a:t>
            </a:r>
            <a:r>
              <a:rPr lang="bg-BG" sz="3600" b="1" dirty="0">
                <a:solidFill>
                  <a:srgbClr val="FFB840"/>
                </a:solidFill>
              </a:rPr>
              <a:t>сайт</a:t>
            </a:r>
            <a:endParaRPr lang="en-US" sz="3600" b="1" dirty="0">
              <a:solidFill>
                <a:srgbClr val="FFB840"/>
              </a:solidFill>
            </a:endParaRPr>
          </a:p>
          <a:p>
            <a:pPr marL="628650" lvl="1" indent="-325438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</a:pPr>
            <a:r>
              <a:rPr lang="en-US" sz="3400" b="1" dirty="0">
                <a:solidFill>
                  <a:schemeClr val="bg2"/>
                </a:solidFill>
              </a:rPr>
              <a:t>freenom.com </a:t>
            </a:r>
            <a:r>
              <a:rPr lang="en-US" sz="3400" dirty="0">
                <a:solidFill>
                  <a:schemeClr val="bg2"/>
                </a:solidFill>
              </a:rPr>
              <a:t>–</a:t>
            </a:r>
            <a:r>
              <a:rPr lang="bg-BG" sz="3400" dirty="0">
                <a:solidFill>
                  <a:schemeClr val="bg2"/>
                </a:solidFill>
              </a:rPr>
              <a:t> уеб сайт за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rgbClr val="FFB840"/>
                </a:solidFill>
              </a:rPr>
              <a:t>безплатни домейни</a:t>
            </a:r>
            <a:endParaRPr lang="en-US" sz="3400" b="1" dirty="0">
              <a:solidFill>
                <a:srgbClr val="FFB840"/>
              </a:solidFill>
            </a:endParaRPr>
          </a:p>
          <a:p>
            <a:pPr marL="628650" lvl="1" indent="-325438" latinLnBrk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Примерен безплатен домейн</a:t>
            </a:r>
            <a:r>
              <a:rPr lang="en-US" sz="3400" dirty="0">
                <a:solidFill>
                  <a:schemeClr val="bg2"/>
                </a:solidFill>
              </a:rPr>
              <a:t>: pizzasofia.tk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3BBEDC2-DA89-FB25-0359-E1FCC741EF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527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53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385CC-89A9-42C2-9694-BB44C2AB95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Хостинг</a:t>
            </a:r>
          </a:p>
          <a:p>
            <a:pPr lvl="1"/>
            <a:r>
              <a:rPr lang="ru-RU" b="1" dirty="0">
                <a:solidFill>
                  <a:schemeClr val="bg1"/>
                </a:solidFill>
              </a:rPr>
              <a:t>Определение</a:t>
            </a:r>
            <a:r>
              <a:rPr lang="ru-RU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основни</a:t>
            </a:r>
            <a:r>
              <a:rPr lang="ru-RU" b="1" dirty="0">
                <a:solidFill>
                  <a:schemeClr val="bg1"/>
                </a:solidFill>
              </a:rPr>
              <a:t> характеристики</a:t>
            </a:r>
          </a:p>
          <a:p>
            <a:pPr lvl="1"/>
            <a:r>
              <a:rPr lang="ru-RU" b="1" dirty="0">
                <a:solidFill>
                  <a:schemeClr val="bg1"/>
                </a:solidFill>
              </a:rPr>
              <a:t>Админ </a:t>
            </a:r>
            <a:r>
              <a:rPr lang="bg-BG" b="1" dirty="0">
                <a:solidFill>
                  <a:schemeClr val="bg1"/>
                </a:solidFill>
              </a:rPr>
              <a:t>панел</a:t>
            </a:r>
          </a:p>
          <a:p>
            <a:r>
              <a:rPr lang="ru-RU" dirty="0"/>
              <a:t>Домейн</a:t>
            </a:r>
          </a:p>
          <a:p>
            <a:r>
              <a:rPr lang="ru-RU" dirty="0"/>
              <a:t>Уеб сайт</a:t>
            </a:r>
          </a:p>
          <a:p>
            <a:r>
              <a:rPr lang="ru-RU" dirty="0"/>
              <a:t>Уеб страница</a:t>
            </a:r>
          </a:p>
          <a:p>
            <a:pPr lvl="1"/>
            <a:r>
              <a:rPr lang="ru-RU" dirty="0"/>
              <a:t>Видове </a:t>
            </a:r>
            <a:r>
              <a:rPr lang="ru-RU" b="1" dirty="0">
                <a:solidFill>
                  <a:schemeClr val="bg1"/>
                </a:solidFill>
              </a:rPr>
              <a:t>уеб страници</a:t>
            </a:r>
          </a:p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4EDFB-EFD3-4E66-97F1-094E5898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GB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0B8CAA0-9F6D-8780-6E27-D61C3C65B1A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1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509FD20-BB9B-2045-A27B-DAA5584154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841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web hosting?">
            <a:extLst>
              <a:ext uri="{FF2B5EF4-FFF2-40B4-BE49-F238E27FC236}">
                <a16:creationId xmlns:a16="http://schemas.microsoft.com/office/drawing/2014/main" id="{33A31AA2-0DA8-4955-B6EB-F7550055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149" y="609601"/>
            <a:ext cx="6505704" cy="390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46A65022-5861-CA95-7361-965B37935E2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Сървър</a:t>
            </a:r>
            <a:r>
              <a:rPr lang="ru-RU" dirty="0"/>
              <a:t> под наем за вашия уеб сайт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186FAC1-3C10-A4F0-82BE-BECF50914C7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400" kern="1200" baseline="0" dirty="0">
                <a:solidFill>
                  <a:srgbClr val="234465"/>
                </a:solidFill>
                <a:effectLst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Хостинг</a:t>
            </a:r>
            <a:endParaRPr lang="bg-BG" sz="5400" dirty="0"/>
          </a:p>
        </p:txBody>
      </p:sp>
    </p:spTree>
    <p:extLst>
      <p:ext uri="{BB962C8B-B14F-4D97-AF65-F5344CB8AC3E}">
        <p14:creationId xmlns:p14="http://schemas.microsoft.com/office/powerpoint/2010/main" val="16049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/>
          <p:cNvSpPr txBox="1"/>
          <p:nvPr/>
        </p:nvSpPr>
        <p:spPr>
          <a:xfrm>
            <a:off x="6234396" y="2006970"/>
            <a:ext cx="184730" cy="1117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6665" dirty="0">
              <a:solidFill>
                <a:srgbClr val="FF0000"/>
              </a:solidFill>
              <a:latin typeface="ArielSP_Narrow" pitchFamily="34" charset="-52"/>
            </a:endParaRPr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04688F5E-B784-4124-B8E0-A787FE690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700" b="1" dirty="0">
                <a:solidFill>
                  <a:schemeClr val="bg1"/>
                </a:solidFill>
              </a:rPr>
              <a:t>Уеб хостинг </a:t>
            </a:r>
            <a:r>
              <a:rPr lang="en-US" sz="3700" dirty="0"/>
              <a:t>== </a:t>
            </a:r>
            <a:r>
              <a:rPr lang="bg-BG" sz="3700" dirty="0"/>
              <a:t>наемана на</a:t>
            </a:r>
            <a:r>
              <a:rPr lang="en-US" sz="3700" dirty="0"/>
              <a:t> </a:t>
            </a:r>
            <a:r>
              <a:rPr lang="bg-BG" sz="3700" dirty="0"/>
              <a:t>ресурси</a:t>
            </a:r>
            <a:r>
              <a:rPr lang="en-US" sz="3700" dirty="0"/>
              <a:t> (</a:t>
            </a:r>
            <a:r>
              <a:rPr lang="bg-BG" sz="3700" dirty="0"/>
              <a:t>сървър</a:t>
            </a:r>
            <a:r>
              <a:rPr lang="en-US" sz="3700" dirty="0"/>
              <a:t>) </a:t>
            </a:r>
            <a:r>
              <a:rPr lang="bg-BG" sz="3700" dirty="0"/>
              <a:t>за споделяне на сайт</a:t>
            </a:r>
            <a:endParaRPr lang="en-US" sz="3700" b="1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500" dirty="0"/>
              <a:t>Всеки един сайт използва сървър, който се намира в център на данни</a:t>
            </a:r>
            <a:endParaRPr lang="en-US" sz="3500" dirty="0"/>
          </a:p>
          <a:p>
            <a:pPr marL="914400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Споделен хостинг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dirty="0"/>
              <a:t>(</a:t>
            </a:r>
            <a:r>
              <a:rPr lang="bg-BG" sz="3500" dirty="0"/>
              <a:t>много потребители на един сървър</a:t>
            </a:r>
            <a:r>
              <a:rPr lang="en-US" sz="3500" dirty="0"/>
              <a:t>)</a:t>
            </a:r>
            <a:endParaRPr lang="bg-BG" sz="3500" dirty="0"/>
          </a:p>
          <a:p>
            <a:pPr marL="581025" indent="-5715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800" b="1" dirty="0">
                <a:solidFill>
                  <a:schemeClr val="bg1"/>
                </a:solidFill>
              </a:rPr>
              <a:t>Параметри</a:t>
            </a:r>
            <a:r>
              <a:rPr lang="en-US" sz="3800" b="1" dirty="0"/>
              <a:t> </a:t>
            </a:r>
            <a:r>
              <a:rPr lang="bg-BG" sz="3800" dirty="0"/>
              <a:t>в плановите за хостинг</a:t>
            </a:r>
            <a:endParaRPr lang="bg-BG" sz="3700" dirty="0"/>
          </a:p>
          <a:p>
            <a:pPr marL="914400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500" dirty="0"/>
              <a:t>Брой на</a:t>
            </a:r>
            <a:r>
              <a:rPr lang="en-US" sz="3500" dirty="0"/>
              <a:t> </a:t>
            </a:r>
            <a:r>
              <a:rPr lang="bg-BG" sz="3500" dirty="0"/>
              <a:t>домейни</a:t>
            </a:r>
            <a:r>
              <a:rPr lang="en-US" sz="3500" dirty="0"/>
              <a:t>, </a:t>
            </a:r>
            <a:r>
              <a:rPr lang="bg-BG" sz="3500" dirty="0"/>
              <a:t>база данни</a:t>
            </a:r>
            <a:r>
              <a:rPr lang="en-US" sz="3500" dirty="0"/>
              <a:t>, </a:t>
            </a:r>
            <a:r>
              <a:rPr lang="bg-BG" sz="3500" dirty="0"/>
              <a:t>сайтове</a:t>
            </a:r>
            <a:endParaRPr lang="en-US" sz="3500" dirty="0"/>
          </a:p>
          <a:p>
            <a:pPr marL="914400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500" dirty="0"/>
              <a:t>Дисково пространство (</a:t>
            </a:r>
            <a:r>
              <a:rPr lang="en-US" sz="3500" dirty="0"/>
              <a:t>GB)</a:t>
            </a:r>
          </a:p>
          <a:p>
            <a:pPr marL="914400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500" dirty="0"/>
              <a:t>Трафик (GB / </a:t>
            </a:r>
            <a:r>
              <a:rPr lang="en-GB" sz="3500" dirty="0"/>
              <a:t>month</a:t>
            </a:r>
            <a:r>
              <a:rPr lang="bg-BG" sz="3500" dirty="0"/>
              <a:t>)</a:t>
            </a:r>
          </a:p>
          <a:p>
            <a:pPr marL="914400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bg-BG" sz="3500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bg-BG" dirty="0"/>
              <a:t>Какво е хостинг</a:t>
            </a:r>
            <a:r>
              <a:rPr lang="en-GB" dirty="0"/>
              <a:t>?</a:t>
            </a:r>
            <a:endParaRPr lang="en-US" dirty="0"/>
          </a:p>
        </p:txBody>
      </p:sp>
      <p:pic>
        <p:nvPicPr>
          <p:cNvPr id="1026" name="Picture 2" descr="Image result for hos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4719651"/>
            <a:ext cx="2851698" cy="168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DE9D2A64-6C92-E8FA-0975-1BA8CA1F05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565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95D6EAD-A142-4D2D-8E68-0631D65140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Всеки хост има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админ панел </a:t>
            </a:r>
            <a:r>
              <a:rPr lang="bg-BG" dirty="0"/>
              <a:t>за</a:t>
            </a:r>
            <a:endParaRPr lang="en-US" dirty="0"/>
          </a:p>
          <a:p>
            <a:pPr lvl="1"/>
            <a:r>
              <a:rPr lang="bg-BG" dirty="0"/>
              <a:t>Създаване</a:t>
            </a:r>
            <a:r>
              <a:rPr lang="en-US" dirty="0"/>
              <a:t> / </a:t>
            </a:r>
            <a:r>
              <a:rPr lang="bg-BG" dirty="0"/>
              <a:t>редактиране на</a:t>
            </a:r>
            <a:r>
              <a:rPr lang="en-US" dirty="0"/>
              <a:t> </a:t>
            </a:r>
            <a:r>
              <a:rPr lang="bg-BG" b="1" dirty="0"/>
              <a:t>сайт</a:t>
            </a:r>
            <a:r>
              <a:rPr lang="en-US" dirty="0"/>
              <a:t>, </a:t>
            </a:r>
            <a:r>
              <a:rPr lang="bg-BG" b="1" dirty="0"/>
              <a:t>домейн</a:t>
            </a:r>
            <a:r>
              <a:rPr lang="en-US" dirty="0"/>
              <a:t>, </a:t>
            </a:r>
            <a:r>
              <a:rPr lang="bg-BG" b="1" dirty="0"/>
              <a:t>поддомейн</a:t>
            </a:r>
            <a:endParaRPr lang="en-US" b="1" dirty="0"/>
          </a:p>
          <a:p>
            <a:pPr lvl="1"/>
            <a:r>
              <a:rPr lang="bg-BG" dirty="0"/>
              <a:t>Управление на</a:t>
            </a:r>
            <a:r>
              <a:rPr lang="en-US" dirty="0"/>
              <a:t> </a:t>
            </a:r>
            <a:r>
              <a:rPr lang="bg-BG" b="1" dirty="0"/>
              <a:t>файлове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/>
              <a:t>папки</a:t>
            </a:r>
            <a:endParaRPr lang="en-US" b="1" dirty="0"/>
          </a:p>
          <a:p>
            <a:pPr lvl="1"/>
            <a:r>
              <a:rPr lang="bg-BG" dirty="0"/>
              <a:t>Управление на</a:t>
            </a:r>
            <a:r>
              <a:rPr lang="en-US" dirty="0"/>
              <a:t> </a:t>
            </a:r>
            <a:r>
              <a:rPr lang="bg-BG" b="1" dirty="0"/>
              <a:t>база данни</a:t>
            </a:r>
            <a:endParaRPr lang="en-US" dirty="0"/>
          </a:p>
          <a:p>
            <a:pPr lvl="1"/>
            <a:r>
              <a:rPr lang="bg-BG" dirty="0"/>
              <a:t>Управление</a:t>
            </a:r>
            <a:r>
              <a:rPr lang="en-US" dirty="0"/>
              <a:t> </a:t>
            </a:r>
            <a:r>
              <a:rPr lang="bg-BG" b="1" dirty="0"/>
              <a:t>имейл акаунти</a:t>
            </a:r>
            <a:endParaRPr lang="en-US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cPanel</a:t>
            </a:r>
            <a:r>
              <a:rPr lang="en-US" b="1" dirty="0"/>
              <a:t> </a:t>
            </a:r>
            <a:r>
              <a:rPr lang="bg-BG" dirty="0"/>
              <a:t>е един от най-популярните </a:t>
            </a:r>
            <a:r>
              <a:rPr lang="bg-BG" b="1" dirty="0">
                <a:solidFill>
                  <a:srgbClr val="FFA000"/>
                </a:solidFill>
              </a:rPr>
              <a:t>админ панели</a:t>
            </a:r>
            <a:endParaRPr lang="en-US" b="1" dirty="0">
              <a:solidFill>
                <a:srgbClr val="FFA000"/>
              </a:solidFill>
            </a:endParaRPr>
          </a:p>
          <a:p>
            <a:pPr lvl="1"/>
            <a:r>
              <a:rPr lang="bg-BG" dirty="0"/>
              <a:t>Повечето хостинги използват</a:t>
            </a:r>
            <a:r>
              <a:rPr lang="en-US" dirty="0"/>
              <a:t> </a:t>
            </a:r>
            <a:r>
              <a:rPr lang="bg-BG" dirty="0"/>
              <a:t>него или подобен софтуер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EABC81F-B768-4C38-92E3-6E63A4C26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300" dirty="0"/>
              <a:t>Администраторски панел на хостинг (Админ панел)</a:t>
            </a:r>
            <a:endParaRPr lang="en-US" sz="33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0C42B94-62B1-5A6B-888F-F2694491E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58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D6E3F-5378-4A4D-9C59-0387D81D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CPanel –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F4E601-3A8B-4CA5-9673-353590DD0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2" y="1264114"/>
            <a:ext cx="10515596" cy="5257798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5E927EEF-E7BA-36B4-F6E1-DB0DE5EA7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24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24302B-A513-48EC-AF97-F597C7D3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Алтернатива на </a:t>
            </a:r>
            <a:r>
              <a:rPr lang="en-US" dirty="0"/>
              <a:t>CPanel –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F9BE99-32EB-4C10-8D9F-48C5043DD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96" y="1349139"/>
            <a:ext cx="10073409" cy="528412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E9EB6B5A-B687-C9BF-9934-35F9336EB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30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A88BA8-4B2A-4A23-BADC-1CE48380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a Web Site from the Admin Panel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2DB623-EB00-4EF7-B417-4E77B5D6B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5" y="1556793"/>
            <a:ext cx="11080750" cy="489006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96BB0DF8-0C9E-7631-1E16-2405D4F14F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717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doma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39" y="836712"/>
            <a:ext cx="6480722" cy="3600400"/>
          </a:xfrm>
          <a:prstGeom prst="roundRect">
            <a:avLst>
              <a:gd name="adj" fmla="val 6988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Заглавие 5">
            <a:extLst>
              <a:ext uri="{FF2B5EF4-FFF2-40B4-BE49-F238E27FC236}">
                <a16:creationId xmlns:a16="http://schemas.microsoft.com/office/drawing/2014/main" id="{B03F58CD-3FC6-E65D-7C8C-DDC4CB59A4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Домейн</a:t>
            </a:r>
          </a:p>
        </p:txBody>
      </p:sp>
    </p:spTree>
    <p:extLst>
      <p:ext uri="{BB962C8B-B14F-4D97-AF65-F5344CB8AC3E}">
        <p14:creationId xmlns:p14="http://schemas.microsoft.com/office/powerpoint/2010/main" val="240086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3840</TotalTime>
  <Words>694</Words>
  <Application>Microsoft Office PowerPoint</Application>
  <PresentationFormat>Широк екран</PresentationFormat>
  <Paragraphs>127</Paragraphs>
  <Slides>20</Slides>
  <Notes>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20</vt:i4>
      </vt:variant>
    </vt:vector>
  </HeadingPairs>
  <TitlesOfParts>
    <vt:vector size="26" baseType="lpstr">
      <vt:lpstr>Arial</vt:lpstr>
      <vt:lpstr>ArielSP_Narrow</vt:lpstr>
      <vt:lpstr>Calibri</vt:lpstr>
      <vt:lpstr>Consolas</vt:lpstr>
      <vt:lpstr>Wingdings</vt:lpstr>
      <vt:lpstr>SoftUni</vt:lpstr>
      <vt:lpstr>Уеб сайт</vt:lpstr>
      <vt:lpstr>Съдържание</vt:lpstr>
      <vt:lpstr>Хостинг</vt:lpstr>
      <vt:lpstr>Какво е хостинг?</vt:lpstr>
      <vt:lpstr>Администраторски панел на хостинг (Админ панел)</vt:lpstr>
      <vt:lpstr>CPanel – Пример</vt:lpstr>
      <vt:lpstr>Алтернатива на CPanel – Пример</vt:lpstr>
      <vt:lpstr>Managing a Web Site from the Admin Panel</vt:lpstr>
      <vt:lpstr>Домейн</vt:lpstr>
      <vt:lpstr>Какво е домейн?</vt:lpstr>
      <vt:lpstr>Безплатен домейн</vt:lpstr>
      <vt:lpstr>Видове уеб сайтове</vt:lpstr>
      <vt:lpstr>Какво е сайт?</vt:lpstr>
      <vt:lpstr>Видове сайтове според тяхната цел</vt:lpstr>
      <vt:lpstr>Уеб страница</vt:lpstr>
      <vt:lpstr>Какво е уеб страница?</vt:lpstr>
      <vt:lpstr>Езици за създаване на уеб страници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Hosting and Domains</dc:title>
  <dc:subject>Coding 101 Course</dc:subject>
  <dc:creator>BG-IT-Edu</dc:creator>
  <cp:keywords>Sofware University; SoftUni; programming; coding; software development; education; training; course; курс; програмиране; кодене; кодиране; СофтУни</cp:keywords>
  <dc:description>Open Programming and IT Courseware for IT Teachers (BG-IT-Edu): https://github.com/BG-IT-Edu
With the kind support of SoftUni: https://softuni.bg</dc:description>
  <cp:lastModifiedBy>Stefan Kuiumdjiev</cp:lastModifiedBy>
  <cp:revision>79</cp:revision>
  <dcterms:created xsi:type="dcterms:W3CDTF">2018-05-23T13:08:44Z</dcterms:created>
  <dcterms:modified xsi:type="dcterms:W3CDTF">2024-04-01T10:02:29Z</dcterms:modified>
  <cp:category>© SoftUni – https://softuni.org</cp:category>
</cp:coreProperties>
</file>