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04" r:id="rId4"/>
    <p:sldId id="505" r:id="rId5"/>
    <p:sldId id="515" r:id="rId6"/>
    <p:sldId id="506" r:id="rId7"/>
    <p:sldId id="517" r:id="rId8"/>
    <p:sldId id="507" r:id="rId9"/>
    <p:sldId id="509" r:id="rId10"/>
    <p:sldId id="510" r:id="rId11"/>
    <p:sldId id="511" r:id="rId12"/>
    <p:sldId id="513" r:id="rId13"/>
    <p:sldId id="518" r:id="rId14"/>
    <p:sldId id="514" r:id="rId15"/>
    <p:sldId id="614" r:id="rId16"/>
    <p:sldId id="615" r:id="rId17"/>
    <p:sldId id="6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4DCC73-4527-4B83-B1D5-9C1581CA5A3B}">
          <p14:sldIdLst>
            <p14:sldId id="503"/>
            <p14:sldId id="276"/>
          </p14:sldIdLst>
        </p14:section>
        <p14:section name="Концепция" id="{B1558F77-3960-426E-B246-3BF72DFA47E7}">
          <p14:sldIdLst>
            <p14:sldId id="504"/>
            <p14:sldId id="505"/>
          </p14:sldIdLst>
        </p14:section>
        <p14:section name="Дизайн" id="{35356173-D2A2-4F76-8381-9CA5D5C12D76}">
          <p14:sldIdLst>
            <p14:sldId id="515"/>
            <p14:sldId id="506"/>
          </p14:sldIdLst>
        </p14:section>
        <p14:section name="Структура на сайта" id="{0A4F8F1B-08FF-4E76-A924-02E773CCE7F9}">
          <p14:sldIdLst>
            <p14:sldId id="517"/>
            <p14:sldId id="507"/>
            <p14:sldId id="509"/>
            <p14:sldId id="510"/>
            <p14:sldId id="511"/>
            <p14:sldId id="513"/>
          </p14:sldIdLst>
        </p14:section>
        <p14:section name="Правила за избиране на домейн" id="{63745B40-99BC-4E62-B786-2BD0B83C1A7B}">
          <p14:sldIdLst>
            <p14:sldId id="518"/>
            <p14:sldId id="514"/>
          </p14:sldIdLst>
        </p14:section>
        <p14:section name="Обобщение" id="{11A0D7DC-0FCE-4518-AB22-2D27FC5C37EA}">
          <p14:sldIdLst>
            <p14:sldId id="614"/>
            <p14:sldId id="61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2AC2BDE-3701-801E-2528-1580FAD74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171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7AED65-DBA9-3639-CF31-A9202A26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96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4C78DF-B446-B3E0-F7FC-C9EF73F44C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3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5F39AB-7051-58DF-3207-8707E6802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036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E9C005-8683-B742-114B-FFB2CB2C4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222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26155C-F551-F9D2-1A20-B7FBCA965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273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9B2982-09F7-0ECF-B81F-5110261D9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3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картина 3">
            <a:extLst>
              <a:ext uri="{FF2B5EF4-FFF2-40B4-BE49-F238E27FC236}">
                <a16:creationId xmlns:a16="http://schemas.microsoft.com/office/drawing/2014/main" id="{69F54AC2-69CE-9772-188B-CE8F8B68B1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b="1" i="0" dirty="0">
                <a:solidFill>
                  <a:srgbClr val="1F2328"/>
                </a:solidFill>
                <a:effectLst/>
                <a:latin typeface="-apple-system"/>
              </a:rPr>
              <a:t>Модул 3. "Уеб дизайн"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изисквания</a:t>
            </a:r>
            <a:r>
              <a:rPr lang="ru-RU" dirty="0"/>
              <a:t>, структура на сайт</a:t>
            </a:r>
          </a:p>
          <a:p>
            <a:r>
              <a:rPr lang="ru-RU" dirty="0"/>
              <a:t>и </a:t>
            </a:r>
            <a:r>
              <a:rPr lang="bg-BG" dirty="0"/>
              <a:t>име</a:t>
            </a:r>
            <a:r>
              <a:rPr lang="ru-RU" dirty="0"/>
              <a:t> на </a:t>
            </a:r>
            <a:r>
              <a:rPr lang="bg-BG" dirty="0"/>
              <a:t>домейн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Планиране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По-добро </a:t>
            </a:r>
            <a:r>
              <a:rPr lang="bg-BG" b="1" dirty="0">
                <a:solidFill>
                  <a:schemeClr val="bg1"/>
                </a:solidFill>
              </a:rPr>
              <a:t>индексиране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страниците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По-добро </a:t>
            </a:r>
            <a:r>
              <a:rPr lang="bg-BG" sz="3400" b="1" dirty="0">
                <a:solidFill>
                  <a:schemeClr val="bg1"/>
                </a:solidFill>
              </a:rPr>
              <a:t>класиране</a:t>
            </a:r>
            <a:r>
              <a:rPr lang="bg-BG" sz="3400" dirty="0"/>
              <a:t> в търсачките </a:t>
            </a:r>
          </a:p>
          <a:p>
            <a:r>
              <a:rPr lang="ru-RU" dirty="0"/>
              <a:t>Сигурност, че всяка </a:t>
            </a:r>
            <a:r>
              <a:rPr lang="ru-RU" b="1" dirty="0">
                <a:solidFill>
                  <a:schemeClr val="bg1"/>
                </a:solidFill>
              </a:rPr>
              <a:t>страница</a:t>
            </a:r>
            <a:r>
              <a:rPr lang="ru-RU" dirty="0"/>
              <a:t> е </a:t>
            </a:r>
            <a:r>
              <a:rPr lang="ru-RU" b="1" dirty="0">
                <a:solidFill>
                  <a:schemeClr val="bg1"/>
                </a:solidFill>
              </a:rPr>
              <a:t>свързана</a:t>
            </a:r>
            <a:br>
              <a:rPr lang="ru-RU" dirty="0"/>
            </a:br>
            <a:r>
              <a:rPr lang="ru-RU" dirty="0"/>
              <a:t>с някоя </a:t>
            </a:r>
            <a:r>
              <a:rPr lang="ru-RU" b="1" dirty="0">
                <a:solidFill>
                  <a:schemeClr val="bg1"/>
                </a:solidFill>
              </a:rPr>
              <a:t>друга</a:t>
            </a:r>
            <a:r>
              <a:rPr lang="ru-RU" dirty="0"/>
              <a:t> и не е трудно да се </a:t>
            </a:r>
            <a:r>
              <a:rPr lang="ru-RU" b="1" dirty="0">
                <a:solidFill>
                  <a:schemeClr val="bg1"/>
                </a:solidFill>
              </a:rPr>
              <a:t>намери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Мотиви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6349AF-69DE-DE5A-D2BB-85ECD7FC8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2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Семантичното</a:t>
            </a:r>
            <a:r>
              <a:rPr lang="ru-RU" dirty="0"/>
              <a:t> ядро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Съвкупност от </a:t>
            </a:r>
            <a:r>
              <a:rPr lang="ru-RU" b="1" dirty="0">
                <a:solidFill>
                  <a:schemeClr val="bg1"/>
                </a:solidFill>
              </a:rPr>
              <a:t>думи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фрази</a:t>
            </a:r>
            <a:r>
              <a:rPr lang="ru-RU" dirty="0"/>
              <a:t> за даден</a:t>
            </a:r>
            <a:br>
              <a:rPr lang="ru-RU" dirty="0"/>
            </a:br>
            <a:r>
              <a:rPr lang="ru-RU" dirty="0"/>
              <a:t>продукт или услуга в даден сайт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Основен инструмент за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Клъстеризация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Групиране на </a:t>
            </a:r>
            <a:r>
              <a:rPr lang="bg-BG" b="1" dirty="0">
                <a:solidFill>
                  <a:schemeClr val="bg1"/>
                </a:solidFill>
              </a:rPr>
              <a:t>семантичното ядро </a:t>
            </a:r>
            <a:r>
              <a:rPr lang="bg-BG" dirty="0"/>
              <a:t>по общ </a:t>
            </a:r>
            <a:r>
              <a:rPr lang="bg-BG" b="1" dirty="0">
                <a:solidFill>
                  <a:schemeClr val="bg1"/>
                </a:solidFill>
              </a:rPr>
              <a:t>признак</a:t>
            </a:r>
            <a:br>
              <a:rPr lang="bg-BG" dirty="0"/>
            </a:b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свойства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Семантичното ядро и клъстеризация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7B08F7-83B6-D89C-46A7-20A0C42D8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75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06F0549-75B7-82CE-DBB0-16DC1A998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клъстер за:</a:t>
            </a:r>
          </a:p>
          <a:p>
            <a:pPr lvl="1"/>
            <a:r>
              <a:rPr lang="bg-BG" dirty="0"/>
              <a:t>Уебсайт</a:t>
            </a:r>
            <a:r>
              <a:rPr lang="ru-RU" dirty="0"/>
              <a:t>, </a:t>
            </a:r>
            <a:r>
              <a:rPr lang="bg-BG" dirty="0"/>
              <a:t>който</a:t>
            </a:r>
            <a:r>
              <a:rPr lang="ru-RU" dirty="0"/>
              <a:t> </a:t>
            </a:r>
            <a:r>
              <a:rPr lang="bg-BG" dirty="0"/>
              <a:t>продава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часовници</a:t>
            </a:r>
            <a:r>
              <a:rPr lang="ru-RU" dirty="0"/>
              <a:t>,</a:t>
            </a:r>
            <a:br>
              <a:rPr lang="ru-RU" dirty="0"/>
            </a:br>
            <a:r>
              <a:rPr lang="bg-BG" dirty="0"/>
              <a:t>ако</a:t>
            </a:r>
            <a:r>
              <a:rPr lang="ru-RU" dirty="0"/>
              <a:t> сте </a:t>
            </a:r>
            <a:r>
              <a:rPr lang="bg-BG" b="1" dirty="0">
                <a:solidFill>
                  <a:schemeClr val="bg1"/>
                </a:solidFill>
              </a:rPr>
              <a:t>четен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номер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в </a:t>
            </a:r>
            <a:r>
              <a:rPr lang="bg-BG" dirty="0"/>
              <a:t>класа</a:t>
            </a:r>
          </a:p>
          <a:p>
            <a:pPr lvl="1"/>
            <a:r>
              <a:rPr lang="bg-BG" dirty="0"/>
              <a:t>Уебсайт</a:t>
            </a:r>
            <a:r>
              <a:rPr lang="ru-RU" dirty="0"/>
              <a:t>, който </a:t>
            </a:r>
            <a:r>
              <a:rPr lang="bg-BG" dirty="0"/>
              <a:t>продава</a:t>
            </a:r>
            <a:r>
              <a:rPr lang="ru-RU" dirty="0"/>
              <a:t> домашни уреди,</a:t>
            </a:r>
            <a:br>
              <a:rPr lang="ru-RU" dirty="0"/>
            </a:br>
            <a:r>
              <a:rPr lang="ru-RU" dirty="0"/>
              <a:t>ако </a:t>
            </a:r>
            <a:r>
              <a:rPr lang="ru-RU" b="1" dirty="0">
                <a:solidFill>
                  <a:schemeClr val="bg1"/>
                </a:solidFill>
              </a:rPr>
              <a:t>не</a:t>
            </a:r>
            <a:r>
              <a:rPr lang="ru-RU" dirty="0"/>
              <a:t> сте </a:t>
            </a:r>
            <a:r>
              <a:rPr lang="bg-BG" b="1" dirty="0">
                <a:solidFill>
                  <a:schemeClr val="bg1"/>
                </a:solidFill>
              </a:rPr>
              <a:t>четен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номер </a:t>
            </a:r>
            <a:r>
              <a:rPr lang="bg-BG" dirty="0"/>
              <a:t>в клас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87615D6-9AF2-839C-779B-9207A19B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E21121-993A-B3C3-EA27-F9D7ACEC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8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835C754-A5DC-BF2A-A0EC-58E87F0598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Правила за избиране </a:t>
            </a:r>
            <a:br>
              <a:rPr lang="ru-RU" dirty="0"/>
            </a:br>
            <a:r>
              <a:rPr lang="ru-RU" dirty="0"/>
              <a:t>на </a:t>
            </a:r>
            <a:r>
              <a:rPr lang="bg-BG" dirty="0"/>
              <a:t>име</a:t>
            </a:r>
            <a:r>
              <a:rPr lang="ru-RU" dirty="0"/>
              <a:t> за домейн</a:t>
            </a:r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8A75F2A-B3F3-18F1-0FE7-02503BC6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00" y="909000"/>
            <a:ext cx="3339000" cy="33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Един домейн трябва да бъде: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писане</a:t>
            </a:r>
            <a:r>
              <a:rPr lang="bg-BG" dirty="0"/>
              <a:t>, за да улесни </a:t>
            </a:r>
            <a:r>
              <a:rPr lang="bg-BG" b="1" dirty="0">
                <a:solidFill>
                  <a:schemeClr val="bg1"/>
                </a:solidFill>
              </a:rPr>
              <a:t>потребителя</a:t>
            </a:r>
          </a:p>
          <a:p>
            <a:pPr lvl="1"/>
            <a:r>
              <a:rPr lang="bg-BG" sz="3400" dirty="0"/>
              <a:t>Да съдържа </a:t>
            </a:r>
            <a:r>
              <a:rPr lang="bg-BG" sz="3400" b="1" dirty="0">
                <a:solidFill>
                  <a:schemeClr val="bg1"/>
                </a:solidFill>
              </a:rPr>
              <a:t>думи</a:t>
            </a:r>
            <a:r>
              <a:rPr lang="bg-BG" sz="3400" dirty="0"/>
              <a:t>, които описват </a:t>
            </a:r>
            <a:r>
              <a:rPr lang="bg-BG" sz="3400" b="1" dirty="0">
                <a:solidFill>
                  <a:schemeClr val="bg1"/>
                </a:solidFill>
              </a:rPr>
              <a:t>сайта</a:t>
            </a:r>
          </a:p>
          <a:p>
            <a:pPr lvl="1"/>
            <a:r>
              <a:rPr lang="bg-BG" sz="3400" dirty="0"/>
              <a:t>Да не съдържа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r>
              <a:rPr lang="bg-BG" sz="3400" dirty="0"/>
              <a:t> – потребителите се объркват</a:t>
            </a:r>
            <a:br>
              <a:rPr lang="bg-BG" sz="3400" dirty="0"/>
            </a:br>
            <a:r>
              <a:rPr lang="bg-BG" sz="3400" dirty="0"/>
              <a:t>дали цифрата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5</a:t>
            </a:r>
            <a:r>
              <a:rPr lang="bg-BG" sz="3400" b="1" dirty="0"/>
              <a:t> </a:t>
            </a:r>
            <a:r>
              <a:rPr lang="bg-BG" sz="3400" dirty="0"/>
              <a:t>е изписана като </a:t>
            </a:r>
            <a:r>
              <a:rPr lang="bg-BG" sz="3400" b="1" dirty="0">
                <a:solidFill>
                  <a:schemeClr val="bg1"/>
                </a:solidFill>
              </a:rPr>
              <a:t>число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дума</a:t>
            </a:r>
            <a:r>
              <a:rPr lang="bg-BG" sz="3400" dirty="0"/>
              <a:t> </a:t>
            </a:r>
          </a:p>
          <a:p>
            <a:pPr lvl="1"/>
            <a:r>
              <a:rPr lang="ru-RU" sz="3400" dirty="0"/>
              <a:t>Не е защитен с </a:t>
            </a:r>
            <a:r>
              <a:rPr lang="ru-RU" sz="3400" b="1" dirty="0">
                <a:solidFill>
                  <a:schemeClr val="bg1"/>
                </a:solidFill>
              </a:rPr>
              <a:t>търговска марка</a:t>
            </a:r>
            <a:r>
              <a:rPr lang="ru-RU" sz="3400" dirty="0"/>
              <a:t>, </a:t>
            </a:r>
            <a:r>
              <a:rPr lang="ru-RU" sz="3400" b="1" dirty="0">
                <a:solidFill>
                  <a:schemeClr val="bg1"/>
                </a:solidFill>
              </a:rPr>
              <a:t>авторско право</a:t>
            </a:r>
            <a:r>
              <a:rPr lang="ru-RU" sz="3400" b="1" dirty="0"/>
              <a:t> </a:t>
            </a:r>
            <a:r>
              <a:rPr lang="ru-RU" sz="3400" dirty="0"/>
              <a:t>или се използва от </a:t>
            </a:r>
            <a:r>
              <a:rPr lang="ru-RU" sz="3400" b="1" dirty="0">
                <a:solidFill>
                  <a:schemeClr val="bg1"/>
                </a:solidFill>
              </a:rPr>
              <a:t>друга компания</a:t>
            </a:r>
            <a:r>
              <a:rPr lang="ru-RU" sz="3400" dirty="0"/>
              <a:t>.</a:t>
            </a:r>
            <a:endParaRPr lang="bg-BG" sz="3400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избиране на име за домейн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80B516-BF86-A2E8-5085-DD8D8119F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7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808" y="1657610"/>
            <a:ext cx="7575291" cy="476864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7707" y="1393834"/>
            <a:ext cx="11556589" cy="529619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6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6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6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3810" y="1666444"/>
            <a:ext cx="10104505" cy="4597826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lvl="1" indent="-456641" latinLnBrk="0">
              <a:lnSpc>
                <a:spcPct val="100000"/>
              </a:lnSpc>
              <a:buClr>
                <a:schemeClr val="bg2"/>
              </a:buClr>
            </a:pPr>
            <a:r>
              <a:rPr lang="bg-BG" sz="3399" dirty="0">
                <a:solidFill>
                  <a:schemeClr val="bg2"/>
                </a:solidFill>
              </a:rPr>
              <a:t>Какво е </a:t>
            </a:r>
            <a:r>
              <a:rPr lang="bg-BG" sz="3399" b="1" dirty="0">
                <a:solidFill>
                  <a:schemeClr val="bg1"/>
                </a:solidFill>
              </a:rPr>
              <a:t>концепция</a:t>
            </a:r>
            <a:r>
              <a:rPr lang="bg-BG" sz="3399" dirty="0">
                <a:solidFill>
                  <a:schemeClr val="bg2"/>
                </a:solidFill>
              </a:rPr>
              <a:t>?</a:t>
            </a:r>
          </a:p>
          <a:p>
            <a:pPr marL="456641" lvl="1" indent="-456641" latinLnBrk="0">
              <a:lnSpc>
                <a:spcPct val="100000"/>
              </a:lnSpc>
              <a:buClr>
                <a:schemeClr val="bg2"/>
              </a:buClr>
            </a:pPr>
            <a:r>
              <a:rPr lang="bg-BG" sz="3399" dirty="0">
                <a:solidFill>
                  <a:schemeClr val="bg2"/>
                </a:solidFill>
              </a:rPr>
              <a:t>Какво е </a:t>
            </a:r>
            <a:r>
              <a:rPr lang="bg-BG" sz="3399" b="1" dirty="0">
                <a:solidFill>
                  <a:schemeClr val="bg1"/>
                </a:solidFill>
              </a:rPr>
              <a:t>дизайн</a:t>
            </a:r>
            <a:r>
              <a:rPr lang="bg-BG" sz="3399" dirty="0">
                <a:solidFill>
                  <a:schemeClr val="bg2"/>
                </a:solidFill>
              </a:rPr>
              <a:t>?</a:t>
            </a:r>
          </a:p>
          <a:p>
            <a:pPr marL="456641" lvl="1" indent="-456641" latinLnBrk="0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</a:t>
            </a:r>
            <a:r>
              <a:rPr lang="bg-BG" sz="3399" dirty="0">
                <a:solidFill>
                  <a:schemeClr val="bg2"/>
                </a:solidFill>
              </a:rPr>
              <a:t> и </a:t>
            </a:r>
            <a:r>
              <a:rPr lang="bg-BG" sz="3399" b="1" dirty="0">
                <a:solidFill>
                  <a:schemeClr val="bg1"/>
                </a:solidFill>
              </a:rPr>
              <a:t>диаграма</a:t>
            </a:r>
            <a:r>
              <a:rPr lang="bg-BG" sz="3399" dirty="0">
                <a:solidFill>
                  <a:schemeClr val="bg2"/>
                </a:solidFill>
              </a:rPr>
              <a:t> на </a:t>
            </a:r>
            <a:r>
              <a:rPr lang="bg-BG" sz="3399" b="1" dirty="0">
                <a:solidFill>
                  <a:schemeClr val="bg1"/>
                </a:solidFill>
              </a:rPr>
              <a:t>сайт</a:t>
            </a:r>
          </a:p>
          <a:p>
            <a:pPr marL="456641" lvl="1" indent="-456641" latinLnBrk="0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/>
                </a:solidFill>
              </a:rPr>
              <a:t>Семантичното</a:t>
            </a:r>
            <a:r>
              <a:rPr lang="bg-BG" sz="3399" dirty="0">
                <a:solidFill>
                  <a:schemeClr val="bg2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ядро</a:t>
            </a:r>
            <a:r>
              <a:rPr lang="bg-BG" sz="3399" dirty="0">
                <a:solidFill>
                  <a:schemeClr val="bg2"/>
                </a:solidFill>
              </a:rPr>
              <a:t> и </a:t>
            </a:r>
            <a:r>
              <a:rPr lang="bg-BG" sz="3399" b="1" dirty="0">
                <a:solidFill>
                  <a:schemeClr val="bg1"/>
                </a:solidFill>
              </a:rPr>
              <a:t>клъстеризация</a:t>
            </a:r>
          </a:p>
          <a:p>
            <a:pPr marL="456641" lvl="1" indent="-456641" latinLnBrk="0">
              <a:lnSpc>
                <a:spcPct val="100000"/>
              </a:lnSpc>
              <a:buClr>
                <a:schemeClr val="bg2"/>
              </a:buClr>
            </a:pPr>
            <a:r>
              <a:rPr lang="bg-BG" sz="3399" dirty="0">
                <a:solidFill>
                  <a:schemeClr val="bg2"/>
                </a:solidFill>
              </a:rPr>
              <a:t>Правила за избиране на </a:t>
            </a:r>
            <a:r>
              <a:rPr lang="bg-BG" sz="3399" b="1" dirty="0">
                <a:solidFill>
                  <a:schemeClr val="bg1"/>
                </a:solidFill>
              </a:rPr>
              <a:t>име</a:t>
            </a:r>
            <a:r>
              <a:rPr lang="bg-BG" sz="3399" dirty="0">
                <a:solidFill>
                  <a:schemeClr val="bg2"/>
                </a:solidFill>
              </a:rPr>
              <a:t> за </a:t>
            </a:r>
            <a:r>
              <a:rPr lang="bg-BG" sz="3399" b="1" dirty="0">
                <a:solidFill>
                  <a:schemeClr val="bg1"/>
                </a:solidFill>
              </a:rPr>
              <a:t>домейн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1B503A-D74B-ADF9-07EF-50A645082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4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BCA825C-9365-44B7-0F0A-6F8C07304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1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438" y="1314450"/>
            <a:ext cx="9281938" cy="5354638"/>
          </a:xfrm>
        </p:spPr>
        <p:txBody>
          <a:bodyPr>
            <a:normAutofit/>
          </a:bodyPr>
          <a:lstStyle/>
          <a:p>
            <a:r>
              <a:rPr lang="bg-BG" sz="4000" dirty="0"/>
              <a:t>Концепция</a:t>
            </a:r>
          </a:p>
          <a:p>
            <a:r>
              <a:rPr lang="bg-BG" sz="4000" dirty="0"/>
              <a:t>Дизайн</a:t>
            </a:r>
          </a:p>
          <a:p>
            <a:r>
              <a:rPr lang="bg-BG" sz="4000" dirty="0"/>
              <a:t>Структура на сайта</a:t>
            </a:r>
          </a:p>
          <a:p>
            <a:r>
              <a:rPr lang="ru-RU" sz="4000" dirty="0"/>
              <a:t>Правила за избиране на </a:t>
            </a:r>
            <a:r>
              <a:rPr lang="bg-BG" sz="4000" dirty="0"/>
              <a:t>домейн</a:t>
            </a:r>
            <a:endParaRPr lang="bg-BG" sz="3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A76A92-FC80-3FCB-6100-3E0E238377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0528D2B-E1B4-5A9A-F0F4-ACC494411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Концепция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0786615-C4BE-7696-0B1D-3B7DC51C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61" y="1224000"/>
            <a:ext cx="2264878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Концепция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Процесът</a:t>
            </a:r>
            <a:r>
              <a:rPr lang="ru-RU" dirty="0"/>
              <a:t>, който определя основните </a:t>
            </a:r>
            <a:r>
              <a:rPr lang="ru-RU" b="1" dirty="0">
                <a:solidFill>
                  <a:schemeClr val="bg1"/>
                </a:solidFill>
              </a:rPr>
              <a:t>цели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тематика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функционалност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сайт</a:t>
            </a:r>
            <a:r>
              <a:rPr lang="ru-RU" dirty="0"/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Тя включва</a:t>
            </a:r>
          </a:p>
          <a:p>
            <a:pPr lvl="1"/>
            <a:r>
              <a:rPr lang="bg-BG" sz="3400" dirty="0"/>
              <a:t>Определянето на </a:t>
            </a:r>
            <a:r>
              <a:rPr lang="bg-BG" sz="3400" b="1" dirty="0">
                <a:solidFill>
                  <a:schemeClr val="bg1"/>
                </a:solidFill>
              </a:rPr>
              <a:t>броя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страниците</a:t>
            </a:r>
            <a:br>
              <a:rPr lang="bg-BG" sz="3400" dirty="0"/>
            </a:br>
            <a:r>
              <a:rPr lang="bg-BG" sz="3400" dirty="0"/>
              <a:t>и тяхната структура</a:t>
            </a:r>
          </a:p>
          <a:p>
            <a:pPr lvl="1"/>
            <a:r>
              <a:rPr lang="bg-BG" sz="3400" dirty="0"/>
              <a:t>Връзките между </a:t>
            </a:r>
            <a:r>
              <a:rPr lang="bg-BG" sz="3400" b="1" dirty="0">
                <a:solidFill>
                  <a:schemeClr val="bg1"/>
                </a:solidFill>
              </a:rPr>
              <a:t>страниците</a:t>
            </a:r>
          </a:p>
          <a:p>
            <a:pPr lvl="1"/>
            <a:r>
              <a:rPr lang="bg-BG" sz="3400" dirty="0"/>
              <a:t>Уточняване на дадените изисквания за сайта</a:t>
            </a:r>
          </a:p>
          <a:p>
            <a:pPr lvl="1"/>
            <a:endParaRPr lang="bg-BG" sz="3400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концепция</a:t>
            </a:r>
            <a:r>
              <a:rPr lang="en-US" dirty="0"/>
              <a:t>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7FB3BF-7593-8F17-27D2-FCFC2F0DB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7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1189ABD-DA77-B3E5-1FA7-99D34BCE06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Дизайн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EF1D177-3FDF-753F-4EB2-D993321C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3248">
            <a:off x="4877586" y="1398458"/>
            <a:ext cx="2442426" cy="24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Дизайн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Творческият процес</a:t>
            </a:r>
            <a:r>
              <a:rPr lang="ru-RU" dirty="0"/>
              <a:t>, който обединява </a:t>
            </a:r>
            <a:r>
              <a:rPr lang="ru-RU" b="1" dirty="0">
                <a:solidFill>
                  <a:schemeClr val="bg1"/>
                </a:solidFill>
              </a:rPr>
              <a:t>естетика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функционалност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ефективна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комуникация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сайт</a:t>
            </a:r>
          </a:p>
          <a:p>
            <a:pPr>
              <a:buClr>
                <a:schemeClr val="tx1"/>
              </a:buClr>
            </a:pPr>
            <a:r>
              <a:rPr lang="ru-RU" dirty="0"/>
              <a:t> </a:t>
            </a:r>
            <a:r>
              <a:rPr lang="bg-BG" dirty="0"/>
              <a:t>Целите са</a:t>
            </a:r>
          </a:p>
          <a:p>
            <a:pPr lvl="1"/>
            <a:r>
              <a:rPr lang="bg-BG" sz="3400" dirty="0"/>
              <a:t>Привличане на вниманието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Увеличаване</a:t>
            </a:r>
            <a:r>
              <a:rPr lang="bg-BG" sz="3400" dirty="0"/>
              <a:t> на продажбите 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Улесняване</a:t>
            </a:r>
            <a:r>
              <a:rPr lang="bg-BG" sz="3400" dirty="0"/>
              <a:t> на потребителя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Акцентиране</a:t>
            </a:r>
            <a:r>
              <a:rPr lang="bg-BG" sz="3400" dirty="0"/>
              <a:t> на определени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</a:p>
          <a:p>
            <a:pPr lvl="1"/>
            <a:r>
              <a:rPr lang="bg-BG" sz="3400" dirty="0"/>
              <a:t>Създаване на </a:t>
            </a:r>
            <a:r>
              <a:rPr lang="bg-BG" sz="3400" b="1" dirty="0">
                <a:solidFill>
                  <a:schemeClr val="bg1"/>
                </a:solidFill>
              </a:rPr>
              <a:t>маркова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идентичност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дизайн</a:t>
            </a:r>
            <a:r>
              <a:rPr lang="en-US" dirty="0"/>
              <a:t>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EB2438-1196-072E-8467-54B9F6B0B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9E7640-1D6E-62BC-FE14-C5EF1B0471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семантичното ядро и клъстеризация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F562933-6EEF-7E8B-1D69-761C670548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Структура на сайта</a:t>
            </a:r>
          </a:p>
        </p:txBody>
      </p:sp>
      <p:pic>
        <p:nvPicPr>
          <p:cNvPr id="67" name="Картина 66">
            <a:extLst>
              <a:ext uri="{FF2B5EF4-FFF2-40B4-BE49-F238E27FC236}">
                <a16:creationId xmlns:a16="http://schemas.microsoft.com/office/drawing/2014/main" id="{3B8A324B-5AB9-2ABD-6C4F-A328649B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41" y="819000"/>
            <a:ext cx="3131118" cy="31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Структура на сайта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Определя </a:t>
            </a:r>
            <a:r>
              <a:rPr lang="bg-BG" b="1" dirty="0">
                <a:solidFill>
                  <a:schemeClr val="bg1"/>
                </a:solidFill>
              </a:rPr>
              <a:t>връзките</a:t>
            </a:r>
            <a:r>
              <a:rPr lang="bg-BG" dirty="0"/>
              <a:t> на един </a:t>
            </a:r>
            <a:r>
              <a:rPr lang="bg-BG" b="1" dirty="0">
                <a:solidFill>
                  <a:schemeClr val="bg1"/>
                </a:solidFill>
              </a:rPr>
              <a:t>сайт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Определя колко лесно е за потребителите да се </a:t>
            </a:r>
            <a:r>
              <a:rPr lang="ru-RU" b="1" dirty="0">
                <a:solidFill>
                  <a:schemeClr val="bg1"/>
                </a:solidFill>
              </a:rPr>
              <a:t>ориентират</a:t>
            </a:r>
            <a:r>
              <a:rPr lang="ru-RU" dirty="0"/>
              <a:t> в него и да намерят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търсят</a:t>
            </a:r>
            <a:r>
              <a:rPr lang="ru-RU" dirty="0"/>
              <a:t>.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/>
              <a:t>Диаграма на сайт</a:t>
            </a:r>
          </a:p>
          <a:p>
            <a:pPr lvl="1"/>
            <a:r>
              <a:rPr lang="bg-BG" sz="3400" dirty="0"/>
              <a:t>Показва </a:t>
            </a:r>
            <a:r>
              <a:rPr lang="bg-BG" sz="3400" b="1" dirty="0">
                <a:solidFill>
                  <a:schemeClr val="bg1"/>
                </a:solidFill>
              </a:rPr>
              <a:t>структурата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сайта</a:t>
            </a:r>
            <a:r>
              <a:rPr lang="bg-BG" sz="3400" dirty="0"/>
              <a:t> във </a:t>
            </a:r>
            <a:r>
              <a:rPr lang="bg-BG" sz="3400" b="1" dirty="0">
                <a:solidFill>
                  <a:schemeClr val="bg1"/>
                </a:solidFill>
              </a:rPr>
              <a:t>визуален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вариант</a:t>
            </a:r>
          </a:p>
          <a:p>
            <a:pPr lvl="1"/>
            <a:r>
              <a:rPr lang="bg-BG" sz="3400" dirty="0"/>
              <a:t>В </a:t>
            </a:r>
            <a:r>
              <a:rPr lang="bg-BG" sz="3400" b="1" dirty="0">
                <a:solidFill>
                  <a:schemeClr val="bg1"/>
                </a:solidFill>
              </a:rPr>
              <a:t>диаграмата</a:t>
            </a:r>
            <a:r>
              <a:rPr lang="bg-BG" sz="3400" dirty="0"/>
              <a:t> всяка една страница трябва да се покаже къде се </a:t>
            </a:r>
            <a:r>
              <a:rPr lang="bg-BG" sz="3400" b="1" dirty="0">
                <a:solidFill>
                  <a:schemeClr val="bg1"/>
                </a:solidFill>
              </a:rPr>
              <a:t>намира</a:t>
            </a:r>
            <a:r>
              <a:rPr lang="bg-BG" sz="3400" dirty="0"/>
              <a:t> и колко голяма важност </a:t>
            </a:r>
            <a:r>
              <a:rPr lang="bg-BG" sz="3400" b="1" dirty="0">
                <a:solidFill>
                  <a:schemeClr val="bg1"/>
                </a:solidFill>
              </a:rPr>
              <a:t>има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структура на сайта</a:t>
            </a:r>
            <a:r>
              <a:rPr lang="en-US" dirty="0"/>
              <a:t>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60D3EF-A549-343B-A50E-3DA32F7D3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7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462D94C-9FC5-EFCD-F9AC-3338297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100750"/>
            <a:ext cx="9792489" cy="882654"/>
          </a:xfrm>
        </p:spPr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225AF90-0555-4F36-96FD-E3CA6D62C5D1}"/>
              </a:ext>
            </a:extLst>
          </p:cNvPr>
          <p:cNvSpPr/>
          <p:nvPr/>
        </p:nvSpPr>
        <p:spPr bwMode="auto">
          <a:xfrm>
            <a:off x="839416" y="2852936"/>
            <a:ext cx="1944216" cy="187220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 за коли</a:t>
            </a:r>
          </a:p>
        </p:txBody>
      </p:sp>
      <p:cxnSp>
        <p:nvCxnSpPr>
          <p:cNvPr id="18" name="Съединител: с чупка 17">
            <a:extLst>
              <a:ext uri="{FF2B5EF4-FFF2-40B4-BE49-F238E27FC236}">
                <a16:creationId xmlns:a16="http://schemas.microsoft.com/office/drawing/2014/main" id="{CBF5361E-F387-95CB-3044-913F9FF38412}"/>
              </a:ext>
            </a:extLst>
          </p:cNvPr>
          <p:cNvCxnSpPr>
            <a:cxnSpLocks/>
            <a:stCxn id="6" idx="4"/>
            <a:endCxn id="20" idx="1"/>
          </p:cNvCxnSpPr>
          <p:nvPr/>
        </p:nvCxnSpPr>
        <p:spPr>
          <a:xfrm rot="16200000" flipH="1">
            <a:off x="2785152" y="3751516"/>
            <a:ext cx="825052" cy="2772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>
            <a:extLst>
              <a:ext uri="{FF2B5EF4-FFF2-40B4-BE49-F238E27FC236}">
                <a16:creationId xmlns:a16="http://schemas.microsoft.com/office/drawing/2014/main" id="{7BC19294-1750-CE98-53F1-54C92562A326}"/>
              </a:ext>
            </a:extLst>
          </p:cNvPr>
          <p:cNvSpPr/>
          <p:nvPr/>
        </p:nvSpPr>
        <p:spPr bwMode="auto">
          <a:xfrm>
            <a:off x="4511824" y="3230977"/>
            <a:ext cx="2151858" cy="108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Оферти</a:t>
            </a: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314B2270-CBBB-1CC3-FD53-0B4F42F40485}"/>
              </a:ext>
            </a:extLst>
          </p:cNvPr>
          <p:cNvSpPr/>
          <p:nvPr/>
        </p:nvSpPr>
        <p:spPr bwMode="auto">
          <a:xfrm>
            <a:off x="4583832" y="5010136"/>
            <a:ext cx="2079850" cy="108012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Връзка с нас</a:t>
            </a:r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87C53409-4D43-870B-5208-8C79B9FD2D92}"/>
              </a:ext>
            </a:extLst>
          </p:cNvPr>
          <p:cNvSpPr/>
          <p:nvPr/>
        </p:nvSpPr>
        <p:spPr bwMode="auto">
          <a:xfrm>
            <a:off x="4511824" y="1451819"/>
            <a:ext cx="2151858" cy="108012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Автомобили</a:t>
            </a:r>
          </a:p>
        </p:txBody>
      </p:sp>
      <p:cxnSp>
        <p:nvCxnSpPr>
          <p:cNvPr id="26" name="Съединител: с чупка 25">
            <a:extLst>
              <a:ext uri="{FF2B5EF4-FFF2-40B4-BE49-F238E27FC236}">
                <a16:creationId xmlns:a16="http://schemas.microsoft.com/office/drawing/2014/main" id="{AA309326-FE2D-9F80-ED99-3E377551D928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2731147" y="1072258"/>
            <a:ext cx="861057" cy="2700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ъединител &quot;права стрелка&quot; 27">
            <a:extLst>
              <a:ext uri="{FF2B5EF4-FFF2-40B4-BE49-F238E27FC236}">
                <a16:creationId xmlns:a16="http://schemas.microsoft.com/office/drawing/2014/main" id="{7F14B846-14A6-B012-3D61-EFFCAA040205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 flipV="1">
            <a:off x="2783632" y="3771038"/>
            <a:ext cx="1728192" cy="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авоъгълник 29">
            <a:extLst>
              <a:ext uri="{FF2B5EF4-FFF2-40B4-BE49-F238E27FC236}">
                <a16:creationId xmlns:a16="http://schemas.microsoft.com/office/drawing/2014/main" id="{CF415632-0CA7-91BE-05A4-BEC1963EF219}"/>
              </a:ext>
            </a:extLst>
          </p:cNvPr>
          <p:cNvSpPr/>
          <p:nvPr/>
        </p:nvSpPr>
        <p:spPr bwMode="auto">
          <a:xfrm>
            <a:off x="7104112" y="1196752"/>
            <a:ext cx="2520280" cy="4320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Леки</a:t>
            </a:r>
          </a:p>
        </p:txBody>
      </p:sp>
      <p:sp>
        <p:nvSpPr>
          <p:cNvPr id="31" name="Правоъгълник 30">
            <a:extLst>
              <a:ext uri="{FF2B5EF4-FFF2-40B4-BE49-F238E27FC236}">
                <a16:creationId xmlns:a16="http://schemas.microsoft.com/office/drawing/2014/main" id="{4E878B2B-3BDD-D458-44D1-966980EEFD6E}"/>
              </a:ext>
            </a:extLst>
          </p:cNvPr>
          <p:cNvSpPr/>
          <p:nvPr/>
        </p:nvSpPr>
        <p:spPr bwMode="auto">
          <a:xfrm>
            <a:off x="7104112" y="1760858"/>
            <a:ext cx="2520280" cy="4320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SUV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Правоъгълник 31">
            <a:extLst>
              <a:ext uri="{FF2B5EF4-FFF2-40B4-BE49-F238E27FC236}">
                <a16:creationId xmlns:a16="http://schemas.microsoft.com/office/drawing/2014/main" id="{F5445BFE-1C0C-1268-89A2-A8B757748823}"/>
              </a:ext>
            </a:extLst>
          </p:cNvPr>
          <p:cNvSpPr/>
          <p:nvPr/>
        </p:nvSpPr>
        <p:spPr bwMode="auto">
          <a:xfrm>
            <a:off x="7104112" y="2335815"/>
            <a:ext cx="2520280" cy="4320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Хибридни</a:t>
            </a:r>
          </a:p>
        </p:txBody>
      </p:sp>
      <p:sp>
        <p:nvSpPr>
          <p:cNvPr id="33" name="Правоъгълник 32">
            <a:extLst>
              <a:ext uri="{FF2B5EF4-FFF2-40B4-BE49-F238E27FC236}">
                <a16:creationId xmlns:a16="http://schemas.microsoft.com/office/drawing/2014/main" id="{FFE9CACB-B096-0C36-345E-526D43626516}"/>
              </a:ext>
            </a:extLst>
          </p:cNvPr>
          <p:cNvSpPr/>
          <p:nvPr/>
        </p:nvSpPr>
        <p:spPr bwMode="auto">
          <a:xfrm>
            <a:off x="7104112" y="2910772"/>
            <a:ext cx="2520280" cy="4320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Електрически</a:t>
            </a:r>
          </a:p>
        </p:txBody>
      </p:sp>
      <p:cxnSp>
        <p:nvCxnSpPr>
          <p:cNvPr id="35" name="Съединител &quot;права стрелка&quot; 34">
            <a:extLst>
              <a:ext uri="{FF2B5EF4-FFF2-40B4-BE49-F238E27FC236}">
                <a16:creationId xmlns:a16="http://schemas.microsoft.com/office/drawing/2014/main" id="{9E957FB3-E1DC-6467-DF2E-33861AB949C6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6663682" y="1412777"/>
            <a:ext cx="440430" cy="57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11E16C8B-7EEA-ABA4-3ED1-8783758AC34A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6663682" y="1976883"/>
            <a:ext cx="440430" cy="1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>
            <a:extLst>
              <a:ext uri="{FF2B5EF4-FFF2-40B4-BE49-F238E27FC236}">
                <a16:creationId xmlns:a16="http://schemas.microsoft.com/office/drawing/2014/main" id="{88A3BDE3-8E9B-74AE-9D04-7B485F624C04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6663682" y="1991879"/>
            <a:ext cx="440430" cy="55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8A959652-3FF6-7D71-06E3-EFBA5FCC2C70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663682" y="1991880"/>
            <a:ext cx="440430" cy="113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D1DF9279-65F9-D6A2-2CC4-840EDE022F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590</Words>
  <Application>Microsoft Office PowerPoint</Application>
  <PresentationFormat>Широк екран</PresentationFormat>
  <Paragraphs>109</Paragraphs>
  <Slides>17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Wingdings</vt:lpstr>
      <vt:lpstr>SoftUni</vt:lpstr>
      <vt:lpstr>Планиране на уеб сайт</vt:lpstr>
      <vt:lpstr>Съдържание</vt:lpstr>
      <vt:lpstr>Концепция</vt:lpstr>
      <vt:lpstr>Какво е концепция?</vt:lpstr>
      <vt:lpstr>Дизайн</vt:lpstr>
      <vt:lpstr>Какво е дизайн?</vt:lpstr>
      <vt:lpstr>Структура на сайта</vt:lpstr>
      <vt:lpstr>Какво е структура на сайта?</vt:lpstr>
      <vt:lpstr>Пример</vt:lpstr>
      <vt:lpstr>Мотиви</vt:lpstr>
      <vt:lpstr>Семантичното ядро и клъстеризация</vt:lpstr>
      <vt:lpstr>Задачи</vt:lpstr>
      <vt:lpstr>Правила за избиране  на име за домейн</vt:lpstr>
      <vt:lpstr>Правила за избиране на име за домейн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79</cp:revision>
  <dcterms:created xsi:type="dcterms:W3CDTF">2018-05-23T13:08:44Z</dcterms:created>
  <dcterms:modified xsi:type="dcterms:W3CDTF">2024-04-01T13:41:20Z</dcterms:modified>
  <cp:category>computer programming;programming;software development;software engineering</cp:category>
</cp:coreProperties>
</file>