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274" r:id="rId2"/>
    <p:sldId id="619" r:id="rId3"/>
    <p:sldId id="611" r:id="rId4"/>
    <p:sldId id="799" r:id="rId5"/>
    <p:sldId id="801" r:id="rId6"/>
    <p:sldId id="800" r:id="rId7"/>
    <p:sldId id="750" r:id="rId8"/>
    <p:sldId id="751" r:id="rId9"/>
    <p:sldId id="752" r:id="rId10"/>
    <p:sldId id="753" r:id="rId11"/>
    <p:sldId id="755" r:id="rId12"/>
    <p:sldId id="797" r:id="rId13"/>
    <p:sldId id="798" r:id="rId14"/>
    <p:sldId id="714" r:id="rId15"/>
    <p:sldId id="754" r:id="rId16"/>
    <p:sldId id="689" r:id="rId17"/>
    <p:sldId id="580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414AA7C-6305-45E5-A23E-F4D89E1A5662}">
          <p14:sldIdLst>
            <p14:sldId id="274"/>
            <p14:sldId id="619"/>
          </p14:sldIdLst>
        </p14:section>
        <p14:section name="Графичен потребителски интерфейс" id="{E1578EBC-895B-4E9E-A419-E6C499A530A1}">
          <p14:sldIdLst>
            <p14:sldId id="611"/>
            <p14:sldId id="799"/>
            <p14:sldId id="801"/>
            <p14:sldId id="800"/>
          </p14:sldIdLst>
        </p14:section>
        <p14:section name="Основни видове страници" id="{194BEA05-AD7B-4A70-B669-BC20BEFC4EDA}">
          <p14:sldIdLst>
            <p14:sldId id="750"/>
            <p14:sldId id="751"/>
            <p14:sldId id="752"/>
            <p14:sldId id="753"/>
          </p14:sldIdLst>
        </p14:section>
        <p14:section name="Layout" id="{C4646D1D-813A-403C-9ABD-90BC79823AAB}">
          <p14:sldIdLst>
            <p14:sldId id="755"/>
            <p14:sldId id="797"/>
            <p14:sldId id="798"/>
          </p14:sldIdLst>
        </p14:section>
        <p14:section name="Въведение в Windows Forms – въведение" id="{15F15562-1FEC-46B0-BC57-F9E2D28F10A9}">
          <p14:sldIdLst>
            <p14:sldId id="714"/>
            <p14:sldId id="754"/>
            <p14:sldId id="689"/>
          </p14:sldIdLst>
        </p14:section>
        <p14:section name="Обобщение" id="{3ECB5512-3CD1-4D78-B288-B1C0DA1FC478}">
          <p14:sldIdLst>
            <p14:sldId id="580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>
        <p:scale>
          <a:sx n="66" d="100"/>
          <a:sy n="66" d="100"/>
        </p:scale>
        <p:origin x="-72" y="16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C626D37-A100-B7F5-AD07-DC9CFEE700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6322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A4D4884-CCEE-3628-0EA9-8CF46D6D3C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4450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728936F-1330-8E32-A3D0-19DFBBC29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5286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AF33E65-F453-2E76-D6D5-BB2E3B4376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636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5CDC6E3-E23D-7938-2D05-01AF70D587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486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BC17716-0AA6-B43C-A684-CC5271CE1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6393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6EC239D-258A-05F9-CC45-3CAF84264A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019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F1FE408-9A8F-573E-7FA4-4744044C2F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85934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422F89A-1764-AB44-CDCC-9A99E7287E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7100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D367033-9C25-FBE0-9EF4-F45C4990C8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81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0F3C96D-47AF-428A-1950-9AEB6AA587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5299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C0D49A-8FF2-01E5-750D-2FD0B8876B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5787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44000"/>
            <a:ext cx="5248260" cy="374236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/>
              <a:t>Типове страници, Wireframes, подредба и секции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уеб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5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EFB7-EA02-20F7-12B8-DE0564392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3004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 err="1">
                <a:solidFill>
                  <a:schemeClr val="accent1"/>
                </a:solidFill>
              </a:rPr>
              <a:t>Новинарска</a:t>
            </a:r>
            <a:r>
              <a:rPr lang="ru-RU" b="1" dirty="0">
                <a:solidFill>
                  <a:schemeClr val="accent1"/>
                </a:solidFill>
              </a:rPr>
              <a:t> страница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Страница, която предоставя </a:t>
            </a:r>
            <a:r>
              <a:rPr lang="ru-RU" b="1" dirty="0" err="1">
                <a:solidFill>
                  <a:schemeClr val="accent1"/>
                </a:solidFill>
              </a:rPr>
              <a:t>актуални</a:t>
            </a:r>
            <a:r>
              <a:rPr lang="ru-RU" b="1" dirty="0">
                <a:solidFill>
                  <a:schemeClr val="accent1"/>
                </a:solidFill>
              </a:rPr>
              <a:t> новини</a:t>
            </a:r>
            <a:r>
              <a:rPr lang="ru-RU" dirty="0"/>
              <a:t> и </a:t>
            </a:r>
            <a:r>
              <a:rPr lang="ru-RU" b="1" dirty="0">
                <a:solidFill>
                  <a:schemeClr val="accent1"/>
                </a:solidFill>
              </a:rPr>
              <a:t>информация</a:t>
            </a:r>
            <a:r>
              <a:rPr lang="ru-RU" dirty="0"/>
              <a:t>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Може да </a:t>
            </a:r>
            <a:r>
              <a:rPr lang="ru-RU" b="1" dirty="0" err="1">
                <a:solidFill>
                  <a:schemeClr val="accent1"/>
                </a:solidFill>
              </a:rPr>
              <a:t>включва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 err="1">
                <a:solidFill>
                  <a:schemeClr val="accent1"/>
                </a:solidFill>
              </a:rPr>
              <a:t>статии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accent1"/>
                </a:solidFill>
              </a:rPr>
              <a:t>видеоклипове</a:t>
            </a:r>
            <a:r>
              <a:rPr lang="ru-RU" dirty="0"/>
              <a:t> и други </a:t>
            </a:r>
            <a:r>
              <a:rPr lang="ru-RU" b="1" dirty="0" err="1">
                <a:solidFill>
                  <a:schemeClr val="accent1"/>
                </a:solidFill>
              </a:rPr>
              <a:t>медийни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 err="1">
                <a:solidFill>
                  <a:schemeClr val="accent1"/>
                </a:solidFill>
              </a:rPr>
              <a:t>материали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свързани с </a:t>
            </a:r>
            <a:r>
              <a:rPr lang="ru-RU" b="1" dirty="0" err="1">
                <a:solidFill>
                  <a:schemeClr val="accent1"/>
                </a:solidFill>
              </a:rPr>
              <a:t>текущи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 err="1">
                <a:solidFill>
                  <a:schemeClr val="accent1"/>
                </a:solidFill>
              </a:rPr>
              <a:t>събития</a:t>
            </a:r>
            <a:endParaRPr lang="bg-BG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bg-BG" b="1" dirty="0" err="1">
                <a:solidFill>
                  <a:schemeClr val="accent1"/>
                </a:solidFill>
              </a:rPr>
              <a:t>Форумовата</a:t>
            </a:r>
            <a:r>
              <a:rPr lang="bg-BG" b="1" dirty="0">
                <a:solidFill>
                  <a:schemeClr val="accent1"/>
                </a:solidFill>
              </a:rPr>
              <a:t> страница</a:t>
            </a:r>
          </a:p>
          <a:p>
            <a:pPr lvl="1">
              <a:buClr>
                <a:schemeClr val="tx1"/>
              </a:buClr>
            </a:pPr>
            <a:r>
              <a:rPr lang="ru-RU" dirty="0" err="1"/>
              <a:t>Позволява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accent1"/>
                </a:solidFill>
              </a:rPr>
              <a:t>анонимни</a:t>
            </a:r>
            <a:r>
              <a:rPr lang="ru-RU" dirty="0"/>
              <a:t> или </a:t>
            </a:r>
            <a:r>
              <a:rPr lang="ru-RU" b="1" dirty="0" err="1">
                <a:solidFill>
                  <a:schemeClr val="accent1"/>
                </a:solidFill>
              </a:rPr>
              <a:t>регистрирани</a:t>
            </a:r>
            <a:r>
              <a:rPr lang="ru-RU" dirty="0"/>
              <a:t> </a:t>
            </a:r>
            <a:r>
              <a:rPr lang="ru-RU" b="1" dirty="0">
                <a:solidFill>
                  <a:schemeClr val="accent1"/>
                </a:solidFill>
              </a:rPr>
              <a:t>потребители</a:t>
            </a:r>
            <a:r>
              <a:rPr lang="ru-RU" dirty="0"/>
              <a:t> да </a:t>
            </a:r>
            <a:r>
              <a:rPr lang="ru-RU" dirty="0" err="1"/>
              <a:t>публикуват</a:t>
            </a:r>
            <a:r>
              <a:rPr lang="ru-RU" dirty="0"/>
              <a:t> </a:t>
            </a:r>
            <a:r>
              <a:rPr lang="ru-RU" b="1" dirty="0" err="1">
                <a:solidFill>
                  <a:schemeClr val="accent1"/>
                </a:solidFill>
              </a:rPr>
              <a:t>съобщения</a:t>
            </a:r>
            <a:r>
              <a:rPr lang="ru-RU" dirty="0"/>
              <a:t> и да </a:t>
            </a:r>
            <a:r>
              <a:rPr lang="ru-RU" dirty="0" err="1"/>
              <a:t>участват</a:t>
            </a:r>
            <a:r>
              <a:rPr lang="ru-RU" dirty="0"/>
              <a:t> в </a:t>
            </a:r>
            <a:r>
              <a:rPr lang="ru-RU" b="1" dirty="0">
                <a:solidFill>
                  <a:schemeClr val="accent1"/>
                </a:solidFill>
              </a:rPr>
              <a:t>разговори</a:t>
            </a:r>
            <a:r>
              <a:rPr lang="ru-RU" dirty="0"/>
              <a:t> на различни теми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0A2399-6F56-8EC8-EB27-A09F0556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видове страници (3)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D53A55B-6281-568C-A68B-9D245CEA06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43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CFC03230-736B-BA65-9F4B-D6A6E41F6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851" y="1089000"/>
            <a:ext cx="4868298" cy="287925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2A17480-48E3-3883-CA78-B38E1890483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Layout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892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1D988-0A7B-42D9-8606-3525A34A9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accent1"/>
                </a:solidFill>
              </a:rPr>
              <a:t>Layout</a:t>
            </a:r>
            <a:r>
              <a:rPr lang="en-US" sz="3200" dirty="0"/>
              <a:t> </a:t>
            </a:r>
            <a:r>
              <a:rPr lang="ru-RU" sz="3200" dirty="0"/>
              <a:t>е </a:t>
            </a:r>
            <a:r>
              <a:rPr lang="ru-RU" sz="3200" dirty="0" err="1"/>
              <a:t>общото</a:t>
            </a:r>
            <a:r>
              <a:rPr lang="ru-RU" sz="3200" dirty="0"/>
              <a:t> </a:t>
            </a:r>
            <a:r>
              <a:rPr lang="ru-RU" sz="3200" b="1" dirty="0" err="1">
                <a:solidFill>
                  <a:schemeClr val="accent1"/>
                </a:solidFill>
              </a:rPr>
              <a:t>подреждане</a:t>
            </a:r>
            <a:r>
              <a:rPr lang="ru-RU" sz="3200" dirty="0"/>
              <a:t> на </a:t>
            </a:r>
            <a:r>
              <a:rPr lang="ru-RU" sz="3200" dirty="0" err="1"/>
              <a:t>областите</a:t>
            </a:r>
            <a:r>
              <a:rPr lang="ru-RU" sz="3200" dirty="0"/>
              <a:t> и </a:t>
            </a:r>
            <a:r>
              <a:rPr lang="ru-RU" sz="3200" b="1" dirty="0" err="1">
                <a:solidFill>
                  <a:schemeClr val="accent1"/>
                </a:solidFill>
              </a:rPr>
              <a:t>елементите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accent1"/>
                </a:solidFill>
              </a:rPr>
              <a:t>уеб </a:t>
            </a:r>
            <a:r>
              <a:rPr lang="ru-RU" sz="3200" b="1" dirty="0" err="1">
                <a:solidFill>
                  <a:schemeClr val="accent1"/>
                </a:solidFill>
              </a:rPr>
              <a:t>страницата</a:t>
            </a:r>
            <a:endParaRPr lang="ru-RU" sz="3200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ru-RU" sz="3200" dirty="0"/>
              <a:t>Всяка </a:t>
            </a:r>
            <a:r>
              <a:rPr lang="ru-RU" sz="3200" dirty="0" err="1"/>
              <a:t>една</a:t>
            </a:r>
            <a:r>
              <a:rPr lang="ru-RU" sz="3200" dirty="0"/>
              <a:t> страница </a:t>
            </a:r>
            <a:r>
              <a:rPr lang="ru-RU" sz="3200" dirty="0" err="1"/>
              <a:t>има</a:t>
            </a:r>
            <a:r>
              <a:rPr lang="ru-RU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accent1"/>
                </a:solidFill>
              </a:rPr>
              <a:t>Header</a:t>
            </a:r>
            <a:r>
              <a:rPr lang="bg-BG" sz="3200" dirty="0"/>
              <a:t> - Секцията, в която </a:t>
            </a:r>
            <a:br>
              <a:rPr lang="bg-BG" sz="3200" dirty="0"/>
            </a:br>
            <a:r>
              <a:rPr lang="bg-BG" sz="3200" dirty="0"/>
              <a:t>се съдържа </a:t>
            </a:r>
            <a:r>
              <a:rPr lang="bg-BG" sz="3200" b="1" dirty="0">
                <a:solidFill>
                  <a:schemeClr val="accent1"/>
                </a:solidFill>
              </a:rPr>
              <a:t>навигацията</a:t>
            </a:r>
            <a:endParaRPr lang="en-US" sz="3200" b="1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accent1"/>
                </a:solidFill>
              </a:rPr>
              <a:t>Main</a:t>
            </a:r>
            <a:r>
              <a:rPr lang="bg-BG" sz="3200" dirty="0"/>
              <a:t> - </a:t>
            </a:r>
            <a:r>
              <a:rPr lang="bg-BG" sz="3200" b="1" dirty="0">
                <a:solidFill>
                  <a:schemeClr val="accent1"/>
                </a:solidFill>
              </a:rPr>
              <a:t>Основната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accent1"/>
                </a:solidFill>
              </a:rPr>
              <a:t>страницата</a:t>
            </a:r>
            <a:endParaRPr lang="en-US" sz="3200" b="1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accent1"/>
                </a:solidFill>
              </a:rPr>
              <a:t>Footer</a:t>
            </a:r>
            <a:r>
              <a:rPr lang="bg-BG" sz="3200" dirty="0"/>
              <a:t> - </a:t>
            </a:r>
            <a:r>
              <a:rPr lang="ru-RU" sz="3200" dirty="0"/>
              <a:t> </a:t>
            </a:r>
            <a:r>
              <a:rPr lang="bg-BG" sz="3200" dirty="0"/>
              <a:t>Д</a:t>
            </a:r>
            <a:r>
              <a:rPr lang="ru-RU" sz="3200" dirty="0" err="1"/>
              <a:t>олната</a:t>
            </a:r>
            <a:r>
              <a:rPr lang="ru-RU" sz="3200" dirty="0"/>
              <a:t> част, която</a:t>
            </a:r>
            <a:br>
              <a:rPr lang="ru-RU" sz="3200" dirty="0"/>
            </a:br>
            <a:r>
              <a:rPr lang="ru-RU" sz="3200" dirty="0" err="1"/>
              <a:t>съдържа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accent1"/>
                </a:solidFill>
              </a:rPr>
              <a:t>важна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accent1"/>
                </a:solidFill>
              </a:rPr>
              <a:t>информация</a:t>
            </a:r>
            <a:br>
              <a:rPr lang="ru-RU" sz="3200" dirty="0"/>
            </a:br>
            <a:r>
              <a:rPr lang="ru-RU" sz="3200" dirty="0"/>
              <a:t> </a:t>
            </a:r>
            <a:r>
              <a:rPr lang="ru-RU" sz="3200" dirty="0" err="1"/>
              <a:t>като</a:t>
            </a:r>
            <a:r>
              <a:rPr lang="ru-RU" sz="3200" dirty="0"/>
              <a:t> </a:t>
            </a:r>
            <a:r>
              <a:rPr lang="ru-RU" sz="3200" b="1" dirty="0" err="1">
                <a:solidFill>
                  <a:schemeClr val="accent1"/>
                </a:solidFill>
              </a:rPr>
              <a:t>контактни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accent1"/>
                </a:solidFill>
              </a:rPr>
              <a:t>данни</a:t>
            </a:r>
            <a:endParaRPr lang="bg-BG" sz="3200" b="1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endParaRPr lang="ru-RU" sz="3200" dirty="0"/>
          </a:p>
          <a:p>
            <a:pPr>
              <a:buClr>
                <a:schemeClr val="tx1"/>
              </a:buClr>
            </a:pPr>
            <a:endParaRPr lang="ru-RU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868CD6-0E56-46A4-9F79-9F8DBC62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е </a:t>
            </a:r>
            <a:r>
              <a:rPr lang="en-US"/>
              <a:t>Layout?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F03D18A-9E94-48ED-9E2C-32CC8D84998D}"/>
              </a:ext>
            </a:extLst>
          </p:cNvPr>
          <p:cNvGrpSpPr/>
          <p:nvPr/>
        </p:nvGrpSpPr>
        <p:grpSpPr>
          <a:xfrm>
            <a:off x="6700522" y="2601764"/>
            <a:ext cx="5421510" cy="3798875"/>
            <a:chOff x="5981798" y="2574000"/>
            <a:chExt cx="5422922" cy="379986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1761FCE-2399-4B1C-9FB1-730AA7C01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1798" y="2574000"/>
              <a:ext cx="5422922" cy="379986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3513F0-22FD-4CD8-9785-98A68F2627D0}"/>
                </a:ext>
              </a:extLst>
            </p:cNvPr>
            <p:cNvSpPr txBox="1"/>
            <p:nvPr/>
          </p:nvSpPr>
          <p:spPr>
            <a:xfrm>
              <a:off x="7861817" y="2799000"/>
              <a:ext cx="1650159" cy="60199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dirty="0">
                  <a:latin typeface="Consolas" panose="020B0609020204030204" pitchFamily="49" charset="0"/>
                </a:rPr>
                <a:t>&lt;header&gt;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273FBD-BEC6-4F01-890A-08D89AB11815}"/>
                </a:ext>
              </a:extLst>
            </p:cNvPr>
            <p:cNvSpPr txBox="1"/>
            <p:nvPr/>
          </p:nvSpPr>
          <p:spPr>
            <a:xfrm>
              <a:off x="7861817" y="5786424"/>
              <a:ext cx="1650159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dirty="0">
                  <a:latin typeface="Consolas" panose="020B0609020204030204" pitchFamily="49" charset="0"/>
                </a:rPr>
                <a:t>&lt;footer&gt;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815D44-751E-40F6-920D-942DF210A141}"/>
                </a:ext>
              </a:extLst>
            </p:cNvPr>
            <p:cNvSpPr txBox="1"/>
            <p:nvPr/>
          </p:nvSpPr>
          <p:spPr>
            <a:xfrm>
              <a:off x="6121556" y="4284000"/>
              <a:ext cx="1480241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dirty="0">
                  <a:latin typeface="Consolas" panose="020B0609020204030204" pitchFamily="49" charset="0"/>
                </a:rPr>
                <a:t>&lt;aside&gt;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77295F-6E5D-4668-8277-8A5C55CBEB12}"/>
                </a:ext>
              </a:extLst>
            </p:cNvPr>
            <p:cNvSpPr txBox="1"/>
            <p:nvPr/>
          </p:nvSpPr>
          <p:spPr>
            <a:xfrm>
              <a:off x="8115678" y="4284000"/>
              <a:ext cx="1310322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dirty="0">
                  <a:latin typeface="Consolas" panose="020B0609020204030204" pitchFamily="49" charset="0"/>
                </a:rPr>
                <a:t>&lt;main&gt;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7BFFAF59-AD33-0C3A-B5DF-7DFDE872B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32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847C08-3A30-4A02-A10F-24C52535C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Всички сайтове в света имат някакъв </a:t>
            </a:r>
            <a:r>
              <a:rPr lang="en-US" sz="3600" b="1" dirty="0">
                <a:solidFill>
                  <a:schemeClr val="accent1"/>
                </a:solidFill>
              </a:rPr>
              <a:t>layout</a:t>
            </a:r>
          </a:p>
          <a:p>
            <a:r>
              <a:rPr lang="bg-BG" sz="3600" dirty="0"/>
              <a:t>Примерни </a:t>
            </a:r>
            <a:r>
              <a:rPr lang="en-US" sz="3600" b="1" dirty="0">
                <a:solidFill>
                  <a:schemeClr val="accent1"/>
                </a:solidFill>
              </a:rPr>
              <a:t>layout</a:t>
            </a:r>
            <a:r>
              <a:rPr lang="bg-BG" sz="3600" b="1" dirty="0">
                <a:solidFill>
                  <a:schemeClr val="accent1"/>
                </a:solidFill>
              </a:rPr>
              <a:t>-</a:t>
            </a:r>
            <a:r>
              <a:rPr lang="bg-BG" sz="3600" b="1" dirty="0" err="1">
                <a:solidFill>
                  <a:schemeClr val="accent1"/>
                </a:solidFill>
              </a:rPr>
              <a:t>ове</a:t>
            </a:r>
            <a:r>
              <a:rPr lang="bg-BG" sz="3600" b="1" dirty="0">
                <a:solidFill>
                  <a:schemeClr val="accent1"/>
                </a:solidFill>
              </a:rPr>
              <a:t> </a:t>
            </a:r>
            <a:r>
              <a:rPr lang="bg-BG" sz="3600" dirty="0"/>
              <a:t>на сайтове: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AD2070-9F84-4815-9806-95218EDF6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DE011-0B02-4891-A4DF-22EC7E4E6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43" y="2709188"/>
            <a:ext cx="6167762" cy="364405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76B44A-E15C-4693-9501-7E14D1B8E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857" y="2709189"/>
            <a:ext cx="5114645" cy="36440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E3F755E0-4E80-4D0D-3B7D-D3E620FDC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773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reframe">
            <a:extLst>
              <a:ext uri="{FF2B5EF4-FFF2-40B4-BE49-F238E27FC236}">
                <a16:creationId xmlns:a16="http://schemas.microsoft.com/office/drawing/2014/main" id="{A5ED5F81-E4F7-4EE1-D80F-DECA4E99B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11" y="1539000"/>
            <a:ext cx="2660777" cy="199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8EA1597-37E4-BE74-9AC9-1040B75725E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Wireframes</a:t>
            </a:r>
            <a:endParaRPr lang="bg-BG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C070C8F-C17E-78AA-5679-F38EBCD095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Платформа за създаване на GUI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88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EFB7-EA02-20F7-12B8-DE0564392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30042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Wireframe</a:t>
            </a:r>
            <a:r>
              <a:rPr lang="en-US" dirty="0"/>
              <a:t> (</a:t>
            </a:r>
            <a:r>
              <a:rPr lang="bg-BG" dirty="0"/>
              <a:t>скица</a:t>
            </a:r>
            <a:r>
              <a:rPr lang="en-US" dirty="0"/>
              <a:t>)</a:t>
            </a:r>
            <a:r>
              <a:rPr lang="bg-BG" dirty="0"/>
              <a:t> представя </a:t>
            </a:r>
            <a:r>
              <a:rPr lang="bg-BG" b="1" dirty="0">
                <a:solidFill>
                  <a:schemeClr val="accent1"/>
                </a:solidFill>
              </a:rPr>
              <a:t>визуално съдържание </a:t>
            </a:r>
            <a:r>
              <a:rPr lang="bg-BG" dirty="0"/>
              <a:t>на елементите за това </a:t>
            </a:r>
            <a:r>
              <a:rPr lang="bg-BG" b="1" dirty="0">
                <a:solidFill>
                  <a:schemeClr val="accent1"/>
                </a:solidFill>
              </a:rPr>
              <a:t>къде</a:t>
            </a:r>
            <a:r>
              <a:rPr lang="bg-BG" dirty="0"/>
              <a:t> и </a:t>
            </a:r>
            <a:r>
              <a:rPr lang="bg-BG" b="1" dirty="0">
                <a:solidFill>
                  <a:schemeClr val="accent1"/>
                </a:solidFill>
              </a:rPr>
              <a:t>как</a:t>
            </a:r>
            <a:r>
              <a:rPr lang="bg-BG" dirty="0"/>
              <a:t> ще бъдат</a:t>
            </a:r>
          </a:p>
          <a:p>
            <a:r>
              <a:rPr lang="bg-BG" dirty="0"/>
              <a:t>Не включва </a:t>
            </a:r>
            <a:r>
              <a:rPr lang="bg-BG" b="1" dirty="0">
                <a:solidFill>
                  <a:schemeClr val="accent1"/>
                </a:solidFill>
              </a:rPr>
              <a:t>свойства</a:t>
            </a:r>
            <a:r>
              <a:rPr lang="bg-BG" dirty="0"/>
              <a:t> на </a:t>
            </a:r>
            <a:r>
              <a:rPr lang="bg-BG" b="1" dirty="0">
                <a:solidFill>
                  <a:schemeClr val="accent1"/>
                </a:solidFill>
              </a:rPr>
              <a:t>елементите</a:t>
            </a:r>
            <a:r>
              <a:rPr lang="bg-BG" dirty="0"/>
              <a:t> като </a:t>
            </a:r>
            <a:r>
              <a:rPr lang="bg-BG" b="1" dirty="0">
                <a:solidFill>
                  <a:schemeClr val="accent1"/>
                </a:solidFill>
              </a:rPr>
              <a:t>цвят</a:t>
            </a:r>
          </a:p>
          <a:p>
            <a:r>
              <a:rPr lang="en-US" dirty="0"/>
              <a:t>Wireframe-</a:t>
            </a:r>
            <a:r>
              <a:rPr lang="bg-BG" dirty="0"/>
              <a:t>а може да се раздели на </a:t>
            </a:r>
            <a:r>
              <a:rPr lang="bg-BG" b="1" dirty="0">
                <a:solidFill>
                  <a:schemeClr val="accent1"/>
                </a:solidFill>
              </a:rPr>
              <a:t>3 компонента</a:t>
            </a:r>
          </a:p>
          <a:p>
            <a:r>
              <a:rPr lang="bg-BG" b="1" dirty="0">
                <a:solidFill>
                  <a:schemeClr val="accent1"/>
                </a:solidFill>
              </a:rPr>
              <a:t>Дизайн на информацията</a:t>
            </a:r>
          </a:p>
          <a:p>
            <a:pPr lvl="1"/>
            <a:r>
              <a:rPr lang="ru-RU" dirty="0" err="1"/>
              <a:t>Организиране</a:t>
            </a:r>
            <a:r>
              <a:rPr lang="ru-RU" dirty="0"/>
              <a:t> на информация за </a:t>
            </a:r>
            <a:r>
              <a:rPr lang="ru-RU" b="1" dirty="0">
                <a:solidFill>
                  <a:schemeClr val="accent1"/>
                </a:solidFill>
              </a:rPr>
              <a:t>лесно </a:t>
            </a:r>
            <a:r>
              <a:rPr lang="ru-RU" b="1" dirty="0" err="1">
                <a:solidFill>
                  <a:schemeClr val="accent1"/>
                </a:solidFill>
              </a:rPr>
              <a:t>разбиране</a:t>
            </a:r>
            <a:r>
              <a:rPr lang="ru-RU" dirty="0"/>
              <a:t> и </a:t>
            </a:r>
            <a:r>
              <a:rPr lang="ru-RU" b="1" dirty="0">
                <a:solidFill>
                  <a:schemeClr val="accent1"/>
                </a:solidFill>
              </a:rPr>
              <a:t>ефективна комуникация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0A2399-6F56-8EC8-EB27-A09F0556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Какво е </a:t>
            </a:r>
            <a:r>
              <a:rPr lang="en-US"/>
              <a:t>Wireframe? (1)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576DEA-E4CA-A03C-C79D-19D48BA84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80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EFB7-EA02-20F7-12B8-DE0564392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accent1"/>
                </a:solidFill>
              </a:rPr>
              <a:t>Навигационен дизайн</a:t>
            </a:r>
          </a:p>
          <a:p>
            <a:pPr lvl="1"/>
            <a:r>
              <a:rPr lang="ru-RU" b="1" dirty="0">
                <a:solidFill>
                  <a:schemeClr val="accent1"/>
                </a:solidFill>
              </a:rPr>
              <a:t>Система от </a:t>
            </a:r>
            <a:r>
              <a:rPr lang="ru-RU" b="1" dirty="0" err="1">
                <a:solidFill>
                  <a:schemeClr val="accent1"/>
                </a:solidFill>
              </a:rPr>
              <a:t>елементи</a:t>
            </a:r>
            <a:r>
              <a:rPr lang="ru-RU" dirty="0"/>
              <a:t>, която </a:t>
            </a:r>
            <a:r>
              <a:rPr lang="ru-RU" dirty="0" err="1"/>
              <a:t>позволява</a:t>
            </a:r>
            <a:r>
              <a:rPr lang="ru-RU" dirty="0"/>
              <a:t> лесно </a:t>
            </a:r>
            <a:r>
              <a:rPr lang="ru-RU" b="1" dirty="0" err="1">
                <a:solidFill>
                  <a:schemeClr val="accent1"/>
                </a:solidFill>
              </a:rPr>
              <a:t>преминаване</a:t>
            </a:r>
            <a:r>
              <a:rPr lang="ru-RU" dirty="0"/>
              <a:t> между </a:t>
            </a:r>
            <a:r>
              <a:rPr lang="ru-RU" b="1" dirty="0" err="1">
                <a:solidFill>
                  <a:schemeClr val="accent1"/>
                </a:solidFill>
              </a:rPr>
              <a:t>страници</a:t>
            </a:r>
            <a:r>
              <a:rPr lang="ru-RU" dirty="0"/>
              <a:t> и </a:t>
            </a:r>
            <a:r>
              <a:rPr lang="ru-RU" dirty="0" err="1"/>
              <a:t>разбиране</a:t>
            </a:r>
            <a:r>
              <a:rPr lang="ru-RU" dirty="0"/>
              <a:t> на </a:t>
            </a:r>
            <a:r>
              <a:rPr lang="ru-RU" dirty="0" err="1"/>
              <a:t>връзките</a:t>
            </a:r>
            <a:r>
              <a:rPr lang="ru-RU" dirty="0"/>
              <a:t> между </a:t>
            </a:r>
            <a:r>
              <a:rPr lang="ru-RU" dirty="0" err="1"/>
              <a:t>тях</a:t>
            </a:r>
            <a:endParaRPr lang="ru-RU" dirty="0"/>
          </a:p>
          <a:p>
            <a:r>
              <a:rPr lang="bg-BG" b="1" dirty="0">
                <a:solidFill>
                  <a:schemeClr val="accent1"/>
                </a:solidFill>
              </a:rPr>
              <a:t>Дизайн на потребителския интерфейс</a:t>
            </a:r>
          </a:p>
          <a:p>
            <a:pPr lvl="1"/>
            <a:r>
              <a:rPr lang="ru-RU" dirty="0" err="1"/>
              <a:t>Избор</a:t>
            </a:r>
            <a:r>
              <a:rPr lang="ru-RU" dirty="0"/>
              <a:t> и </a:t>
            </a:r>
            <a:r>
              <a:rPr lang="ru-RU" dirty="0" err="1"/>
              <a:t>подредба</a:t>
            </a:r>
            <a:r>
              <a:rPr lang="ru-RU" dirty="0"/>
              <a:t> на </a:t>
            </a:r>
            <a:r>
              <a:rPr lang="ru-RU" dirty="0" err="1"/>
              <a:t>елементи</a:t>
            </a:r>
            <a:r>
              <a:rPr lang="ru-RU" dirty="0"/>
              <a:t> за взаимодействие с </a:t>
            </a:r>
            <a:r>
              <a:rPr lang="ru-RU" b="1" dirty="0" err="1">
                <a:solidFill>
                  <a:schemeClr val="accent1"/>
                </a:solidFill>
              </a:rPr>
              <a:t>функционалността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accent1"/>
                </a:solidFill>
              </a:rPr>
              <a:t>системата</a:t>
            </a:r>
            <a:r>
              <a:rPr lang="ru-RU" dirty="0"/>
              <a:t>, </a:t>
            </a:r>
            <a:r>
              <a:rPr lang="ru-RU" dirty="0" err="1"/>
              <a:t>целящи</a:t>
            </a:r>
            <a:r>
              <a:rPr lang="ru-RU" dirty="0"/>
              <a:t> </a:t>
            </a:r>
            <a:r>
              <a:rPr lang="ru-RU" dirty="0" err="1"/>
              <a:t>улесняване</a:t>
            </a:r>
            <a:r>
              <a:rPr lang="ru-RU" dirty="0"/>
              <a:t> на </a:t>
            </a:r>
            <a:r>
              <a:rPr lang="ru-RU" dirty="0" err="1"/>
              <a:t>употребата</a:t>
            </a:r>
            <a:r>
              <a:rPr lang="ru-RU" dirty="0"/>
              <a:t> и </a:t>
            </a:r>
            <a:r>
              <a:rPr lang="ru-RU" dirty="0" err="1"/>
              <a:t>ефективност</a:t>
            </a:r>
            <a:endParaRPr lang="ru-R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0A2399-6F56-8EC8-EB27-A09F0556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Какво е </a:t>
            </a:r>
            <a:r>
              <a:rPr lang="en-US"/>
              <a:t>Wireframe? (2)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56E3BA3-6AC5-870B-228E-9A2C508EA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07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609428"/>
            <a:ext cx="10863616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Защо има нужда и кои са </a:t>
            </a:r>
            <a:r>
              <a:rPr lang="bg-BG" sz="3200" b="1" dirty="0">
                <a:solidFill>
                  <a:schemeClr val="accent1"/>
                </a:solidFill>
              </a:rPr>
              <a:t>основните етапи</a:t>
            </a:r>
            <a:r>
              <a:rPr lang="bg-BG" sz="3200" dirty="0">
                <a:solidFill>
                  <a:schemeClr val="bg2"/>
                </a:solidFill>
              </a:rPr>
              <a:t> при </a:t>
            </a:r>
            <a:r>
              <a:rPr lang="bg-BG" sz="3200" b="1" dirty="0">
                <a:solidFill>
                  <a:schemeClr val="accent1"/>
                </a:solidFill>
              </a:rPr>
              <a:t>изработка на страница</a:t>
            </a:r>
          </a:p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Кои са </a:t>
            </a:r>
            <a:r>
              <a:rPr lang="bg-BG" sz="3200" b="1" dirty="0">
                <a:solidFill>
                  <a:schemeClr val="accent1"/>
                </a:solidFill>
              </a:rPr>
              <a:t>основните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accent1"/>
                </a:solidFill>
              </a:rPr>
              <a:t>видове страници </a:t>
            </a:r>
            <a:r>
              <a:rPr lang="bg-BG" sz="3200" dirty="0">
                <a:solidFill>
                  <a:schemeClr val="bg2"/>
                </a:solidFill>
              </a:rPr>
              <a:t>и какво значение имат</a:t>
            </a:r>
          </a:p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Всяка една страница има </a:t>
            </a:r>
            <a:r>
              <a:rPr lang="en-US" sz="3200" b="1" dirty="0">
                <a:solidFill>
                  <a:schemeClr val="accent1"/>
                </a:solidFill>
              </a:rPr>
              <a:t>header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dirty="0">
                <a:solidFill>
                  <a:schemeClr val="accent1"/>
                </a:solidFill>
              </a:rPr>
              <a:t>main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accent1"/>
                </a:solidFill>
              </a:rPr>
              <a:t>footer</a:t>
            </a:r>
            <a:endParaRPr lang="bg-BG" sz="3000" b="1" dirty="0">
              <a:solidFill>
                <a:schemeClr val="accent1"/>
              </a:solidFill>
            </a:endParaRPr>
          </a:p>
          <a:p>
            <a:pPr marL="456428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Wireframe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се дели на </a:t>
            </a:r>
            <a:r>
              <a:rPr lang="bg-BG" sz="3200" b="1" dirty="0">
                <a:solidFill>
                  <a:schemeClr val="accent1"/>
                </a:solidFill>
              </a:rPr>
              <a:t>3 части</a:t>
            </a:r>
          </a:p>
          <a:p>
            <a:pPr marL="989494" lvl="1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Дизайн на информацията</a:t>
            </a:r>
          </a:p>
          <a:p>
            <a:pPr marL="989494" lvl="1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Навигационен дизайн</a:t>
            </a:r>
          </a:p>
          <a:p>
            <a:pPr marL="989494" lvl="1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Дизайн на потребителския интерфейс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133BEF6-2A1C-297A-4D19-180BE14FC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60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9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C54D9FB9-5AF4-AC7C-4BD2-6C6DC3866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83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Основни етапи при </a:t>
            </a:r>
            <a:r>
              <a:rPr lang="bg-BG" b="1" dirty="0">
                <a:solidFill>
                  <a:schemeClr val="accent1"/>
                </a:solidFill>
              </a:rPr>
              <a:t>проектиране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accent1"/>
                </a:solidFill>
              </a:rPr>
              <a:t>уеб страница</a:t>
            </a:r>
            <a:endParaRPr lang="en-US" sz="3399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Основни </a:t>
            </a:r>
            <a:r>
              <a:rPr lang="bg-BG" sz="3399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видове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399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страници</a:t>
            </a: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 според тяхното </a:t>
            </a:r>
            <a:r>
              <a:rPr lang="bg-BG" sz="3399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предназначение</a:t>
            </a:r>
          </a:p>
          <a:p>
            <a:pPr lvl="1"/>
            <a:r>
              <a:rPr lang="bg-BG" dirty="0"/>
              <a:t>Начална, </a:t>
            </a:r>
            <a:r>
              <a:rPr lang="bg-BG" dirty="0" err="1"/>
              <a:t>блогова</a:t>
            </a:r>
            <a:r>
              <a:rPr lang="bg-BG" dirty="0"/>
              <a:t>, </a:t>
            </a:r>
            <a:r>
              <a:rPr lang="ru-RU" dirty="0" err="1"/>
              <a:t>продуктова</a:t>
            </a:r>
            <a:r>
              <a:rPr lang="ru-RU" dirty="0"/>
              <a:t>, </a:t>
            </a:r>
            <a:r>
              <a:rPr lang="ru-RU" dirty="0" err="1"/>
              <a:t>контактова</a:t>
            </a:r>
            <a:r>
              <a:rPr lang="ru-RU" dirty="0"/>
              <a:t>, </a:t>
            </a:r>
            <a:r>
              <a:rPr lang="ru-RU" dirty="0" err="1"/>
              <a:t>новинна</a:t>
            </a:r>
            <a:r>
              <a:rPr lang="ru-RU" dirty="0"/>
              <a:t> и </a:t>
            </a:r>
            <a:r>
              <a:rPr lang="bg-BG" dirty="0" err="1"/>
              <a:t>форумова</a:t>
            </a:r>
            <a:r>
              <a:rPr lang="bg-BG" dirty="0"/>
              <a:t> страница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͏Какво е </a:t>
            </a:r>
            <a:r>
              <a:rPr lang="en-US" b="1" dirty="0">
                <a:solidFill>
                  <a:schemeClr val="accent1"/>
                </a:solidFill>
              </a:rPr>
              <a:t>layout</a:t>
            </a:r>
            <a:endParaRPr lang="bg-BG" sz="3400" b="1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Какво е </a:t>
            </a:r>
            <a:r>
              <a:rPr lang="en-US" b="1" dirty="0">
                <a:solidFill>
                  <a:schemeClr val="accent1"/>
                </a:solidFill>
              </a:rPr>
              <a:t>wireframes</a:t>
            </a:r>
            <a:endParaRPr lang="bg-BG" sz="3400" b="1" dirty="0">
              <a:solidFill>
                <a:schemeClr val="accent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8F3528-3407-B6A5-9CEB-E18D3FD8F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65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C8DB84B6-B7B1-2E36-BBE5-6DDA4A51B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050" y="1584000"/>
            <a:ext cx="2501900" cy="2286000"/>
          </a:xfrm>
          <a:prstGeom prst="rect">
            <a:avLst/>
          </a:pr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EE7267E-3486-DEC3-A5E3-2B30F9A5EC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Основни етапи</a:t>
            </a:r>
          </a:p>
        </p:txBody>
      </p:sp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F0BF31E9-5DEE-9441-BBAB-688350CFE9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Защо да ги спазваме и кои са те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693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Чрез тях може да</a:t>
            </a:r>
          </a:p>
          <a:p>
            <a:pPr lvl="1"/>
            <a:r>
              <a:rPr lang="bg-BG" sz="3500" dirty="0"/>
              <a:t>проверим дали </a:t>
            </a:r>
            <a:r>
              <a:rPr lang="ru-RU" sz="3500" b="1" dirty="0" err="1">
                <a:solidFill>
                  <a:schemeClr val="accent1"/>
                </a:solidFill>
              </a:rPr>
              <a:t>всички</a:t>
            </a:r>
            <a:r>
              <a:rPr lang="ru-RU" sz="3500" b="1" dirty="0">
                <a:solidFill>
                  <a:schemeClr val="accent1"/>
                </a:solidFill>
              </a:rPr>
              <a:t> </a:t>
            </a:r>
            <a:r>
              <a:rPr lang="ru-RU" sz="3500" b="1" dirty="0" err="1">
                <a:solidFill>
                  <a:schemeClr val="accent1"/>
                </a:solidFill>
              </a:rPr>
              <a:t>ключови</a:t>
            </a:r>
            <a:r>
              <a:rPr lang="ru-RU" sz="3500" b="1" dirty="0">
                <a:solidFill>
                  <a:schemeClr val="accent1"/>
                </a:solidFill>
              </a:rPr>
              <a:t> </a:t>
            </a:r>
            <a:r>
              <a:rPr lang="ru-RU" sz="3500" b="1" dirty="0" err="1">
                <a:solidFill>
                  <a:schemeClr val="accent1"/>
                </a:solidFill>
              </a:rPr>
              <a:t>аспекти</a:t>
            </a:r>
            <a:r>
              <a:rPr lang="ru-RU" sz="3500" b="1" dirty="0">
                <a:solidFill>
                  <a:schemeClr val="accent1"/>
                </a:solidFill>
              </a:rPr>
              <a:t> </a:t>
            </a:r>
            <a:r>
              <a:rPr lang="ru-RU" sz="3500" dirty="0" err="1"/>
              <a:t>са</a:t>
            </a:r>
            <a:r>
              <a:rPr lang="ru-RU" sz="3500" dirty="0"/>
              <a:t> </a:t>
            </a:r>
            <a:r>
              <a:rPr lang="ru-RU" sz="3500" dirty="0" err="1"/>
              <a:t>взети</a:t>
            </a:r>
            <a:r>
              <a:rPr lang="ru-RU" sz="3500" dirty="0"/>
              <a:t> под внимание</a:t>
            </a:r>
          </a:p>
          <a:p>
            <a:pPr lvl="1"/>
            <a:r>
              <a:rPr lang="ru-RU" sz="3500" b="1" dirty="0" err="1">
                <a:solidFill>
                  <a:schemeClr val="accent1"/>
                </a:solidFill>
              </a:rPr>
              <a:t>оптимизираме</a:t>
            </a:r>
            <a:r>
              <a:rPr lang="ru-RU" sz="3500" b="1" dirty="0">
                <a:solidFill>
                  <a:schemeClr val="accent1"/>
                </a:solidFill>
              </a:rPr>
              <a:t> </a:t>
            </a:r>
            <a:r>
              <a:rPr lang="ru-RU" sz="3500" b="1" dirty="0" err="1">
                <a:solidFill>
                  <a:schemeClr val="accent1"/>
                </a:solidFill>
              </a:rPr>
              <a:t>работата</a:t>
            </a:r>
            <a:r>
              <a:rPr lang="ru-RU" sz="3500" b="1" dirty="0">
                <a:solidFill>
                  <a:schemeClr val="accent1"/>
                </a:solidFill>
              </a:rPr>
              <a:t> </a:t>
            </a:r>
            <a:r>
              <a:rPr lang="ru-RU" sz="3500" dirty="0"/>
              <a:t>на </a:t>
            </a:r>
            <a:r>
              <a:rPr lang="ru-RU" sz="3500" b="1" dirty="0" err="1">
                <a:solidFill>
                  <a:schemeClr val="accent1"/>
                </a:solidFill>
              </a:rPr>
              <a:t>екипа</a:t>
            </a:r>
            <a:r>
              <a:rPr lang="ru-RU" sz="3500" dirty="0"/>
              <a:t> за да </a:t>
            </a:r>
            <a:r>
              <a:rPr lang="ru-RU" sz="3500" dirty="0" err="1"/>
              <a:t>постиганем</a:t>
            </a:r>
            <a:r>
              <a:rPr lang="ru-RU" sz="3500" dirty="0"/>
              <a:t> по- </a:t>
            </a:r>
            <a:r>
              <a:rPr lang="ru-RU" sz="3500" b="1" dirty="0">
                <a:solidFill>
                  <a:schemeClr val="accent1"/>
                </a:solidFill>
              </a:rPr>
              <a:t>качествен</a:t>
            </a:r>
            <a:r>
              <a:rPr lang="ru-RU" sz="3500" dirty="0"/>
              <a:t> и </a:t>
            </a:r>
            <a:r>
              <a:rPr lang="ru-RU" sz="3500" b="1" dirty="0">
                <a:solidFill>
                  <a:schemeClr val="accent1"/>
                </a:solidFill>
              </a:rPr>
              <a:t>функционален</a:t>
            </a:r>
            <a:r>
              <a:rPr lang="ru-RU" sz="3500" dirty="0"/>
              <a:t> </a:t>
            </a:r>
            <a:r>
              <a:rPr lang="ru-RU" sz="3500" b="1" dirty="0" err="1">
                <a:solidFill>
                  <a:schemeClr val="accent1"/>
                </a:solidFill>
              </a:rPr>
              <a:t>краен</a:t>
            </a:r>
            <a:r>
              <a:rPr lang="ru-RU" sz="3500" b="1" dirty="0">
                <a:solidFill>
                  <a:schemeClr val="accent1"/>
                </a:solidFill>
              </a:rPr>
              <a:t> продукт</a:t>
            </a:r>
          </a:p>
          <a:p>
            <a:pPr lvl="1"/>
            <a:r>
              <a:rPr lang="ru-RU" sz="3500" dirty="0" err="1"/>
              <a:t>улесним</a:t>
            </a:r>
            <a:r>
              <a:rPr lang="ru-RU" sz="3500" dirty="0"/>
              <a:t> </a:t>
            </a:r>
            <a:r>
              <a:rPr lang="ru-RU" sz="3500" b="1" dirty="0" err="1">
                <a:solidFill>
                  <a:schemeClr val="accent1"/>
                </a:solidFill>
              </a:rPr>
              <a:t>комуникацията</a:t>
            </a:r>
            <a:r>
              <a:rPr lang="ru-RU" sz="3500" dirty="0"/>
              <a:t> с </a:t>
            </a:r>
            <a:r>
              <a:rPr lang="ru-RU" sz="3500" dirty="0" err="1"/>
              <a:t>клиентите</a:t>
            </a:r>
            <a:r>
              <a:rPr lang="ru-RU" sz="3500" dirty="0"/>
              <a:t> и </a:t>
            </a:r>
            <a:r>
              <a:rPr lang="ru-RU" sz="3500" b="1" dirty="0" err="1">
                <a:solidFill>
                  <a:schemeClr val="accent1"/>
                </a:solidFill>
              </a:rPr>
              <a:t>очакванията</a:t>
            </a:r>
            <a:r>
              <a:rPr lang="ru-RU" sz="3500" dirty="0"/>
              <a:t> им</a:t>
            </a:r>
            <a:endParaRPr lang="bg-BG" sz="35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Мотив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BB82727-2036-78E2-E056-18507C2EA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517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chemeClr val="accent1"/>
                </a:solidFill>
              </a:rPr>
              <a:t>Планиране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dirty="0"/>
              <a:t>и</a:t>
            </a:r>
            <a:r>
              <a:rPr lang="ru-RU" b="1" dirty="0">
                <a:solidFill>
                  <a:schemeClr val="accent1"/>
                </a:solidFill>
              </a:rPr>
              <a:t> стратегия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Определяне</a:t>
            </a:r>
            <a:r>
              <a:rPr lang="ru-RU" dirty="0"/>
              <a:t> на целите, </a:t>
            </a:r>
            <a:r>
              <a:rPr lang="ru-RU" dirty="0" err="1"/>
              <a:t>концепцията</a:t>
            </a:r>
            <a:r>
              <a:rPr lang="ru-RU" dirty="0"/>
              <a:t>, </a:t>
            </a:r>
            <a:r>
              <a:rPr lang="ru-RU" dirty="0" err="1"/>
              <a:t>тематиката</a:t>
            </a:r>
            <a:r>
              <a:rPr lang="ru-RU" dirty="0"/>
              <a:t> и </a:t>
            </a:r>
            <a:r>
              <a:rPr lang="ru-RU" dirty="0" err="1"/>
              <a:t>дейността</a:t>
            </a:r>
            <a:r>
              <a:rPr lang="ru-RU" dirty="0"/>
              <a:t> на </a:t>
            </a:r>
            <a:r>
              <a:rPr lang="ru-RU" dirty="0" err="1"/>
              <a:t>страницата</a:t>
            </a:r>
            <a:r>
              <a:rPr lang="ru-RU" dirty="0"/>
              <a:t>.</a:t>
            </a:r>
          </a:p>
          <a:p>
            <a:r>
              <a:rPr lang="ru-RU" b="1" dirty="0">
                <a:solidFill>
                  <a:schemeClr val="accent1"/>
                </a:solidFill>
              </a:rPr>
              <a:t>Дизайн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Разработване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accent1"/>
                </a:solidFill>
              </a:rPr>
              <a:t>визуалния</a:t>
            </a:r>
            <a:r>
              <a:rPr lang="ru-RU" b="1" dirty="0">
                <a:solidFill>
                  <a:schemeClr val="accent1"/>
                </a:solidFill>
              </a:rPr>
              <a:t> дизайн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accent1"/>
                </a:solidFill>
              </a:rPr>
              <a:t>цветова</a:t>
            </a:r>
            <a:r>
              <a:rPr lang="ru-RU" b="1" dirty="0">
                <a:solidFill>
                  <a:schemeClr val="accent1"/>
                </a:solidFill>
              </a:rPr>
              <a:t> схема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accent1"/>
                </a:solidFill>
              </a:rPr>
              <a:t>шрифтове</a:t>
            </a:r>
            <a:r>
              <a:rPr lang="ru-RU" dirty="0"/>
              <a:t> и </a:t>
            </a:r>
            <a:r>
              <a:rPr lang="ru-RU" b="1" dirty="0">
                <a:solidFill>
                  <a:schemeClr val="accent1"/>
                </a:solidFill>
              </a:rPr>
              <a:t>оформление</a:t>
            </a:r>
            <a:r>
              <a:rPr lang="ru-RU" dirty="0"/>
              <a:t> на </a:t>
            </a:r>
            <a:r>
              <a:rPr lang="ru-RU" dirty="0" err="1"/>
              <a:t>страницата</a:t>
            </a:r>
            <a:r>
              <a:rPr lang="ru-RU" dirty="0"/>
              <a:t>.</a:t>
            </a:r>
          </a:p>
          <a:p>
            <a:pPr lvl="1"/>
            <a:endParaRPr lang="ru-R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Основни етапи при проектиране на уеб страница (1)</a:t>
            </a:r>
            <a:endParaRPr lang="en-US" sz="34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7F5125A-6922-EA24-6C29-048D90719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16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E2105A-1D9F-29DF-073E-1A9DB99A0F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Разработка</a:t>
            </a:r>
            <a:r>
              <a:rPr lang="ru-RU" dirty="0"/>
              <a:t>: </a:t>
            </a:r>
          </a:p>
          <a:p>
            <a:pPr lvl="1"/>
            <a:r>
              <a:rPr lang="ru-RU" dirty="0" err="1"/>
              <a:t>Реалезиране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accent1"/>
                </a:solidFill>
              </a:rPr>
              <a:t>разработения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b="1" dirty="0" err="1">
                <a:solidFill>
                  <a:schemeClr val="accent1"/>
                </a:solidFill>
              </a:rPr>
              <a:t>модел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dirty="0"/>
              <a:t>на </a:t>
            </a:r>
            <a:r>
              <a:rPr lang="ru-RU" b="1" dirty="0" err="1">
                <a:solidFill>
                  <a:schemeClr val="accent1"/>
                </a:solidFill>
              </a:rPr>
              <a:t>страницата</a:t>
            </a:r>
            <a:r>
              <a:rPr lang="ru-RU" dirty="0"/>
              <a:t> </a:t>
            </a:r>
          </a:p>
          <a:p>
            <a:r>
              <a:rPr lang="ru-RU" b="1" dirty="0" err="1">
                <a:solidFill>
                  <a:schemeClr val="accent1"/>
                </a:solidFill>
              </a:rPr>
              <a:t>Тестване</a:t>
            </a:r>
            <a:r>
              <a:rPr lang="ru-RU" dirty="0"/>
              <a:t>: </a:t>
            </a:r>
          </a:p>
          <a:p>
            <a:pPr lvl="1"/>
            <a:r>
              <a:rPr lang="ru-RU" dirty="0"/>
              <a:t>Проверка за </a:t>
            </a:r>
            <a:r>
              <a:rPr lang="ru-RU" b="1" dirty="0">
                <a:solidFill>
                  <a:schemeClr val="accent1"/>
                </a:solidFill>
              </a:rPr>
              <a:t>грешки</a:t>
            </a:r>
            <a:r>
              <a:rPr lang="ru-RU" dirty="0"/>
              <a:t> и </a:t>
            </a:r>
            <a:r>
              <a:rPr lang="ru-RU" b="1" dirty="0">
                <a:solidFill>
                  <a:schemeClr val="accent1"/>
                </a:solidFill>
              </a:rPr>
              <a:t>оптимизация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accent1"/>
                </a:solidFill>
              </a:rPr>
              <a:t>страницата</a:t>
            </a:r>
            <a:endParaRPr lang="ru-RU" b="1" dirty="0">
              <a:solidFill>
                <a:schemeClr val="accent1"/>
              </a:solidFill>
            </a:endParaRPr>
          </a:p>
          <a:p>
            <a:r>
              <a:rPr lang="ru-RU" b="1" dirty="0" err="1">
                <a:solidFill>
                  <a:schemeClr val="accent1"/>
                </a:solidFill>
              </a:rPr>
              <a:t>Пускане</a:t>
            </a:r>
            <a:r>
              <a:rPr lang="ru-RU" dirty="0"/>
              <a:t>:</a:t>
            </a:r>
          </a:p>
          <a:p>
            <a:pPr lvl="1"/>
            <a:r>
              <a:rPr lang="ru-RU" dirty="0" err="1"/>
              <a:t>Публикуване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accent1"/>
                </a:solidFill>
              </a:rPr>
              <a:t>реалезираната</a:t>
            </a:r>
            <a:r>
              <a:rPr lang="ru-RU" dirty="0"/>
              <a:t> </a:t>
            </a:r>
            <a:r>
              <a:rPr lang="ru-RU" b="1" dirty="0">
                <a:solidFill>
                  <a:schemeClr val="accent1"/>
                </a:solidFill>
              </a:rPr>
              <a:t>страница</a:t>
            </a:r>
            <a:r>
              <a:rPr lang="ru-RU" dirty="0"/>
              <a:t> в </a:t>
            </a:r>
            <a:r>
              <a:rPr lang="ru-RU" b="1" dirty="0">
                <a:solidFill>
                  <a:schemeClr val="accent1"/>
                </a:solidFill>
              </a:rPr>
              <a:t>интернет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A50A34-3416-25EE-E038-D0A268C5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Основни етапи при проектиране на уеб страница (2)</a:t>
            </a:r>
            <a:endParaRPr lang="en-US" sz="34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576572A-C9D0-CCCE-8581-071828239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983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0861E944-6B1E-8CD4-59C6-1A7B5B1413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Основни видове страници</a:t>
            </a:r>
          </a:p>
        </p:txBody>
      </p:sp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8D928E4D-CC1C-334F-24C0-4E8082CE06B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според тяхното предназначение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310915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EFB7-EA02-20F7-12B8-DE0564392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30042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Освен страниците да се делят по </a:t>
            </a:r>
            <a:r>
              <a:rPr lang="bg-BG" b="1" dirty="0">
                <a:solidFill>
                  <a:schemeClr val="accent1"/>
                </a:solidFill>
              </a:rPr>
              <a:t>статична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accent1"/>
                </a:solidFill>
              </a:rPr>
              <a:t>динамична</a:t>
            </a:r>
            <a:r>
              <a:rPr lang="bg-BG" dirty="0"/>
              <a:t> се делят и по предназначение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accent1"/>
                </a:solidFill>
              </a:rPr>
              <a:t>Начална страница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Това е </a:t>
            </a:r>
            <a:r>
              <a:rPr lang="bg-BG" b="1" dirty="0">
                <a:solidFill>
                  <a:schemeClr val="accent1"/>
                </a:solidFill>
              </a:rPr>
              <a:t>първата страница</a:t>
            </a:r>
            <a:r>
              <a:rPr lang="bg-BG" dirty="0"/>
              <a:t>, която потребителите </a:t>
            </a:r>
            <a:r>
              <a:rPr lang="bg-BG" b="1" dirty="0">
                <a:solidFill>
                  <a:schemeClr val="accent1"/>
                </a:solidFill>
              </a:rPr>
              <a:t>виждат</a:t>
            </a:r>
            <a:r>
              <a:rPr lang="bg-BG" dirty="0"/>
              <a:t>, когато посещават </a:t>
            </a:r>
            <a:r>
              <a:rPr lang="bg-BG" b="1" dirty="0">
                <a:solidFill>
                  <a:schemeClr val="accent1"/>
                </a:solidFill>
              </a:rPr>
              <a:t>уебсайт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Служи като </a:t>
            </a:r>
            <a:r>
              <a:rPr lang="bg-BG" b="1" dirty="0">
                <a:solidFill>
                  <a:schemeClr val="accent1"/>
                </a:solidFill>
              </a:rPr>
              <a:t>входна точка </a:t>
            </a:r>
            <a:r>
              <a:rPr lang="bg-BG" dirty="0"/>
              <a:t>и обикновено предоставя </a:t>
            </a:r>
            <a:r>
              <a:rPr lang="bg-BG" b="1" dirty="0">
                <a:solidFill>
                  <a:schemeClr val="accent1"/>
                </a:solidFill>
              </a:rPr>
              <a:t>обща информация</a:t>
            </a:r>
            <a:r>
              <a:rPr lang="bg-BG" dirty="0"/>
              <a:t> и навигация до другите </a:t>
            </a:r>
            <a:r>
              <a:rPr lang="bg-BG" b="1" dirty="0">
                <a:solidFill>
                  <a:schemeClr val="accent1"/>
                </a:solidFill>
              </a:rPr>
              <a:t>части</a:t>
            </a:r>
            <a:r>
              <a:rPr lang="bg-BG" dirty="0"/>
              <a:t> на </a:t>
            </a:r>
            <a:r>
              <a:rPr lang="bg-BG" b="1" dirty="0">
                <a:solidFill>
                  <a:schemeClr val="accent1"/>
                </a:solidFill>
              </a:rPr>
              <a:t>сайта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accent1"/>
                </a:solidFill>
              </a:rPr>
              <a:t>Блог страница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Страница на </a:t>
            </a:r>
            <a:r>
              <a:rPr lang="ru-RU" b="1" dirty="0">
                <a:solidFill>
                  <a:schemeClr val="accent1"/>
                </a:solidFill>
              </a:rPr>
              <a:t>личен</a:t>
            </a:r>
            <a:r>
              <a:rPr lang="ru-RU" dirty="0"/>
              <a:t> или </a:t>
            </a:r>
            <a:r>
              <a:rPr lang="ru-RU" b="1" dirty="0">
                <a:solidFill>
                  <a:schemeClr val="accent1"/>
                </a:solidFill>
              </a:rPr>
              <a:t>корпоративен </a:t>
            </a:r>
            <a:r>
              <a:rPr lang="ru-RU" b="1" dirty="0" err="1">
                <a:solidFill>
                  <a:schemeClr val="accent1"/>
                </a:solidFill>
              </a:rPr>
              <a:t>уебсайт</a:t>
            </a:r>
            <a:r>
              <a:rPr lang="ru-RU" dirty="0"/>
              <a:t>, която се </a:t>
            </a:r>
            <a:r>
              <a:rPr lang="ru-RU" b="1" dirty="0" err="1">
                <a:solidFill>
                  <a:schemeClr val="accent1"/>
                </a:solidFill>
              </a:rPr>
              <a:t>актуализира</a:t>
            </a:r>
            <a:r>
              <a:rPr lang="ru-RU" b="1" dirty="0">
                <a:solidFill>
                  <a:schemeClr val="accent1"/>
                </a:solidFill>
              </a:rPr>
              <a:t> </a:t>
            </a:r>
            <a:r>
              <a:rPr lang="ru-RU" dirty="0" err="1"/>
              <a:t>редовно</a:t>
            </a:r>
            <a:r>
              <a:rPr lang="ru-RU" dirty="0"/>
              <a:t> с нови </a:t>
            </a:r>
            <a:r>
              <a:rPr lang="ru-RU" b="1" dirty="0">
                <a:solidFill>
                  <a:schemeClr val="accent1"/>
                </a:solidFill>
              </a:rPr>
              <a:t>публикации</a:t>
            </a:r>
            <a:r>
              <a:rPr lang="ru-RU" dirty="0"/>
              <a:t> или </a:t>
            </a:r>
            <a:r>
              <a:rPr lang="ru-RU" b="1" dirty="0" err="1">
                <a:solidFill>
                  <a:schemeClr val="accent1"/>
                </a:solidFill>
              </a:rPr>
              <a:t>статии</a:t>
            </a:r>
            <a:endParaRPr lang="ru-RU" b="1" dirty="0">
              <a:solidFill>
                <a:schemeClr val="accent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0A2399-6F56-8EC8-EB27-A09F0556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видове страници (1)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08DBCF-2B0D-C30E-2BC4-5B29BD521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75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CEFB7-EA02-20F7-12B8-DE0564392E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30042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accent1"/>
                </a:solidFill>
              </a:rPr>
              <a:t>Продуктова страница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Страница в </a:t>
            </a:r>
            <a:r>
              <a:rPr lang="ru-RU" b="1" dirty="0">
                <a:solidFill>
                  <a:schemeClr val="accent1"/>
                </a:solidFill>
              </a:rPr>
              <a:t>онлайн магазин</a:t>
            </a:r>
            <a:r>
              <a:rPr lang="ru-RU" dirty="0"/>
              <a:t>, която представя </a:t>
            </a:r>
            <a:r>
              <a:rPr lang="ru-RU" b="1" dirty="0" err="1">
                <a:solidFill>
                  <a:schemeClr val="accent1"/>
                </a:solidFill>
              </a:rPr>
              <a:t>детайлна</a:t>
            </a:r>
            <a:r>
              <a:rPr lang="ru-RU" b="1" dirty="0">
                <a:solidFill>
                  <a:schemeClr val="accent1"/>
                </a:solidFill>
              </a:rPr>
              <a:t> информация</a:t>
            </a:r>
            <a:r>
              <a:rPr lang="ru-RU" dirty="0"/>
              <a:t> за даден </a:t>
            </a:r>
            <a:r>
              <a:rPr lang="ru-RU" b="1" dirty="0">
                <a:solidFill>
                  <a:schemeClr val="accent1"/>
                </a:solidFill>
              </a:rPr>
              <a:t>продукт</a:t>
            </a:r>
            <a:r>
              <a:rPr lang="ru-RU" dirty="0"/>
              <a:t>, </a:t>
            </a:r>
            <a:r>
              <a:rPr lang="ru-RU" dirty="0" err="1"/>
              <a:t>включително</a:t>
            </a:r>
            <a:r>
              <a:rPr lang="ru-RU" dirty="0"/>
              <a:t> </a:t>
            </a:r>
            <a:r>
              <a:rPr lang="ru-RU" b="1" dirty="0">
                <a:solidFill>
                  <a:schemeClr val="accent1"/>
                </a:solidFill>
              </a:rPr>
              <a:t>изображения</a:t>
            </a:r>
            <a:r>
              <a:rPr lang="ru-RU" dirty="0"/>
              <a:t>, </a:t>
            </a:r>
            <a:r>
              <a:rPr lang="ru-RU" b="1" dirty="0">
                <a:solidFill>
                  <a:schemeClr val="accent1"/>
                </a:solidFill>
              </a:rPr>
              <a:t>описания</a:t>
            </a:r>
            <a:r>
              <a:rPr lang="ru-RU" dirty="0"/>
              <a:t>, </a:t>
            </a:r>
            <a:r>
              <a:rPr lang="ru-RU" b="1" dirty="0">
                <a:solidFill>
                  <a:schemeClr val="accent1"/>
                </a:solidFill>
              </a:rPr>
              <a:t>цени</a:t>
            </a:r>
            <a:r>
              <a:rPr lang="ru-RU" dirty="0"/>
              <a:t> и опции за </a:t>
            </a:r>
            <a:r>
              <a:rPr lang="ru-RU" b="1" dirty="0">
                <a:solidFill>
                  <a:schemeClr val="accent1"/>
                </a:solidFill>
              </a:rPr>
              <a:t>покупка</a:t>
            </a:r>
            <a:endParaRPr lang="bg-BG" b="1" dirty="0">
              <a:solidFill>
                <a:schemeClr val="accent1"/>
              </a:solidFill>
            </a:endParaRP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accent1"/>
                </a:solidFill>
              </a:rPr>
              <a:t>Страница за </a:t>
            </a:r>
            <a:r>
              <a:rPr lang="ru-RU" b="1" dirty="0" err="1">
                <a:solidFill>
                  <a:schemeClr val="accent1"/>
                </a:solidFill>
              </a:rPr>
              <a:t>контакти</a:t>
            </a:r>
            <a:endParaRPr lang="ru-RU" b="1" dirty="0">
              <a:solidFill>
                <a:schemeClr val="accent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dirty="0"/>
              <a:t>Страница, която предоставя </a:t>
            </a:r>
            <a:r>
              <a:rPr lang="ru-RU" b="1" dirty="0">
                <a:solidFill>
                  <a:schemeClr val="accent1"/>
                </a:solidFill>
              </a:rPr>
              <a:t>информация</a:t>
            </a:r>
            <a:r>
              <a:rPr lang="ru-RU" dirty="0"/>
              <a:t> за </a:t>
            </a:r>
            <a:r>
              <a:rPr lang="ru-RU" dirty="0" err="1"/>
              <a:t>това</a:t>
            </a:r>
            <a:r>
              <a:rPr lang="ru-RU" dirty="0"/>
              <a:t> как да се </a:t>
            </a:r>
            <a:r>
              <a:rPr lang="ru-RU" b="1" dirty="0" err="1">
                <a:solidFill>
                  <a:schemeClr val="accent1"/>
                </a:solidFill>
              </a:rPr>
              <a:t>свържете</a:t>
            </a:r>
            <a:r>
              <a:rPr lang="ru-RU" dirty="0"/>
              <a:t> със </a:t>
            </a:r>
            <a:r>
              <a:rPr lang="ru-RU" dirty="0" err="1"/>
              <a:t>собственика</a:t>
            </a:r>
            <a:r>
              <a:rPr lang="ru-RU" dirty="0"/>
              <a:t> на </a:t>
            </a:r>
            <a:r>
              <a:rPr lang="ru-RU" b="1" dirty="0">
                <a:solidFill>
                  <a:schemeClr val="accent1"/>
                </a:solidFill>
              </a:rPr>
              <a:t>сайта</a:t>
            </a:r>
          </a:p>
          <a:p>
            <a:pPr lvl="1">
              <a:buClr>
                <a:schemeClr val="tx1"/>
              </a:buClr>
            </a:pPr>
            <a:r>
              <a:rPr lang="ru-RU" dirty="0" err="1"/>
              <a:t>Обикновено</a:t>
            </a:r>
            <a:r>
              <a:rPr lang="ru-RU" dirty="0"/>
              <a:t> </a:t>
            </a:r>
            <a:r>
              <a:rPr lang="ru-RU" dirty="0" err="1"/>
              <a:t>включва</a:t>
            </a:r>
            <a:r>
              <a:rPr lang="ru-RU" dirty="0"/>
              <a:t> </a:t>
            </a:r>
            <a:r>
              <a:rPr lang="ru-RU" b="1" dirty="0">
                <a:solidFill>
                  <a:schemeClr val="accent1"/>
                </a:solidFill>
              </a:rPr>
              <a:t>формуляр</a:t>
            </a:r>
            <a:r>
              <a:rPr lang="ru-RU" dirty="0"/>
              <a:t> за </a:t>
            </a:r>
            <a:r>
              <a:rPr lang="ru-RU" b="1" dirty="0">
                <a:solidFill>
                  <a:schemeClr val="accent1"/>
                </a:solidFill>
              </a:rPr>
              <a:t>контакт</a:t>
            </a:r>
            <a:r>
              <a:rPr lang="ru-RU" dirty="0"/>
              <a:t>, </a:t>
            </a:r>
            <a:r>
              <a:rPr lang="ru-RU" b="1" dirty="0">
                <a:solidFill>
                  <a:schemeClr val="accent1"/>
                </a:solidFill>
              </a:rPr>
              <a:t>имейл</a:t>
            </a:r>
            <a:r>
              <a:rPr lang="ru-RU" dirty="0"/>
              <a:t> </a:t>
            </a:r>
            <a:r>
              <a:rPr lang="ru-RU" b="1" dirty="0">
                <a:solidFill>
                  <a:schemeClr val="accent1"/>
                </a:solidFill>
              </a:rPr>
              <a:t>адрес</a:t>
            </a:r>
            <a:r>
              <a:rPr lang="ru-RU" dirty="0"/>
              <a:t>, </a:t>
            </a:r>
            <a:r>
              <a:rPr lang="ru-RU" b="1" dirty="0" err="1">
                <a:solidFill>
                  <a:schemeClr val="accent1"/>
                </a:solidFill>
              </a:rPr>
              <a:t>телефонен</a:t>
            </a:r>
            <a:r>
              <a:rPr lang="ru-RU" b="1" dirty="0">
                <a:solidFill>
                  <a:schemeClr val="accent1"/>
                </a:solidFill>
              </a:rPr>
              <a:t> номер</a:t>
            </a:r>
            <a:r>
              <a:rPr lang="ru-RU" dirty="0"/>
              <a:t> и </a:t>
            </a:r>
            <a:r>
              <a:rPr lang="ru-RU" dirty="0" err="1"/>
              <a:t>понякога</a:t>
            </a:r>
            <a:r>
              <a:rPr lang="ru-RU" dirty="0"/>
              <a:t> карта с </a:t>
            </a:r>
            <a:r>
              <a:rPr lang="ru-RU" dirty="0" err="1"/>
              <a:t>локацията</a:t>
            </a:r>
            <a:r>
              <a:rPr lang="ru-RU" dirty="0"/>
              <a:t> на </a:t>
            </a:r>
            <a:r>
              <a:rPr lang="ru-RU" dirty="0" err="1"/>
              <a:t>собственика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0A2399-6F56-8EC8-EB27-A09F0556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видове страници (2)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E2102FB-1191-CA3F-B8F8-DF8BBF83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9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</TotalTime>
  <Words>874</Words>
  <Application>Microsoft Office PowerPoint</Application>
  <PresentationFormat>Широк екран</PresentationFormat>
  <Paragraphs>134</Paragraphs>
  <Slides>19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SoftUni</vt:lpstr>
      <vt:lpstr>Проектиране на уеб страници</vt:lpstr>
      <vt:lpstr>Съдържание</vt:lpstr>
      <vt:lpstr>Защо да ги спазваме и кои са те</vt:lpstr>
      <vt:lpstr>Мотив</vt:lpstr>
      <vt:lpstr>Основни етапи при проектиране на уеб страница (1)</vt:lpstr>
      <vt:lpstr>Основни етапи при проектиране на уеб страница (2)</vt:lpstr>
      <vt:lpstr>според тяхното предназначение</vt:lpstr>
      <vt:lpstr>Основни видове страници (1)</vt:lpstr>
      <vt:lpstr>Основни видове страници (2)</vt:lpstr>
      <vt:lpstr>Основни видове страници (3)</vt:lpstr>
      <vt:lpstr>Layout</vt:lpstr>
      <vt:lpstr>Какво е Layout?</vt:lpstr>
      <vt:lpstr>Пример</vt:lpstr>
      <vt:lpstr>Платформа за създаване на GUI</vt:lpstr>
      <vt:lpstr>Какво е Wireframe? (1)</vt:lpstr>
      <vt:lpstr>Какво е Wireframe?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Графични приложения (GUI Apps)</dc:title>
  <dc:subject>Модул 1: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Stefan Kuiumdjiev</cp:lastModifiedBy>
  <cp:revision>77</cp:revision>
  <dcterms:created xsi:type="dcterms:W3CDTF">2018-05-23T13:08:44Z</dcterms:created>
  <dcterms:modified xsi:type="dcterms:W3CDTF">2024-04-01T09:49:09Z</dcterms:modified>
  <cp:category>computer programming;programming;C#;програмиране;кодиране</cp:category>
</cp:coreProperties>
</file>