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81" r:id="rId18"/>
    <p:sldId id="766" r:id="rId19"/>
    <p:sldId id="767" r:id="rId20"/>
    <p:sldId id="782" r:id="rId21"/>
    <p:sldId id="783" r:id="rId22"/>
    <p:sldId id="779" r:id="rId23"/>
    <p:sldId id="770" r:id="rId24"/>
    <p:sldId id="768" r:id="rId25"/>
    <p:sldId id="785" r:id="rId26"/>
    <p:sldId id="776" r:id="rId27"/>
    <p:sldId id="784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81"/>
            <p14:sldId id="766"/>
            <p14:sldId id="767"/>
            <p14:sldId id="782"/>
            <p14:sldId id="783"/>
            <p14:sldId id="779"/>
            <p14:sldId id="770"/>
            <p14:sldId id="768"/>
            <p14:sldId id="785"/>
            <p14:sldId id="776"/>
            <p14:sldId id="784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1" autoAdjust="0"/>
    <p:restoredTop sz="95188" autoAdjust="0"/>
  </p:normalViewPr>
  <p:slideViewPr>
    <p:cSldViewPr showGuides="1">
      <p:cViewPr varScale="1">
        <p:scale>
          <a:sx n="73" d="100"/>
          <a:sy n="73" d="100"/>
        </p:scale>
        <p:origin x="211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860" b="590"/>
          <a:stretch/>
        </p:blipFill>
        <p:spPr>
          <a:xfrm>
            <a:off x="3441000" y="594000"/>
            <a:ext cx="5361712" cy="387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4542DB-EF0E-9B0D-DE1C-0E467BD2E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132D1-0FF5-26CB-3565-D0AE87161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highlight>
                  <a:srgbClr val="FFFF00"/>
                </a:highlight>
              </a:rPr>
              <a:t>Да се опишат по-разбираемо </a:t>
            </a:r>
            <a:r>
              <a:rPr lang="en-US" dirty="0">
                <a:highlight>
                  <a:srgbClr val="FFFF00"/>
                </a:highlight>
              </a:rPr>
              <a:t>use cases: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bg-BG" sz="3200" dirty="0">
                <a:highlight>
                  <a:srgbClr val="FFFF00"/>
                </a:highlight>
              </a:rPr>
              <a:t>Лекарят може да вижда, добавя и редактира пациенти</a:t>
            </a:r>
          </a:p>
          <a:p>
            <a:pPr lvl="1"/>
            <a:r>
              <a:rPr lang="bg-BG" sz="3200" dirty="0">
                <a:highlight>
                  <a:srgbClr val="FFFF00"/>
                </a:highlight>
              </a:rPr>
              <a:t>Админът може да добавя, редактира, изтрива пациенти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5DADD-B044-26DD-EDD9-BB1A54CE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9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800" b="1" dirty="0"/>
              <a:t>Достъп</a:t>
            </a:r>
            <a:r>
              <a:rPr lang="bg-BG" sz="2800" dirty="0"/>
              <a:t> до </a:t>
            </a:r>
            <a:r>
              <a:rPr lang="bg-BG" sz="2800" b="1" dirty="0"/>
              <a:t>системата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Роли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Администратор</a:t>
            </a:r>
            <a:r>
              <a:rPr lang="bg-BG" sz="2800" dirty="0"/>
              <a:t> и </a:t>
            </a:r>
            <a:r>
              <a:rPr lang="bg-BG" sz="2800" b="1" dirty="0"/>
              <a:t>лекар</a:t>
            </a:r>
            <a:endParaRPr lang="bg-BG" sz="2800" dirty="0"/>
          </a:p>
          <a:p>
            <a:r>
              <a:rPr lang="bg-BG" sz="3000" b="1" dirty="0">
                <a:solidFill>
                  <a:schemeClr val="bg1"/>
                </a:solidFill>
              </a:rPr>
              <a:t>Пациенти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 от </a:t>
            </a:r>
            <a:r>
              <a:rPr lang="bg-BG" sz="2800" b="1" dirty="0"/>
              <a:t>лекар</a:t>
            </a:r>
            <a:r>
              <a:rPr lang="bg-BG" sz="2800" dirty="0"/>
              <a:t> и </a:t>
            </a:r>
            <a:r>
              <a:rPr lang="bg-BG" sz="2800" b="1" dirty="0"/>
              <a:t>админ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админ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Лекари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админ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Прегледи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Четене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от </a:t>
            </a:r>
            <a:r>
              <a:rPr lang="bg-BG" sz="2800" b="1" dirty="0"/>
              <a:t>лекар</a:t>
            </a:r>
            <a:r>
              <a:rPr lang="bg-BG" sz="2800" dirty="0"/>
              <a:t> и </a:t>
            </a:r>
            <a:r>
              <a:rPr lang="bg-BG" sz="2800" b="1" dirty="0"/>
              <a:t>админ</a:t>
            </a:r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18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1600" b="1" dirty="0"/>
              <a:t>Потребителско име</a:t>
            </a:r>
            <a:r>
              <a:rPr lang="bg-BG" sz="1600" dirty="0"/>
              <a:t>,</a:t>
            </a:r>
            <a:r>
              <a:rPr lang="bg-BG" sz="1600" b="1" dirty="0"/>
              <a:t> парола </a:t>
            </a:r>
            <a:r>
              <a:rPr lang="bg-BG" sz="1600" b="1" dirty="0">
                <a:highlight>
                  <a:srgbClr val="FFFF00"/>
                </a:highlight>
              </a:rPr>
              <a:t>(криптирана)</a:t>
            </a:r>
          </a:p>
          <a:p>
            <a:r>
              <a:rPr lang="bg-BG" sz="16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фамилия</a:t>
            </a:r>
            <a:r>
              <a:rPr lang="bg-BG" sz="1600" dirty="0"/>
              <a:t>, </a:t>
            </a:r>
            <a:r>
              <a:rPr lang="bg-BG" sz="1600" b="1" dirty="0"/>
              <a:t>ЕГН</a:t>
            </a:r>
            <a:r>
              <a:rPr lang="bg-BG" sz="1600" dirty="0"/>
              <a:t>, </a:t>
            </a:r>
            <a:r>
              <a:rPr lang="bg-BG" sz="1600" b="1" dirty="0"/>
              <a:t>пол</a:t>
            </a:r>
            <a:r>
              <a:rPr lang="bg-BG" sz="1600" dirty="0"/>
              <a:t>, </a:t>
            </a:r>
            <a:r>
              <a:rPr lang="bg-BG" sz="1600" b="1" dirty="0"/>
              <a:t>телефон</a:t>
            </a:r>
          </a:p>
          <a:p>
            <a:r>
              <a:rPr lang="bg-BG" sz="16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фамилия</a:t>
            </a:r>
            <a:r>
              <a:rPr lang="bg-BG" sz="1600" dirty="0"/>
              <a:t>, </a:t>
            </a:r>
            <a:r>
              <a:rPr lang="bg-BG" sz="1600" b="1" dirty="0"/>
              <a:t>специалност</a:t>
            </a:r>
            <a:r>
              <a:rPr lang="bg-BG" sz="1600" dirty="0"/>
              <a:t>, </a:t>
            </a:r>
            <a:r>
              <a:rPr lang="bg-BG" sz="1600" b="1" dirty="0"/>
              <a:t>телефон</a:t>
            </a:r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потребител</a:t>
            </a:r>
            <a:r>
              <a:rPr lang="en-US" sz="1600" dirty="0"/>
              <a:t> (</a:t>
            </a:r>
            <a:r>
              <a:rPr lang="bg-BG" sz="1600" dirty="0"/>
              <a:t>лекарят си има потребител)</a:t>
            </a:r>
          </a:p>
          <a:p>
            <a:r>
              <a:rPr lang="bg-BG" sz="16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телефон, </a:t>
            </a:r>
            <a:r>
              <a:rPr lang="en-US" sz="1600" b="1" dirty="0"/>
              <a:t>email</a:t>
            </a:r>
            <a:endParaRPr lang="bg-BG" sz="1600" b="1" dirty="0"/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потребител</a:t>
            </a:r>
            <a:r>
              <a:rPr lang="en-US" sz="1600" dirty="0"/>
              <a:t> (</a:t>
            </a:r>
            <a:r>
              <a:rPr lang="bg-BG" sz="1600" dirty="0"/>
              <a:t>лекарят си има потребител)</a:t>
            </a:r>
            <a:endParaRPr lang="bg-BG" sz="1600" b="1" dirty="0"/>
          </a:p>
          <a:p>
            <a:r>
              <a:rPr lang="bg-BG" sz="16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1600" b="1" dirty="0"/>
              <a:t>Дата</a:t>
            </a:r>
            <a:r>
              <a:rPr lang="bg-BG" sz="1600" dirty="0"/>
              <a:t>, </a:t>
            </a:r>
            <a:r>
              <a:rPr lang="bg-BG" sz="1600" b="1" dirty="0"/>
              <a:t>състояние, лечение</a:t>
            </a:r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пациент</a:t>
            </a:r>
            <a:r>
              <a:rPr lang="bg-BG" sz="1600" dirty="0"/>
              <a:t> и </a:t>
            </a:r>
            <a:r>
              <a:rPr lang="bg-BG" sz="1600" b="1" dirty="0"/>
              <a:t>лекар</a:t>
            </a:r>
            <a:r>
              <a:rPr lang="bg-BG" sz="1600" dirty="0"/>
              <a:t> (прегледът си има пациент и лекар)</a:t>
            </a:r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bg-BG" sz="3400" dirty="0"/>
              <a:t>Примерно приложение: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D0169-C08C-C1E0-FAC1-A9C62669E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TODO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2980598" cy="552876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TODO:</a:t>
            </a:r>
            <a:r>
              <a:rPr lang="bg-BG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 на една картинка със </a:t>
            </a:r>
            <a:r>
              <a:rPr lang="bg-BG" sz="2000" b="1" dirty="0" err="1">
                <a:solidFill>
                  <a:schemeClr val="bg1"/>
                </a:solidFill>
                <a:highlight>
                  <a:srgbClr val="FFFF00"/>
                </a:highlight>
              </a:rPr>
              <a:t>стрелкички</a:t>
            </a:r>
            <a:r>
              <a:rPr lang="bg-BG" sz="2000" b="1" dirty="0">
                <a:solidFill>
                  <a:schemeClr val="bg1"/>
                </a:solidFill>
                <a:highlight>
                  <a:srgbClr val="FFFF00"/>
                </a:highlight>
              </a:rPr>
              <a:t> се показва потока на навигация</a:t>
            </a:r>
            <a:endParaRPr lang="bg-BG" sz="2000" b="1" dirty="0">
              <a:highlight>
                <a:srgbClr val="FFFF00"/>
              </a:highligh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C21E76-A94E-BB6F-B5EE-013FBC27A4DE}"/>
              </a:ext>
            </a:extLst>
          </p:cNvPr>
          <p:cNvSpPr/>
          <p:nvPr/>
        </p:nvSpPr>
        <p:spPr bwMode="auto">
          <a:xfrm>
            <a:off x="1191000" y="2911615"/>
            <a:ext cx="2243819" cy="9209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 форма за лекари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839F0C-4538-DE73-E49C-9B9E819C86FE}"/>
              </a:ext>
            </a:extLst>
          </p:cNvPr>
          <p:cNvSpPr/>
          <p:nvPr/>
        </p:nvSpPr>
        <p:spPr bwMode="auto">
          <a:xfrm>
            <a:off x="4341000" y="1449000"/>
            <a:ext cx="2243819" cy="9209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 в приложението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59EBDF-0317-D630-2E09-8DE5F3028091}"/>
              </a:ext>
            </a:extLst>
          </p:cNvPr>
          <p:cNvSpPr/>
          <p:nvPr/>
        </p:nvSpPr>
        <p:spPr bwMode="auto">
          <a:xfrm>
            <a:off x="7143318" y="2876481"/>
            <a:ext cx="2243819" cy="9209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 форма за админи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5F39F-5A84-88EF-0407-8469C5DE9BB5}"/>
              </a:ext>
            </a:extLst>
          </p:cNvPr>
          <p:cNvCxnSpPr>
            <a:stCxn id="5" idx="2"/>
            <a:endCxn id="3" idx="0"/>
          </p:cNvCxnSpPr>
          <p:nvPr/>
        </p:nvCxnSpPr>
        <p:spPr>
          <a:xfrm rot="5400000">
            <a:off x="3617057" y="1065762"/>
            <a:ext cx="541706" cy="315000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F21238-56D1-0C84-76C0-35AD5E10C1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6610783" y="1222036"/>
            <a:ext cx="506572" cy="2802318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EB0740-9357-670C-BA1A-7A72AD8A104A}"/>
              </a:ext>
            </a:extLst>
          </p:cNvPr>
          <p:cNvSpPr/>
          <p:nvPr/>
        </p:nvSpPr>
        <p:spPr bwMode="auto">
          <a:xfrm>
            <a:off x="381000" y="4334564"/>
            <a:ext cx="1624625" cy="9209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 за пациенти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0B9F73-1B59-6665-CDDD-AE9D314DAAC4}"/>
              </a:ext>
            </a:extLst>
          </p:cNvPr>
          <p:cNvSpPr/>
          <p:nvPr/>
        </p:nvSpPr>
        <p:spPr bwMode="auto">
          <a:xfrm>
            <a:off x="2421908" y="4344944"/>
            <a:ext cx="1624625" cy="9209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 за прегледи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4EB546CE-7B54-9EF6-EA7F-F6475C60D3C9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rot="5400000">
            <a:off x="1502092" y="3523746"/>
            <a:ext cx="502040" cy="1119597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2863456E-5234-BEF1-CC8F-E69708C43EF2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005625" y="4795019"/>
            <a:ext cx="416283" cy="1038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089070-811F-9C23-B2DD-0F43DE45729D}"/>
              </a:ext>
            </a:extLst>
          </p:cNvPr>
          <p:cNvSpPr/>
          <p:nvPr/>
        </p:nvSpPr>
        <p:spPr bwMode="auto">
          <a:xfrm>
            <a:off x="4429674" y="4349458"/>
            <a:ext cx="1624625" cy="9209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 за пациенти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96092AC-53A3-5637-18AB-6576CD6382D3}"/>
              </a:ext>
            </a:extLst>
          </p:cNvPr>
          <p:cNvSpPr/>
          <p:nvPr/>
        </p:nvSpPr>
        <p:spPr bwMode="auto">
          <a:xfrm>
            <a:off x="6331005" y="4344944"/>
            <a:ext cx="1624625" cy="9209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 за прегледи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Arrow Connector 9">
            <a:extLst>
              <a:ext uri="{FF2B5EF4-FFF2-40B4-BE49-F238E27FC236}">
                <a16:creationId xmlns:a16="http://schemas.microsoft.com/office/drawing/2014/main" id="{310EF940-D9A6-661F-72B2-EE461AE6E162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rot="5400000">
            <a:off x="6477574" y="2561804"/>
            <a:ext cx="552068" cy="3023241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9">
            <a:extLst>
              <a:ext uri="{FF2B5EF4-FFF2-40B4-BE49-F238E27FC236}">
                <a16:creationId xmlns:a16="http://schemas.microsoft.com/office/drawing/2014/main" id="{090CE504-6C22-C99A-C518-30D9AF6744A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5400000">
            <a:off x="7430496" y="3510212"/>
            <a:ext cx="547554" cy="112191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B6E2D70-28BD-0D15-6084-957A858A64DB}"/>
              </a:ext>
            </a:extLst>
          </p:cNvPr>
          <p:cNvSpPr/>
          <p:nvPr/>
        </p:nvSpPr>
        <p:spPr bwMode="auto">
          <a:xfrm>
            <a:off x="8232335" y="4344944"/>
            <a:ext cx="1624625" cy="9209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 за лекари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79E7371D-F8AF-FD3C-9337-A03C468C6549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rot="16200000" flipH="1">
            <a:off x="8381161" y="3681457"/>
            <a:ext cx="547554" cy="77942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8F9B70-0641-B641-C074-160AB327622A}"/>
              </a:ext>
            </a:extLst>
          </p:cNvPr>
          <p:cNvSpPr/>
          <p:nvPr/>
        </p:nvSpPr>
        <p:spPr bwMode="auto">
          <a:xfrm>
            <a:off x="10133665" y="4344944"/>
            <a:ext cx="1624625" cy="9209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 за админи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7" name="Straight Arrow Connector 9">
            <a:extLst>
              <a:ext uri="{FF2B5EF4-FFF2-40B4-BE49-F238E27FC236}">
                <a16:creationId xmlns:a16="http://schemas.microsoft.com/office/drawing/2014/main" id="{DD57E221-271E-D691-F899-13641EB72B52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 rot="16200000" flipH="1">
            <a:off x="9331826" y="2730792"/>
            <a:ext cx="547554" cy="2680750"/>
          </a:xfrm>
          <a:prstGeom prst="bentConnector3">
            <a:avLst>
              <a:gd name="adj1" fmla="val 50000"/>
            </a:avLst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E27ACBF-6E1C-40F4-2A5C-B68D5CD29E8C}"/>
              </a:ext>
            </a:extLst>
          </p:cNvPr>
          <p:cNvSpPr/>
          <p:nvPr/>
        </p:nvSpPr>
        <p:spPr bwMode="auto">
          <a:xfrm>
            <a:off x="381000" y="5647005"/>
            <a:ext cx="1624625" cy="9209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добавяне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редакция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изтриване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9" name="Straight Arrow Connector 9">
            <a:extLst>
              <a:ext uri="{FF2B5EF4-FFF2-40B4-BE49-F238E27FC236}">
                <a16:creationId xmlns:a16="http://schemas.microsoft.com/office/drawing/2014/main" id="{FE077CDA-662E-960B-CAFC-EF6B47EFD5E2}"/>
              </a:ext>
            </a:extLst>
          </p:cNvPr>
          <p:cNvCxnSpPr>
            <a:cxnSpLocks/>
            <a:stCxn id="13" idx="2"/>
            <a:endCxn id="58" idx="0"/>
          </p:cNvCxnSpPr>
          <p:nvPr/>
        </p:nvCxnSpPr>
        <p:spPr>
          <a:xfrm>
            <a:off x="1193313" y="5255473"/>
            <a:ext cx="0" cy="39153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1D1B430-F4EA-F016-FF72-E6E629DEA047}"/>
              </a:ext>
            </a:extLst>
          </p:cNvPr>
          <p:cNvSpPr/>
          <p:nvPr/>
        </p:nvSpPr>
        <p:spPr bwMode="auto">
          <a:xfrm>
            <a:off x="2421908" y="5647005"/>
            <a:ext cx="1624625" cy="9209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добавяне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редакция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изтриване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4" name="Straight Arrow Connector 9">
            <a:extLst>
              <a:ext uri="{FF2B5EF4-FFF2-40B4-BE49-F238E27FC236}">
                <a16:creationId xmlns:a16="http://schemas.microsoft.com/office/drawing/2014/main" id="{0EAE4285-B57D-7AD1-5F7F-48D02C0E85B3}"/>
              </a:ext>
            </a:extLst>
          </p:cNvPr>
          <p:cNvCxnSpPr>
            <a:cxnSpLocks/>
            <a:stCxn id="14" idx="2"/>
            <a:endCxn id="63" idx="0"/>
          </p:cNvCxnSpPr>
          <p:nvPr/>
        </p:nvCxnSpPr>
        <p:spPr>
          <a:xfrm>
            <a:off x="3234221" y="5265853"/>
            <a:ext cx="0" cy="38115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EBA0833-311D-2205-D2E1-40BB745BC9A4}"/>
              </a:ext>
            </a:extLst>
          </p:cNvPr>
          <p:cNvSpPr/>
          <p:nvPr/>
        </p:nvSpPr>
        <p:spPr bwMode="auto">
          <a:xfrm>
            <a:off x="4429674" y="5647005"/>
            <a:ext cx="1624625" cy="9209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добавяне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редакция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изтриване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7" name="Straight Arrow Connector 9">
            <a:extLst>
              <a:ext uri="{FF2B5EF4-FFF2-40B4-BE49-F238E27FC236}">
                <a16:creationId xmlns:a16="http://schemas.microsoft.com/office/drawing/2014/main" id="{9EC618AB-A4F5-38A1-4DC9-152DC652733E}"/>
              </a:ext>
            </a:extLst>
          </p:cNvPr>
          <p:cNvCxnSpPr>
            <a:cxnSpLocks/>
            <a:stCxn id="21" idx="2"/>
            <a:endCxn id="66" idx="0"/>
          </p:cNvCxnSpPr>
          <p:nvPr/>
        </p:nvCxnSpPr>
        <p:spPr>
          <a:xfrm>
            <a:off x="5241987" y="5270367"/>
            <a:ext cx="0" cy="37663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1F6820F-BF82-BA9A-149A-8BE9870FA3F4}"/>
              </a:ext>
            </a:extLst>
          </p:cNvPr>
          <p:cNvSpPr/>
          <p:nvPr/>
        </p:nvSpPr>
        <p:spPr bwMode="auto">
          <a:xfrm>
            <a:off x="6340317" y="5600911"/>
            <a:ext cx="1624625" cy="9209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добавяне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редакция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изтриване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0" name="Straight Arrow Connector 9">
            <a:extLst>
              <a:ext uri="{FF2B5EF4-FFF2-40B4-BE49-F238E27FC236}">
                <a16:creationId xmlns:a16="http://schemas.microsoft.com/office/drawing/2014/main" id="{6D18C441-9D63-E15D-5B9B-BC0C80BC92FC}"/>
              </a:ext>
            </a:extLst>
          </p:cNvPr>
          <p:cNvCxnSpPr>
            <a:cxnSpLocks/>
            <a:stCxn id="22" idx="2"/>
            <a:endCxn id="69" idx="0"/>
          </p:cNvCxnSpPr>
          <p:nvPr/>
        </p:nvCxnSpPr>
        <p:spPr>
          <a:xfrm>
            <a:off x="7143318" y="5265853"/>
            <a:ext cx="9312" cy="33505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CDFECF0-AED1-2C89-BE71-2502850C7947}"/>
              </a:ext>
            </a:extLst>
          </p:cNvPr>
          <p:cNvSpPr/>
          <p:nvPr/>
        </p:nvSpPr>
        <p:spPr bwMode="auto">
          <a:xfrm>
            <a:off x="8232335" y="5600911"/>
            <a:ext cx="1624625" cy="9209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добавяне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редакция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изтриване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0830783D-ED56-FFBD-D5E5-C8721972E7A6}"/>
              </a:ext>
            </a:extLst>
          </p:cNvPr>
          <p:cNvCxnSpPr>
            <a:cxnSpLocks/>
            <a:stCxn id="27" idx="2"/>
            <a:endCxn id="72" idx="0"/>
          </p:cNvCxnSpPr>
          <p:nvPr/>
        </p:nvCxnSpPr>
        <p:spPr>
          <a:xfrm>
            <a:off x="9044648" y="5265853"/>
            <a:ext cx="0" cy="33505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C3AAC77-F3C3-071C-05C9-D7CB30E41A1E}"/>
              </a:ext>
            </a:extLst>
          </p:cNvPr>
          <p:cNvSpPr/>
          <p:nvPr/>
        </p:nvSpPr>
        <p:spPr bwMode="auto">
          <a:xfrm>
            <a:off x="10135339" y="5600911"/>
            <a:ext cx="1624625" cy="92090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добавяне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редакция</a:t>
            </a:r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изтриване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2B0ED029-1CA9-8FBB-709E-AE164934370B}"/>
              </a:ext>
            </a:extLst>
          </p:cNvPr>
          <p:cNvCxnSpPr>
            <a:cxnSpLocks/>
            <a:stCxn id="36" idx="2"/>
            <a:endCxn id="75" idx="0"/>
          </p:cNvCxnSpPr>
          <p:nvPr/>
        </p:nvCxnSpPr>
        <p:spPr>
          <a:xfrm>
            <a:off x="10945978" y="5265853"/>
            <a:ext cx="1674" cy="33505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TODO: </a:t>
            </a:r>
            <a:r>
              <a:rPr lang="bg-BG" b="1" dirty="0">
                <a:highlight>
                  <a:srgbClr val="FFFF00"/>
                </a:highlight>
              </a:rPr>
              <a:t>картинка</a:t>
            </a:r>
            <a:endParaRPr lang="bg-BG" dirty="0">
              <a:highlight>
                <a:srgbClr val="FFFF00"/>
              </a:highligh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598AF5-9639-C89E-A60A-DCECD53EDAEA}"/>
              </a:ext>
            </a:extLst>
          </p:cNvPr>
          <p:cNvSpPr/>
          <p:nvPr/>
        </p:nvSpPr>
        <p:spPr bwMode="auto">
          <a:xfrm>
            <a:off x="5196000" y="2934000"/>
            <a:ext cx="4860000" cy="2340000"/>
          </a:xfrm>
          <a:prstGeom prst="roundRect">
            <a:avLst>
              <a:gd name="adj" fmla="val 2965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A32295-85D0-9609-569D-EBE2A9E03CD7}"/>
              </a:ext>
            </a:extLst>
          </p:cNvPr>
          <p:cNvSpPr/>
          <p:nvPr/>
        </p:nvSpPr>
        <p:spPr bwMode="auto">
          <a:xfrm>
            <a:off x="6113834" y="4440333"/>
            <a:ext cx="2715021" cy="56483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27D307-D482-71F2-C719-F7656EEB68EF}"/>
              </a:ext>
            </a:extLst>
          </p:cNvPr>
          <p:cNvSpPr/>
          <p:nvPr/>
        </p:nvSpPr>
        <p:spPr bwMode="auto">
          <a:xfrm>
            <a:off x="7025978" y="3226500"/>
            <a:ext cx="2715021" cy="40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34B73-7A1D-1FE8-5713-62FC2F6E5555}"/>
              </a:ext>
            </a:extLst>
          </p:cNvPr>
          <p:cNvSpPr txBox="1"/>
          <p:nvPr/>
        </p:nvSpPr>
        <p:spPr>
          <a:xfrm>
            <a:off x="5466000" y="3244334"/>
            <a:ext cx="1305000" cy="369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Username: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C125C7-9397-DD33-5664-EBE275FCBC00}"/>
              </a:ext>
            </a:extLst>
          </p:cNvPr>
          <p:cNvSpPr/>
          <p:nvPr/>
        </p:nvSpPr>
        <p:spPr bwMode="auto">
          <a:xfrm>
            <a:off x="7025978" y="3739334"/>
            <a:ext cx="2715021" cy="40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3D148-2712-EF5C-3C83-03C0B412E7D9}"/>
              </a:ext>
            </a:extLst>
          </p:cNvPr>
          <p:cNvSpPr txBox="1"/>
          <p:nvPr/>
        </p:nvSpPr>
        <p:spPr>
          <a:xfrm>
            <a:off x="5466000" y="3757168"/>
            <a:ext cx="1305000" cy="3693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Password:</a:t>
            </a:r>
          </a:p>
        </p:txBody>
      </p:sp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потребители</a:t>
            </a:r>
            <a:r>
              <a:rPr lang="bg-BG" dirty="0"/>
              <a:t>,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покажи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редактиране</a:t>
            </a:r>
            <a:r>
              <a:rPr lang="bg-BG" dirty="0"/>
              <a:t> </a:t>
            </a:r>
            <a:r>
              <a:rPr lang="bg-BG" b="1" dirty="0"/>
              <a:t>на пациент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(само за четене</a:t>
            </a:r>
            <a:r>
              <a:rPr lang="en-US" dirty="0"/>
              <a:t> – </a:t>
            </a:r>
            <a:r>
              <a:rPr lang="bg-BG" dirty="0"/>
              <a:t>избрания пациент),</a:t>
            </a:r>
            <a:br>
              <a:rPr lang="en-US" dirty="0"/>
            </a:b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dirty="0"/>
              <a:t>само за четене – текущия </a:t>
            </a:r>
            <a:r>
              <a:rPr lang="bg-BG" dirty="0" err="1"/>
              <a:t>логнат</a:t>
            </a:r>
            <a:r>
              <a:rPr lang="bg-BG" dirty="0"/>
              <a:t> лекар), </a:t>
            </a:r>
            <a:r>
              <a:rPr lang="bg-BG" b="1" dirty="0"/>
              <a:t>дата </a:t>
            </a:r>
            <a:r>
              <a:rPr lang="bg-BG" dirty="0"/>
              <a:t>(текущата, но може да се променя), </a:t>
            </a:r>
            <a:r>
              <a:rPr lang="bg-BG" b="1" dirty="0"/>
              <a:t>състояние </a:t>
            </a:r>
            <a:r>
              <a:rPr lang="bg-BG" dirty="0"/>
              <a:t>(многородово поле), </a:t>
            </a:r>
            <a:r>
              <a:rPr lang="bg-BG" b="1" dirty="0"/>
              <a:t>лечение</a:t>
            </a:r>
            <a:r>
              <a:rPr lang="bg-BG" dirty="0"/>
              <a:t> (предписания за лечение)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 </a:t>
            </a:r>
            <a:r>
              <a:rPr lang="bg-BG" dirty="0"/>
              <a:t>(само за четене)</a:t>
            </a:r>
            <a:br>
              <a:rPr lang="bg-BG" dirty="0"/>
            </a:b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състояние</a:t>
            </a:r>
            <a:r>
              <a:rPr lang="bg-BG" dirty="0"/>
              <a:t>, </a:t>
            </a:r>
            <a:r>
              <a:rPr lang="bg-BG" b="1" dirty="0"/>
              <a:t>лечение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br>
              <a:rPr lang="bg-BG" dirty="0"/>
            </a:b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състояние</a:t>
            </a:r>
            <a:r>
              <a:rPr lang="bg-BG" dirty="0"/>
              <a:t>, </a:t>
            </a:r>
            <a:r>
              <a:rPr lang="bg-BG" b="1" dirty="0"/>
              <a:t>лечение</a:t>
            </a:r>
            <a:r>
              <a:rPr lang="bg-BG" dirty="0"/>
              <a:t> (всички полета са само за четене)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highlight>
                  <a:srgbClr val="FFFF00"/>
                </a:highlight>
              </a:rPr>
              <a:t>Показване, добавяне, редакция, изтриване на админи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516" y="3718775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49013</TotalTime>
  <Words>1567</Words>
  <Application>Microsoft Office PowerPoint</Application>
  <PresentationFormat>Widescreen</PresentationFormat>
  <Paragraphs>257</Paragraphs>
  <Slides>30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PowerPoint Presentation</vt:lpstr>
      <vt:lpstr>Анализ на изискванията: текстово описание</vt:lpstr>
      <vt:lpstr>Проектиране: дизайн на БД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</vt:lpstr>
      <vt:lpstr>Проектиране: дизайн на UI - Пациенти</vt:lpstr>
      <vt:lpstr>Проектиране: дизайн на UI - Прегледи</vt:lpstr>
      <vt:lpstr>Проектиране: дизайн на UI - Лекари</vt:lpstr>
      <vt:lpstr>Проектиране: дизайн на UI - Админи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412</cp:revision>
  <dcterms:created xsi:type="dcterms:W3CDTF">2018-05-23T13:08:44Z</dcterms:created>
  <dcterms:modified xsi:type="dcterms:W3CDTF">2024-08-09T11:34:04Z</dcterms:modified>
  <cp:category/>
</cp:coreProperties>
</file>