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47" r:id="rId11"/>
    <p:sldId id="1254" r:id="rId12"/>
    <p:sldId id="1248" r:id="rId13"/>
    <p:sldId id="1253" r:id="rId14"/>
    <p:sldId id="1250" r:id="rId15"/>
    <p:sldId id="1249" r:id="rId16"/>
    <p:sldId id="1255" r:id="rId17"/>
    <p:sldId id="1256" r:id="rId18"/>
    <p:sldId id="1257" r:id="rId19"/>
    <p:sldId id="1260" r:id="rId20"/>
    <p:sldId id="1258" r:id="rId21"/>
    <p:sldId id="1259" r:id="rId22"/>
    <p:sldId id="1262" r:id="rId23"/>
    <p:sldId id="1263" r:id="rId24"/>
    <p:sldId id="1264" r:id="rId25"/>
    <p:sldId id="1265" r:id="rId26"/>
    <p:sldId id="1266" r:id="rId27"/>
    <p:sldId id="1267" r:id="rId28"/>
    <p:sldId id="1268" r:id="rId29"/>
    <p:sldId id="1269" r:id="rId30"/>
    <p:sldId id="1270" r:id="rId31"/>
    <p:sldId id="1271" r:id="rId32"/>
    <p:sldId id="1272" r:id="rId33"/>
    <p:sldId id="1274" r:id="rId34"/>
    <p:sldId id="1273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47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</p14:sldIdLst>
        </p14:section>
        <p14:section name="Визуално създаване и свързване на таблици" id="{5119ABC9-35C0-4A6E-8D87-2EC5E4347A32}">
          <p14:sldIdLst>
            <p14:sldId id="1255"/>
            <p14:sldId id="1256"/>
            <p14:sldId id="1257"/>
            <p14:sldId id="1260"/>
            <p14:sldId id="1258"/>
            <p14:sldId id="1259"/>
            <p14:sldId id="1262"/>
            <p14:sldId id="1263"/>
            <p14:sldId id="1264"/>
            <p14:sldId id="1265"/>
            <p14:sldId id="1266"/>
            <p14:sldId id="1267"/>
            <p14:sldId id="1268"/>
            <p14:sldId id="1269"/>
          </p14:sldIdLst>
        </p14:section>
        <p14:section name="Визуално попълване на данни в таблици" id="{AC423F64-1777-484A-9AFD-E9BA40738CB9}">
          <p14:sldIdLst>
            <p14:sldId id="1270"/>
            <p14:sldId id="1271"/>
            <p14:sldId id="1272"/>
            <p14:sldId id="1274"/>
            <p14:sldId id="1273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400" autoAdjust="0"/>
  </p:normalViewPr>
  <p:slideViewPr>
    <p:cSldViewPr showGuides="1">
      <p:cViewPr varScale="1">
        <p:scale>
          <a:sx n="105" d="100"/>
          <a:sy n="105" d="100"/>
        </p:scale>
        <p:origin x="28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460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4F4538C6-9034-0816-7542-EA323E77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7" y="2321999"/>
            <a:ext cx="3114002" cy="3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00634"/>
            <a:ext cx="11930042" cy="5528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 ключ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</a:t>
            </a:r>
            <a:r>
              <a:rPr lang="en-US" sz="3000" dirty="0"/>
              <a:t> </a:t>
            </a:r>
            <a:r>
              <a:rPr lang="bg-BG" sz="3000" dirty="0"/>
              <a:t>ключ </a:t>
            </a:r>
            <a:r>
              <a:rPr lang="en-US" sz="3000" b="1" dirty="0">
                <a:solidFill>
                  <a:schemeClr val="bg1"/>
                </a:solidFill>
              </a:rPr>
              <a:t>TouristId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Tourists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Комбиниран ключ от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bg1"/>
                </a:solidFill>
              </a:rPr>
              <a:t>TouristId </a:t>
            </a:r>
            <a:r>
              <a:rPr lang="bg-BG" sz="3000" dirty="0"/>
              <a:t>в</a:t>
            </a:r>
            <a:r>
              <a:rPr lang="en-US" sz="3000" dirty="0"/>
              <a:t> </a:t>
            </a:r>
            <a:r>
              <a:rPr lang="bg-BG" sz="3000" dirty="0"/>
              <a:t>свързващата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MountainsTourists</a:t>
            </a:r>
            <a:endParaRPr lang="bg-BG" sz="3000" b="1" dirty="0">
              <a:solidFill>
                <a:schemeClr val="bg1"/>
              </a:solidFill>
            </a:endParaRPr>
          </a:p>
          <a:p>
            <a:pPr lvl="3">
              <a:lnSpc>
                <a:spcPct val="100000"/>
              </a:lnSpc>
            </a:pPr>
            <a:r>
              <a:rPr lang="bg-BG" sz="2800" dirty="0"/>
              <a:t>Така осугряваме</a:t>
            </a:r>
            <a:r>
              <a:rPr lang="en-US" sz="2800" dirty="0"/>
              <a:t>,</a:t>
            </a:r>
            <a:r>
              <a:rPr lang="bg-BG" sz="2800" dirty="0"/>
              <a:t> че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en-US" sz="2800" dirty="0"/>
              <a:t> </a:t>
            </a:r>
            <a:r>
              <a:rPr lang="bg-BG" sz="2800" dirty="0"/>
              <a:t>туристи могат да качат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bg-BG" sz="2800" dirty="0"/>
              <a:t> планини</a:t>
            </a:r>
          </a:p>
          <a:p>
            <a:pPr lvl="3">
              <a:lnSpc>
                <a:spcPct val="100000"/>
              </a:lnSpc>
            </a:pPr>
            <a:r>
              <a:rPr lang="bg-BG" sz="2800" dirty="0"/>
              <a:t>Релация </a:t>
            </a:r>
            <a:r>
              <a:rPr lang="bg-BG" sz="2800" b="1" dirty="0">
                <a:solidFill>
                  <a:schemeClr val="bg1"/>
                </a:solidFill>
              </a:rPr>
              <a:t>много към много </a:t>
            </a:r>
            <a:r>
              <a:rPr lang="bg-BG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Many-to-Many</a:t>
            </a:r>
            <a:r>
              <a:rPr lang="bg-BG" sz="2800" dirty="0"/>
              <a:t>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Създаване на връзка между таблици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Визуално създаване и свързване на таблици</a:t>
            </a:r>
            <a:endParaRPr lang="bg-BG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65F7477-5537-DBEA-8CF0-78B8821D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2189" r="21599" b="18640"/>
          <a:stretch/>
        </p:blipFill>
        <p:spPr>
          <a:xfrm>
            <a:off x="4532250" y="1089000"/>
            <a:ext cx="3127500" cy="31275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69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477-8D6C-6B6F-45D7-C05208C7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7528-5CCD-327B-4EA1-F13AF17C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Натиснете с </a:t>
            </a:r>
            <a:r>
              <a:rPr lang="bg-BG" sz="3600" b="1" dirty="0"/>
              <a:t>десния бутон </a:t>
            </a:r>
            <a:r>
              <a:rPr lang="bg-BG" sz="3600" dirty="0"/>
              <a:t>върху базата данни, в която ще създадете </a:t>
            </a:r>
            <a:r>
              <a:rPr lang="bg-BG" sz="3600" b="1" dirty="0">
                <a:solidFill>
                  <a:schemeClr val="bg1"/>
                </a:solidFill>
              </a:rPr>
              <a:t>таблици</a:t>
            </a:r>
            <a:r>
              <a:rPr lang="en-US" sz="3600" dirty="0"/>
              <a:t> </a:t>
            </a:r>
            <a:r>
              <a:rPr lang="bg-BG" sz="3600" dirty="0"/>
              <a:t>и я разгънете чрез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+</a:t>
            </a:r>
            <a:r>
              <a:rPr lang="en-US" sz="3600" dirty="0"/>
              <a:t>"</a:t>
            </a:r>
            <a:endParaRPr lang="bg-BG" sz="3600" dirty="0"/>
          </a:p>
          <a:p>
            <a:pPr lvl="1"/>
            <a:r>
              <a:rPr lang="bg-BG" sz="3200" dirty="0"/>
              <a:t>Изберете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/>
              <a:t>] -&gt; [</a:t>
            </a:r>
            <a:r>
              <a:rPr lang="en-US" sz="3200" b="1" dirty="0">
                <a:latin typeface="Consolas" panose="020B0609020204030204" pitchFamily="49" charset="0"/>
              </a:rPr>
              <a:t>Table…</a:t>
            </a:r>
            <a:r>
              <a:rPr lang="en-US" sz="3200" dirty="0"/>
              <a:t>]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6FE2B-8FFF-6BCB-3568-4B43B84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CE4B2-7EFC-6E27-64B4-F6E9FD0A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50" y="3744000"/>
            <a:ext cx="6187499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AA45D-6DC0-BFBE-EFF9-670C3C36E8A2}"/>
              </a:ext>
            </a:extLst>
          </p:cNvPr>
          <p:cNvSpPr/>
          <p:nvPr/>
        </p:nvSpPr>
        <p:spPr>
          <a:xfrm>
            <a:off x="5871000" y="4374000"/>
            <a:ext cx="238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44ED-BABA-6AB6-1F36-C4BA78D0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9046-F2F6-3298-392C-BE1985116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колона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dirty="0"/>
              <a:t>и за </a:t>
            </a:r>
            <a:r>
              <a:rPr lang="bg-BG" b="1" dirty="0"/>
              <a:t>типа данни </a:t>
            </a:r>
            <a:r>
              <a:rPr lang="bg-BG" dirty="0"/>
              <a:t>изберете </a:t>
            </a:r>
            <a:r>
              <a:rPr lang="en-US" dirty="0"/>
              <a:t>"</a:t>
            </a:r>
            <a:r>
              <a:rPr lang="en-US" b="1" dirty="0"/>
              <a:t>int</a:t>
            </a:r>
            <a:r>
              <a:rPr lang="en-US" dirty="0"/>
              <a:t>"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Нека добавим още </a:t>
            </a:r>
            <a:r>
              <a:rPr lang="bg-BG" b="1" dirty="0"/>
              <a:t>колони</a:t>
            </a:r>
            <a:r>
              <a:rPr lang="bg-BG" dirty="0"/>
              <a:t> в таблицата: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5DF7D-F18A-0E25-CEDC-8F1CB5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F37C-C4E0-18F7-D3B6-C3BC3C91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1" y="2259000"/>
            <a:ext cx="4229097" cy="567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6FE37-0DD3-62E0-AF96-7918CC10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41" y="4284000"/>
            <a:ext cx="5382917" cy="19273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2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CA50-9702-DD7D-24F8-DEE2E117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E5D8-CF0D-6B3E-3F65-6ADD2BC16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Сега нека направим колоната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 </a:t>
            </a:r>
            <a:r>
              <a:rPr lang="bg-BG" b="1" dirty="0"/>
              <a:t>десния бутон </a:t>
            </a:r>
            <a:r>
              <a:rPr lang="bg-BG" dirty="0"/>
              <a:t>натискаме вурху името на колоната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Set Primary Key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57A30-F8C2-719F-04B2-77AF0F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930-B2E1-F6CD-72A6-2E5DAE6C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76" y="3707492"/>
            <a:ext cx="7044248" cy="1746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F6AA5-076A-1D45-F987-5D24E9787B81}"/>
              </a:ext>
            </a:extLst>
          </p:cNvPr>
          <p:cNvSpPr/>
          <p:nvPr/>
        </p:nvSpPr>
        <p:spPr>
          <a:xfrm>
            <a:off x="4026000" y="4697492"/>
            <a:ext cx="5355000" cy="40751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EBFD-1091-0F2E-54A9-436356C62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92D2-AE95-BEC3-4C70-9EC621ACA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>
                <a:solidFill>
                  <a:schemeClr val="bg1"/>
                </a:solidFill>
              </a:rPr>
              <a:t>запазим</a:t>
            </a:r>
            <a:r>
              <a:rPr lang="bg-BG" dirty="0"/>
              <a:t> таблицата натискаме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/>
              <a:t>сегашния прозорец </a:t>
            </a:r>
            <a:r>
              <a:rPr lang="bg-BG" dirty="0"/>
              <a:t>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Save</a:t>
            </a:r>
            <a:r>
              <a:rPr lang="en-US" dirty="0"/>
              <a:t>]</a:t>
            </a:r>
          </a:p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таблицата: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EE14-9FE3-5703-C48B-E082E69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385C-7421-52DF-CEF0-90B8E5F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2167776"/>
            <a:ext cx="4414912" cy="35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D2C6-2CEE-415E-8BF5-7537498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89" y="4104000"/>
            <a:ext cx="4245362" cy="162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54072-0135-0342-773E-BEF93AC24101}"/>
              </a:ext>
            </a:extLst>
          </p:cNvPr>
          <p:cNvSpPr/>
          <p:nvPr/>
        </p:nvSpPr>
        <p:spPr>
          <a:xfrm>
            <a:off x="8346000" y="2394000"/>
            <a:ext cx="292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9C50-DB91-1224-AAFF-3380C0D4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1BA2-2A2B-08D4-222D-A3B41EA7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още една таблица с името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  <a:r>
              <a:rPr lang="bg-BG" dirty="0"/>
              <a:t>, която ще съдържа следните </a:t>
            </a:r>
            <a:r>
              <a:rPr lang="bg-BG" b="1" dirty="0"/>
              <a:t>колони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CDF89-1E9B-B037-99AE-3E4770F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6377D-57BE-CDA8-C6A0-44069B0B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58" y="3204000"/>
            <a:ext cx="5895883" cy="245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7689D-47F0-2B1F-DCBF-58AE71142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A8E8-F4F9-B819-8222-A10689F5A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с десния бутон върху </a:t>
            </a:r>
            <a:r>
              <a:rPr lang="en-US" dirty="0"/>
              <a:t>"</a:t>
            </a:r>
            <a:r>
              <a:rPr lang="en-US" b="1" dirty="0"/>
              <a:t>Database Diagrams</a:t>
            </a:r>
            <a:r>
              <a:rPr lang="en-US" dirty="0"/>
              <a:t>"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/>
              <a:t>New Database Diagram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По този начин ще създадем </a:t>
            </a:r>
            <a:r>
              <a:rPr lang="bg-BG" b="1" dirty="0">
                <a:solidFill>
                  <a:schemeClr val="bg1"/>
                </a:solidFill>
              </a:rPr>
              <a:t>диаграма</a:t>
            </a:r>
            <a:r>
              <a:rPr lang="bg-BG" dirty="0"/>
              <a:t> на нашата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dirty="0"/>
              <a:t>Тя ще визуализира </a:t>
            </a:r>
            <a:r>
              <a:rPr lang="bg-BG" b="1" dirty="0">
                <a:solidFill>
                  <a:schemeClr val="bg1"/>
                </a:solidFill>
              </a:rPr>
              <a:t>таблиците</a:t>
            </a:r>
            <a:r>
              <a:rPr lang="bg-BG" dirty="0"/>
              <a:t> с техните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38546-F0B5-2F45-9BDF-A995D7F1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14D94-A342-4B67-C931-A729304A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97" y="2529000"/>
            <a:ext cx="4086605" cy="2482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438DBB-4124-DB88-6755-05746B0F11F3}"/>
              </a:ext>
            </a:extLst>
          </p:cNvPr>
          <p:cNvSpPr/>
          <p:nvPr/>
        </p:nvSpPr>
        <p:spPr>
          <a:xfrm>
            <a:off x="5241000" y="3024000"/>
            <a:ext cx="2705645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Селектираме и </a:t>
            </a:r>
            <a:r>
              <a:rPr lang="bg-BG" b="1" dirty="0">
                <a:solidFill>
                  <a:schemeClr val="bg1"/>
                </a:solidFill>
              </a:rPr>
              <a:t>двете</a:t>
            </a:r>
            <a:r>
              <a:rPr lang="bg-BG" dirty="0"/>
              <a:t> таблици, след което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1ADAC-06E1-F878-BE2C-4EA951AC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00" y="2349000"/>
            <a:ext cx="4553585" cy="362953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FBC79-FFAA-771A-6407-E630F9BA896B}"/>
              </a:ext>
            </a:extLst>
          </p:cNvPr>
          <p:cNvSpPr/>
          <p:nvPr/>
        </p:nvSpPr>
        <p:spPr>
          <a:xfrm>
            <a:off x="6321000" y="5526875"/>
            <a:ext cx="85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Визуализират се таблиците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  <a:r>
              <a:rPr lang="bg-BG" dirty="0"/>
              <a:t> и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В момента </a:t>
            </a:r>
            <a:r>
              <a:rPr lang="bg-BG" b="1" dirty="0">
                <a:solidFill>
                  <a:schemeClr val="bg1"/>
                </a:solidFill>
              </a:rPr>
              <a:t>няма връзка между тях </a:t>
            </a:r>
            <a:r>
              <a:rPr lang="bg-BG" dirty="0"/>
              <a:t>и предстои да </a:t>
            </a:r>
            <a:r>
              <a:rPr lang="bg-BG" b="1" dirty="0">
                <a:solidFill>
                  <a:schemeClr val="bg1"/>
                </a:solidFill>
              </a:rPr>
              <a:t>създадем</a:t>
            </a:r>
            <a:r>
              <a:rPr lang="bg-BG" dirty="0"/>
              <a:t> такава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921E8-1579-5976-1A99-51F6424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69" y="2304000"/>
            <a:ext cx="7018662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9A89-44A2-5386-AB44-822BF79E0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FFCF-8B42-3BDA-3332-504AF3BCF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върху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задържаме</a:t>
            </a:r>
            <a:r>
              <a:rPr lang="bg-BG" dirty="0"/>
              <a:t> с мишката върху </a:t>
            </a:r>
            <a:r>
              <a:rPr lang="bg-BG" b="1" dirty="0"/>
              <a:t>стрелката</a:t>
            </a:r>
            <a:r>
              <a:rPr lang="bg-BG" dirty="0"/>
              <a:t>, която се показа</a:t>
            </a:r>
            <a:endParaRPr lang="en-US" dirty="0"/>
          </a:p>
          <a:p>
            <a:r>
              <a:rPr lang="bg-BG" dirty="0"/>
              <a:t>След това </a:t>
            </a:r>
            <a:r>
              <a:rPr lang="bg-BG" b="1" dirty="0">
                <a:solidFill>
                  <a:schemeClr val="bg1"/>
                </a:solidFill>
              </a:rPr>
              <a:t>движим</a:t>
            </a:r>
            <a:r>
              <a:rPr lang="bg-BG" dirty="0"/>
              <a:t> прекъснатата лента до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C1B8A-4DD9-A2B4-EABA-4CB4513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041A2-5CEB-89DA-430B-F390959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00" y="4197347"/>
            <a:ext cx="2569488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58EC0-E310-CD6E-F7AD-F43E60C4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02" y="4197348"/>
            <a:ext cx="5764681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773DC2-2B65-10AD-0691-8EB6CCBF0CC8}"/>
              </a:ext>
            </a:extLst>
          </p:cNvPr>
          <p:cNvSpPr/>
          <p:nvPr/>
        </p:nvSpPr>
        <p:spPr bwMode="auto">
          <a:xfrm>
            <a:off x="4701000" y="4998784"/>
            <a:ext cx="825086" cy="63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1484C6-300E-5174-E9C6-7A831B22C5C0}"/>
              </a:ext>
            </a:extLst>
          </p:cNvPr>
          <p:cNvSpPr/>
          <p:nvPr/>
        </p:nvSpPr>
        <p:spPr>
          <a:xfrm>
            <a:off x="1558375" y="5526874"/>
            <a:ext cx="352626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1C5490-C430-A803-FE83-CDD5D47812C4}"/>
              </a:ext>
            </a:extLst>
          </p:cNvPr>
          <p:cNvSpPr/>
          <p:nvPr/>
        </p:nvSpPr>
        <p:spPr>
          <a:xfrm>
            <a:off x="9336000" y="4648450"/>
            <a:ext cx="2295000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CEEF5-01C9-DDB7-8D9D-57BDA22A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106-BAB3-F21D-8A30-7D813379F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sz="3200" dirty="0"/>
              <a:t>Натискаме върху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3200" dirty="0"/>
              <a:t>], </a:t>
            </a:r>
            <a:r>
              <a:rPr lang="bg-BG" sz="3200" dirty="0"/>
              <a:t>за да </a:t>
            </a:r>
            <a:r>
              <a:rPr lang="bg-BG" sz="3200" b="1" dirty="0">
                <a:solidFill>
                  <a:schemeClr val="bg1"/>
                </a:solidFill>
              </a:rPr>
              <a:t>създадем релацията </a:t>
            </a:r>
            <a:r>
              <a:rPr lang="bg-BG" sz="3200" dirty="0"/>
              <a:t>с даденото име</a:t>
            </a:r>
          </a:p>
          <a:p>
            <a:pPr lvl="1"/>
            <a:r>
              <a:rPr lang="bg-BG" sz="2800" dirty="0"/>
              <a:t>Натискаме </a:t>
            </a:r>
            <a:r>
              <a:rPr lang="en-US" sz="28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2800" dirty="0"/>
              <a:t>], </a:t>
            </a:r>
            <a:r>
              <a:rPr lang="bg-BG" sz="2800" dirty="0"/>
              <a:t>за да </a:t>
            </a:r>
            <a:r>
              <a:rPr lang="bg-BG" sz="2800" b="1" dirty="0">
                <a:solidFill>
                  <a:schemeClr val="bg1"/>
                </a:solidFill>
              </a:rPr>
              <a:t>изпълним свързването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697CA-7A2B-FB59-584F-57B79243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(5)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A4338-02B5-5B7B-E321-A18CDDE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830793"/>
            <a:ext cx="4871211" cy="37032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70A9C-86A5-F83B-3995-AF225FAAFADB}"/>
              </a:ext>
            </a:extLst>
          </p:cNvPr>
          <p:cNvSpPr/>
          <p:nvPr/>
        </p:nvSpPr>
        <p:spPr>
          <a:xfrm>
            <a:off x="3441001" y="6174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ADED4-43AA-ACB8-9483-9DB9E48C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0" y="2799000"/>
            <a:ext cx="5799683" cy="3717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751D8-5AD3-FD42-AC81-3CE953ACE53D}"/>
              </a:ext>
            </a:extLst>
          </p:cNvPr>
          <p:cNvSpPr/>
          <p:nvPr/>
        </p:nvSpPr>
        <p:spPr>
          <a:xfrm>
            <a:off x="10012058" y="6129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FCAD-1BFD-3441-DABA-CCBC1259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C906-F877-6B4A-821F-72D06E3E8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Сега избираме от </a:t>
            </a:r>
            <a:r>
              <a:rPr lang="en-US" b="1" dirty="0">
                <a:solidFill>
                  <a:schemeClr val="bg1"/>
                </a:solidFill>
              </a:rPr>
              <a:t>Object Explorer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Tables</a:t>
            </a:r>
            <a:r>
              <a:rPr lang="en-US" dirty="0"/>
              <a:t>] -&gt; </a:t>
            </a:r>
            <a:r>
              <a:rPr lang="bg-BG" b="1" dirty="0"/>
              <a:t>десен бутон </a:t>
            </a:r>
            <a:r>
              <a:rPr lang="bg-BG" dirty="0"/>
              <a:t>върху таблицата </a:t>
            </a:r>
            <a:r>
              <a:rPr lang="en-US" b="1" dirty="0">
                <a:latin typeface="Consolas" panose="020B0609020204030204" pitchFamily="49" charset="0"/>
              </a:rPr>
              <a:t>Enrollments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Design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9D541-3BB1-2CFA-7737-404F159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(6)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9B69F-1AC6-131D-A145-5538C958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73" y="2844000"/>
            <a:ext cx="4791654" cy="32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F81485-5B14-3A2F-5F08-C0329C03BABE}"/>
              </a:ext>
            </a:extLst>
          </p:cNvPr>
          <p:cNvSpPr/>
          <p:nvPr/>
        </p:nvSpPr>
        <p:spPr>
          <a:xfrm>
            <a:off x="5304804" y="4779000"/>
            <a:ext cx="2861196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C410-2984-9D52-1C4A-7AECF2A14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285-FEA7-2C6C-943C-59C55FA2E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с </a:t>
            </a:r>
            <a:r>
              <a:rPr lang="bg-BG" b="1" dirty="0"/>
              <a:t>десен бутон</a:t>
            </a:r>
            <a:r>
              <a:rPr lang="bg-BG" dirty="0"/>
              <a:t>, извън таблицата,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Relationships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798C0-A472-FC18-D063-1E2A1EB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7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0AA16-9363-4BF7-16A2-907EE133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799000"/>
            <a:ext cx="7116168" cy="3486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D88C-4600-1806-1A09-3037077E429A}"/>
              </a:ext>
            </a:extLst>
          </p:cNvPr>
          <p:cNvSpPr/>
          <p:nvPr/>
        </p:nvSpPr>
        <p:spPr>
          <a:xfrm>
            <a:off x="6906000" y="4429818"/>
            <a:ext cx="265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C0FC9-427A-96A8-8F58-B6E73FFA8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098B-7A2F-36E5-EB81-FAC862CBE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26734"/>
            <a:ext cx="12474027" cy="5528766"/>
          </a:xfrm>
        </p:spPr>
        <p:txBody>
          <a:bodyPr/>
          <a:lstStyle/>
          <a:p>
            <a:r>
              <a:rPr lang="bg-BG" dirty="0"/>
              <a:t>Показана е новосъздадената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/>
              <a:t>FK_Enrollments_Students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Това означава, че </a:t>
            </a:r>
            <a:r>
              <a:rPr lang="bg-BG" b="1" dirty="0">
                <a:solidFill>
                  <a:schemeClr val="bg1"/>
                </a:solidFill>
              </a:rPr>
              <a:t>успешно</a:t>
            </a:r>
            <a:r>
              <a:rPr lang="bg-BG" dirty="0"/>
              <a:t> сме </a:t>
            </a:r>
            <a:r>
              <a:rPr lang="bg-BG" b="1" dirty="0">
                <a:solidFill>
                  <a:schemeClr val="bg1"/>
                </a:solidFill>
              </a:rPr>
              <a:t>свързали</a:t>
            </a:r>
            <a:r>
              <a:rPr lang="bg-BG" dirty="0"/>
              <a:t> двете таблици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8BED58-F4F9-567E-B688-2DD0603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8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9CF5D-1C44-091A-7226-F9D1EBA3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49" y="2422087"/>
            <a:ext cx="6403901" cy="4084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EACD5-14C6-C25F-568F-C8595A9D313F}"/>
              </a:ext>
            </a:extLst>
          </p:cNvPr>
          <p:cNvSpPr/>
          <p:nvPr/>
        </p:nvSpPr>
        <p:spPr>
          <a:xfrm>
            <a:off x="3081000" y="3069000"/>
            <a:ext cx="139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ru-RU" dirty="0"/>
              <a:t>Таблици, първичен ключ и външен ключ</a:t>
            </a:r>
            <a:endParaRPr lang="bg-BG" dirty="0"/>
          </a:p>
        </p:txBody>
      </p:sp>
      <p:pic>
        <p:nvPicPr>
          <p:cNvPr id="7" name="Picture 6" descr="A logo of a server&#10;&#10;Description automatically generated">
            <a:extLst>
              <a:ext uri="{FF2B5EF4-FFF2-40B4-BE49-F238E27FC236}">
                <a16:creationId xmlns:a16="http://schemas.microsoft.com/office/drawing/2014/main" id="{2EEC3CFF-BA28-A5AD-EC33-50B275D5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714" r="10381" b="8334"/>
          <a:stretch/>
        </p:blipFill>
        <p:spPr>
          <a:xfrm>
            <a:off x="4633500" y="1224000"/>
            <a:ext cx="2925000" cy="291306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AFA04-9C60-6C94-11CC-B086FF0720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Визуално попълване на данни в таблици</a:t>
            </a:r>
            <a:endParaRPr lang="en-US" dirty="0"/>
          </a:p>
        </p:txBody>
      </p:sp>
      <p:pic>
        <p:nvPicPr>
          <p:cNvPr id="5" name="Picture 4" descr="A black and white icon with a arrow pointing down&#10;&#10;Description automatically generated">
            <a:extLst>
              <a:ext uri="{FF2B5EF4-FFF2-40B4-BE49-F238E27FC236}">
                <a16:creationId xmlns:a16="http://schemas.microsoft.com/office/drawing/2014/main" id="{AB6022D4-253D-C47F-BA67-33C01034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4" y="1242864"/>
            <a:ext cx="2771136" cy="27711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53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6389D-CC34-DF7D-95C8-598C59178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067A-F0D8-9599-B3CF-0B4990EAA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</a:t>
            </a:r>
            <a:r>
              <a:rPr lang="en-US" dirty="0"/>
              <a:t> </a:t>
            </a:r>
            <a:r>
              <a:rPr lang="bg-BG" dirty="0"/>
              <a:t>с десен бутон върху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 </a:t>
            </a:r>
            <a:r>
              <a:rPr lang="bg-BG" dirty="0"/>
              <a:t>и изберете опцията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Edit Top 200 Rows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A111E-E72A-C3AE-7B69-5BB44806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B85C1-9171-82EB-D6B2-9F9216E6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60" y="2619000"/>
            <a:ext cx="3868879" cy="37185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95E64-C83D-5B59-CB13-DD5274042B6D}"/>
              </a:ext>
            </a:extLst>
          </p:cNvPr>
          <p:cNvSpPr/>
          <p:nvPr/>
        </p:nvSpPr>
        <p:spPr>
          <a:xfrm>
            <a:off x="5601000" y="5499000"/>
            <a:ext cx="2340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полетата</a:t>
            </a:r>
            <a:r>
              <a:rPr lang="bg-BG" sz="3200" dirty="0"/>
              <a:t> където пише </a:t>
            </a:r>
            <a:r>
              <a:rPr lang="en-US" sz="3200" b="1" dirty="0">
                <a:latin typeface="Consolas" panose="020B0609020204030204" pitchFamily="49" charset="0"/>
              </a:rPr>
              <a:t>NULL</a:t>
            </a:r>
            <a:r>
              <a:rPr lang="en-US" sz="3200" dirty="0"/>
              <a:t> </a:t>
            </a:r>
            <a:r>
              <a:rPr lang="bg-BG" sz="3200" dirty="0"/>
              <a:t>можем да </a:t>
            </a:r>
            <a:r>
              <a:rPr lang="bg-BG" sz="3200" b="1" dirty="0">
                <a:solidFill>
                  <a:schemeClr val="bg1"/>
                </a:solidFill>
              </a:rPr>
              <a:t>добавяме данни </a:t>
            </a:r>
            <a:r>
              <a:rPr lang="bg-BG" sz="3200" dirty="0"/>
              <a:t>за съответните колони</a:t>
            </a:r>
          </a:p>
          <a:p>
            <a:pPr lvl="1"/>
            <a:r>
              <a:rPr lang="bg-BG" sz="2800" dirty="0"/>
              <a:t>Те трябва да бъдат от </a:t>
            </a:r>
            <a:r>
              <a:rPr lang="bg-BG" sz="2800" b="1" dirty="0">
                <a:solidFill>
                  <a:schemeClr val="bg1"/>
                </a:solidFill>
              </a:rPr>
              <a:t>съответния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тип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колоната</a:t>
            </a:r>
          </a:p>
          <a:p>
            <a:pPr lvl="1"/>
            <a:r>
              <a:rPr lang="bg-BG" sz="2800" dirty="0"/>
              <a:t>Натиснете </a:t>
            </a:r>
            <a:r>
              <a:rPr lang="en-US" sz="2800" dirty="0"/>
              <a:t>[</a:t>
            </a:r>
            <a:r>
              <a:rPr lang="en-US" sz="2800" b="1" dirty="0"/>
              <a:t>Enter</a:t>
            </a:r>
            <a:r>
              <a:rPr lang="en-US" sz="2800" dirty="0"/>
              <a:t>]</a:t>
            </a:r>
            <a:r>
              <a:rPr lang="bg-BG" sz="2800" dirty="0"/>
              <a:t>, когато сте </a:t>
            </a:r>
            <a:r>
              <a:rPr lang="bg-BG" sz="2800" b="1" dirty="0">
                <a:solidFill>
                  <a:schemeClr val="bg1"/>
                </a:solidFill>
              </a:rPr>
              <a:t>готови</a:t>
            </a:r>
            <a:r>
              <a:rPr lang="bg-BG" sz="2800" dirty="0"/>
              <a:t> с попълването на данни: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bg-BG" sz="2800" dirty="0"/>
              <a:t>Нека</a:t>
            </a:r>
            <a:r>
              <a:rPr lang="bg-BG" sz="3200" dirty="0"/>
              <a:t> добавим </a:t>
            </a:r>
            <a:r>
              <a:rPr lang="bg-BG" sz="3200" b="1" dirty="0">
                <a:solidFill>
                  <a:schemeClr val="bg1"/>
                </a:solidFill>
              </a:rPr>
              <a:t>още</a:t>
            </a:r>
            <a:r>
              <a:rPr lang="bg-BG" sz="3200" dirty="0"/>
              <a:t> записи в таблицата </a:t>
            </a:r>
            <a:r>
              <a:rPr lang="en-US" sz="3200" dirty="0"/>
              <a:t>"</a:t>
            </a:r>
            <a:r>
              <a:rPr lang="en-US" sz="3200" b="1" dirty="0"/>
              <a:t>Students</a:t>
            </a:r>
            <a:r>
              <a:rPr lang="en-US" sz="3200" dirty="0"/>
              <a:t>":</a:t>
            </a:r>
          </a:p>
          <a:p>
            <a:pPr marL="442912" lvl="1" indent="0"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47A1F-8C5A-14AE-7CA1-0BBA2352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65" y="3654000"/>
            <a:ext cx="7872269" cy="10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81621-3897-58C4-7DDE-ED7C17D0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5432184"/>
            <a:ext cx="5613749" cy="126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8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C92FF7-B8AB-2C54-B8D9-B25EBCE5C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40234"/>
            <a:ext cx="12189563" cy="5528766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Избирайки </a:t>
            </a:r>
            <a:r>
              <a:rPr lang="bg-BG" sz="3600" b="1" dirty="0">
                <a:solidFill>
                  <a:schemeClr val="bg1"/>
                </a:solidFill>
              </a:rPr>
              <a:t>всички записи </a:t>
            </a:r>
            <a:r>
              <a:rPr lang="bg-BG" sz="3600" dirty="0"/>
              <a:t>от таблицата "</a:t>
            </a:r>
            <a:r>
              <a:rPr lang="en-US" sz="3600" b="1" dirty="0"/>
              <a:t>Students</a:t>
            </a:r>
            <a:r>
              <a:rPr lang="bg-BG" sz="3600" dirty="0"/>
              <a:t>" ще получим следния резутлат: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3600" dirty="0"/>
          </a:p>
          <a:p>
            <a:r>
              <a:rPr lang="bg-BG" sz="3600" dirty="0"/>
              <a:t>Това означава, че </a:t>
            </a:r>
            <a:r>
              <a:rPr lang="bg-BG" sz="3600" b="1" dirty="0">
                <a:solidFill>
                  <a:schemeClr val="bg1"/>
                </a:solidFill>
              </a:rPr>
              <a:t>успешно</a:t>
            </a:r>
            <a:r>
              <a:rPr lang="bg-BG" sz="3600" dirty="0"/>
              <a:t> сме </a:t>
            </a:r>
            <a:r>
              <a:rPr lang="bg-BG" sz="3600" b="1" dirty="0">
                <a:solidFill>
                  <a:schemeClr val="bg1"/>
                </a:solidFill>
              </a:rPr>
              <a:t>попълнили данни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45A59B-FEA3-2F31-34C1-786FCB19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0" y="2574000"/>
            <a:ext cx="5778340" cy="27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Нека сега попълним данни 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r>
              <a:rPr lang="bg-BG" dirty="0"/>
              <a:t>За полето 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dirty="0"/>
              <a:t>)</a:t>
            </a:r>
            <a:r>
              <a:rPr lang="bg-BG" dirty="0"/>
              <a:t>, трябва да добавим вече </a:t>
            </a:r>
            <a:r>
              <a:rPr lang="bg-BG" b="1" dirty="0">
                <a:solidFill>
                  <a:schemeClr val="bg1"/>
                </a:solidFill>
              </a:rPr>
              <a:t>съществуващо</a:t>
            </a:r>
            <a:r>
              <a:rPr lang="bg-BG" dirty="0"/>
              <a:t> 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студент</a:t>
            </a:r>
            <a:r>
              <a:rPr lang="bg-BG" dirty="0"/>
              <a:t> от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с външен ключ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139C-2678-EFC6-2EF0-2FFF909D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03" y="4104000"/>
            <a:ext cx="7766994" cy="11391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8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ID)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48200"/>
            <a:ext cx="1981200" cy="1996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sz="3400" dirty="0"/>
              <a:t>атрибут: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87200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изрично задаване на стойност на първичния ключ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1475</Words>
  <Application>Microsoft Office PowerPoint</Application>
  <PresentationFormat>Widescreen</PresentationFormat>
  <Paragraphs>299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атрибут (1)</vt:lpstr>
      <vt:lpstr>Identity атрибут (2)</vt:lpstr>
      <vt:lpstr>Външен ключ</vt:lpstr>
      <vt:lpstr>Комбиниран ключ (1)</vt:lpstr>
      <vt:lpstr>Комбиниран ключ (2)</vt:lpstr>
      <vt:lpstr>Създаване на връзка между таблици</vt:lpstr>
      <vt:lpstr>Прости таблици</vt:lpstr>
      <vt:lpstr>Връзка между таблици (1)</vt:lpstr>
      <vt:lpstr>Връзка между таблици (2)</vt:lpstr>
      <vt:lpstr>Визуално създаване и свързване на таблици</vt:lpstr>
      <vt:lpstr>Създаване на таблици (1)</vt:lpstr>
      <vt:lpstr>Създаване на таблици (2)</vt:lpstr>
      <vt:lpstr>Създаване на таблици (3)</vt:lpstr>
      <vt:lpstr>Създаване на таблици (4)</vt:lpstr>
      <vt:lpstr>Създаване на таблици (5)</vt:lpstr>
      <vt:lpstr>Създаване на връзка между таблици (1)</vt:lpstr>
      <vt:lpstr>Създаване на връзка между таблици (2)</vt:lpstr>
      <vt:lpstr>Създаване на връзка между таблици (3)</vt:lpstr>
      <vt:lpstr>Създаване на връзка между таблици (4)</vt:lpstr>
      <vt:lpstr>Създаване на връзка между таблици (5)</vt:lpstr>
      <vt:lpstr>Създаване на връзка между таблици (6)</vt:lpstr>
      <vt:lpstr>Създаване на връзка между таблици (7)</vt:lpstr>
      <vt:lpstr>Създаване на връзка между таблици (8)</vt:lpstr>
      <vt:lpstr>Визуално попълване на данни в таблици</vt:lpstr>
      <vt:lpstr>Попълване на данни (1)</vt:lpstr>
      <vt:lpstr>Попълване на данни (2)</vt:lpstr>
      <vt:lpstr>Попълване на данни (3)</vt:lpstr>
      <vt:lpstr>Попълване на данни с външен ключ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91</cp:revision>
  <dcterms:created xsi:type="dcterms:W3CDTF">2018-05-23T13:08:44Z</dcterms:created>
  <dcterms:modified xsi:type="dcterms:W3CDTF">2023-12-07T09:34:20Z</dcterms:modified>
  <cp:category>computer programming;programming;software development;software engineering</cp:category>
</cp:coreProperties>
</file>