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91" r:id="rId2"/>
    <p:sldId id="292" r:id="rId3"/>
    <p:sldId id="494" r:id="rId4"/>
    <p:sldId id="315" r:id="rId5"/>
    <p:sldId id="316" r:id="rId6"/>
    <p:sldId id="498" r:id="rId7"/>
    <p:sldId id="317" r:id="rId8"/>
    <p:sldId id="318" r:id="rId9"/>
    <p:sldId id="319" r:id="rId10"/>
    <p:sldId id="495" r:id="rId11"/>
    <p:sldId id="499" r:id="rId12"/>
    <p:sldId id="321" r:id="rId13"/>
    <p:sldId id="500" r:id="rId14"/>
    <p:sldId id="322" r:id="rId15"/>
    <p:sldId id="323" r:id="rId16"/>
    <p:sldId id="324" r:id="rId17"/>
    <p:sldId id="325" r:id="rId18"/>
    <p:sldId id="326" r:id="rId19"/>
    <p:sldId id="401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Преизползване на класове" id="{1C407849-8E33-435E-8104-A18B9001A377}">
          <p14:sldIdLst>
            <p14:sldId id="49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22E4A757-84FA-4FE3-86D6-D89823336F1F}">
          <p14:sldIdLst>
            <p14:sldId id="495"/>
            <p14:sldId id="499"/>
            <p14:sldId id="321"/>
            <p14:sldId id="500"/>
            <p14:sldId id="322"/>
            <p14:sldId id="323"/>
            <p14:sldId id="324"/>
            <p14:sldId id="325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1" autoAdjust="0"/>
    <p:restoredTop sz="95241" autoAdjust="0"/>
  </p:normalViewPr>
  <p:slideViewPr>
    <p:cSldViewPr showGuides="1">
      <p:cViewPr varScale="1">
        <p:scale>
          <a:sx n="73" d="100"/>
          <a:sy n="73" d="100"/>
        </p:scale>
        <p:origin x="72" y="31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0532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5#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Виртуални методи и преизползване на код, ОО моделиране,  разширяване на клас, асоциация, композиция, делегация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продължение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89" y="2817137"/>
            <a:ext cx="2162750" cy="21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0CCB5FD-0064-52E5-B9EF-897024D8D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4363" y="5675650"/>
            <a:ext cx="10963275" cy="768350"/>
          </a:xfrm>
        </p:spPr>
        <p:txBody>
          <a:bodyPr/>
          <a:lstStyle/>
          <a:p>
            <a:r>
              <a:rPr lang="bg-BG" dirty="0"/>
              <a:t>Разширяване</a:t>
            </a:r>
            <a:r>
              <a:rPr lang="en-US" dirty="0"/>
              <a:t>, </a:t>
            </a:r>
            <a:r>
              <a:rPr lang="bg-BG" dirty="0"/>
              <a:t>композиция, делегиране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4363" y="4794587"/>
            <a:ext cx="10963275" cy="768350"/>
          </a:xfrm>
        </p:spPr>
        <p:txBody>
          <a:bodyPr/>
          <a:lstStyle/>
          <a:p>
            <a:r>
              <a:rPr lang="bg-BG" dirty="0"/>
              <a:t>Обектно-ориентирано моделиране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5E8CB-2D7F-757A-288C-8F9E23E7B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B5BC-11E7-6EFA-EEE5-92EAB6507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bg-BG" b="1" dirty="0"/>
              <a:t>Обектно-ориентирано моделиране </a:t>
            </a:r>
            <a:r>
              <a:rPr lang="bg-BG" dirty="0"/>
              <a:t>(ОО моделиране)</a:t>
            </a:r>
          </a:p>
          <a:p>
            <a:pPr lvl="1">
              <a:spcBef>
                <a:spcPts val="800"/>
              </a:spcBef>
            </a:pPr>
            <a:r>
              <a:rPr lang="bg-BG" dirty="0"/>
              <a:t>Моделиране на реалния свят чрез </a:t>
            </a:r>
            <a:r>
              <a:rPr lang="bg-BG" b="1" dirty="0"/>
              <a:t>класове</a:t>
            </a:r>
            <a:r>
              <a:rPr lang="bg-BG" dirty="0"/>
              <a:t> и </a:t>
            </a:r>
            <a:r>
              <a:rPr lang="bg-BG" b="1" dirty="0"/>
              <a:t>взаимовръзки</a:t>
            </a:r>
            <a:r>
              <a:rPr lang="bg-BG" dirty="0"/>
              <a:t> между тях</a:t>
            </a:r>
            <a:r>
              <a:rPr lang="en-US" dirty="0"/>
              <a:t> (</a:t>
            </a:r>
            <a:r>
              <a:rPr lang="bg-BG" dirty="0"/>
              <a:t>наследяване, асоциации, делегиране, …)</a:t>
            </a:r>
          </a:p>
          <a:p>
            <a:pPr lvl="1">
              <a:spcBef>
                <a:spcPts val="800"/>
              </a:spcBef>
            </a:pPr>
            <a:r>
              <a:rPr lang="bg-BG" b="1" dirty="0"/>
              <a:t>Наследяване</a:t>
            </a:r>
            <a:r>
              <a:rPr lang="bg-BG" dirty="0"/>
              <a:t>: </a:t>
            </a:r>
            <a:r>
              <a:rPr lang="en-US" dirty="0"/>
              <a:t>Rectangle </a:t>
            </a:r>
            <a:r>
              <a:rPr lang="en-US" b="1" i="1" dirty="0"/>
              <a:t>&lt;is a kind of&gt;</a:t>
            </a:r>
            <a:r>
              <a:rPr lang="en-US" dirty="0"/>
              <a:t> Figure</a:t>
            </a:r>
            <a:endParaRPr lang="en-US" b="1" dirty="0"/>
          </a:p>
          <a:p>
            <a:pPr lvl="1">
              <a:spcBef>
                <a:spcPts val="800"/>
              </a:spcBef>
            </a:pPr>
            <a:r>
              <a:rPr lang="bg-BG" b="1" dirty="0"/>
              <a:t>Асоциация</a:t>
            </a:r>
            <a:r>
              <a:rPr lang="bg-BG" dirty="0"/>
              <a:t>: </a:t>
            </a:r>
            <a:r>
              <a:rPr lang="en-US" dirty="0"/>
              <a:t>Teacher </a:t>
            </a:r>
            <a:r>
              <a:rPr lang="en-US" b="1" i="1" dirty="0"/>
              <a:t>&lt;works in a&gt;</a:t>
            </a:r>
            <a:r>
              <a:rPr lang="en-US" dirty="0"/>
              <a:t> School</a:t>
            </a:r>
          </a:p>
          <a:p>
            <a:pPr lvl="1">
              <a:spcBef>
                <a:spcPts val="800"/>
              </a:spcBef>
            </a:pPr>
            <a:r>
              <a:rPr lang="bg-BG" b="1" dirty="0"/>
              <a:t>Композиция</a:t>
            </a:r>
            <a:r>
              <a:rPr lang="bg-BG" dirty="0"/>
              <a:t>: </a:t>
            </a:r>
            <a:r>
              <a:rPr lang="en-US" dirty="0"/>
              <a:t>Laptop </a:t>
            </a:r>
            <a:r>
              <a:rPr lang="en-US" b="1" i="1" dirty="0"/>
              <a:t>&lt;has own&gt;</a:t>
            </a:r>
            <a:r>
              <a:rPr lang="en-US" dirty="0"/>
              <a:t> Keyboard, Screen</a:t>
            </a:r>
            <a:endParaRPr lang="bg-BG" dirty="0"/>
          </a:p>
          <a:p>
            <a:pPr lvl="1">
              <a:spcBef>
                <a:spcPts val="800"/>
              </a:spcBef>
            </a:pPr>
            <a:r>
              <a:rPr lang="bg-BG" b="1" dirty="0"/>
              <a:t>Агрегация</a:t>
            </a:r>
            <a:r>
              <a:rPr lang="bg-BG" dirty="0"/>
              <a:t>: </a:t>
            </a:r>
            <a:r>
              <a:rPr lang="en-US" dirty="0"/>
              <a:t>Class </a:t>
            </a:r>
            <a:r>
              <a:rPr lang="en-US" b="1" i="1" dirty="0"/>
              <a:t>&lt;contains many&gt;</a:t>
            </a:r>
            <a:r>
              <a:rPr lang="en-US" dirty="0"/>
              <a:t> Student</a:t>
            </a:r>
          </a:p>
          <a:p>
            <a:pPr lvl="1">
              <a:spcBef>
                <a:spcPts val="800"/>
              </a:spcBef>
            </a:pPr>
            <a:r>
              <a:rPr lang="bg-BG" b="1" dirty="0"/>
              <a:t>Делегиране</a:t>
            </a:r>
            <a:r>
              <a:rPr lang="bg-BG" dirty="0"/>
              <a:t>: </a:t>
            </a:r>
            <a:r>
              <a:rPr lang="en-US" dirty="0"/>
              <a:t>Laptop </a:t>
            </a:r>
            <a:r>
              <a:rPr lang="en-US" b="1" i="1" dirty="0"/>
              <a:t>&lt;delegates to&gt;</a:t>
            </a:r>
            <a:r>
              <a:rPr lang="en-US" dirty="0"/>
              <a:t> Screen </a:t>
            </a:r>
            <a:r>
              <a:rPr lang="en-US" b="1" i="1" dirty="0"/>
              <a:t>&lt;printing&gt;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0F125-D9B6-4265-FA4D-1F380230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Обектно-ориентирано моделиране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Асоциация </a:t>
            </a:r>
            <a:r>
              <a:rPr lang="bg-BG" sz="3600" dirty="0"/>
              <a:t>между класове в ООП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Структурна връзка между два класа:</a:t>
            </a:r>
          </a:p>
          <a:p>
            <a:pPr lvl="1">
              <a:buClr>
                <a:schemeClr val="tx1"/>
              </a:buClr>
            </a:pPr>
            <a:endParaRPr lang="bg-BG" sz="3400" dirty="0"/>
          </a:p>
          <a:p>
            <a:pPr lvl="1">
              <a:buClr>
                <a:schemeClr val="tx1"/>
              </a:buClr>
            </a:pPr>
            <a:endParaRPr lang="bg-BG" sz="3400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bg-BG" sz="3400" b="1" dirty="0"/>
              <a:t>Множественост</a:t>
            </a:r>
            <a:r>
              <a:rPr lang="bg-BG" sz="3400" dirty="0"/>
              <a:t>: </a:t>
            </a:r>
            <a:r>
              <a:rPr lang="bg-BG" dirty="0"/>
              <a:t>1-към-1</a:t>
            </a:r>
            <a:r>
              <a:rPr lang="en-US" dirty="0"/>
              <a:t>, </a:t>
            </a:r>
            <a:r>
              <a:rPr lang="bg-BG" dirty="0"/>
              <a:t>1-към-много</a:t>
            </a:r>
            <a:r>
              <a:rPr lang="en-US" dirty="0"/>
              <a:t>, </a:t>
            </a:r>
            <a:r>
              <a:rPr lang="bg-BG" dirty="0"/>
              <a:t>много-към-1</a:t>
            </a:r>
            <a:r>
              <a:rPr lang="en-US" dirty="0"/>
              <a:t>, </a:t>
            </a:r>
            <a:r>
              <a:rPr lang="bg-BG" dirty="0"/>
              <a:t>много-към-много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Асоциация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770927" y="2978291"/>
            <a:ext cx="2305302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B95C7B-3B09-44C6-1B29-85FB5E8C3181}"/>
              </a:ext>
            </a:extLst>
          </p:cNvPr>
          <p:cNvSpPr/>
          <p:nvPr/>
        </p:nvSpPr>
        <p:spPr>
          <a:xfrm>
            <a:off x="7576078" y="2978291"/>
            <a:ext cx="2174598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b="1" noProof="1">
                <a:solidFill>
                  <a:schemeClr val="tx1"/>
                </a:solidFill>
              </a:rPr>
              <a:t>School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9670C-5A01-AC8E-8314-F058543DFBDF}"/>
              </a:ext>
            </a:extLst>
          </p:cNvPr>
          <p:cNvGrpSpPr/>
          <p:nvPr/>
        </p:nvGrpSpPr>
        <p:grpSpPr>
          <a:xfrm>
            <a:off x="4558165" y="2844000"/>
            <a:ext cx="2535976" cy="682803"/>
            <a:chOff x="4642571" y="2889000"/>
            <a:chExt cx="2535976" cy="6828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ECF772-48C1-B84A-2757-D4944C22540A}"/>
                </a:ext>
              </a:extLst>
            </p:cNvPr>
            <p:cNvCxnSpPr/>
            <p:nvPr/>
          </p:nvCxnSpPr>
          <p:spPr>
            <a:xfrm>
              <a:off x="4642571" y="3571803"/>
              <a:ext cx="253597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4621A9-4720-413F-24B7-DCD70EC7FE95}"/>
                </a:ext>
              </a:extLst>
            </p:cNvPr>
            <p:cNvSpPr txBox="1"/>
            <p:nvPr/>
          </p:nvSpPr>
          <p:spPr>
            <a:xfrm>
              <a:off x="4791000" y="2889000"/>
              <a:ext cx="217459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/>
                <a:t>&lt;</a:t>
              </a:r>
              <a:r>
                <a:rPr lang="en-US" sz="2800" b="1" i="1" dirty="0"/>
                <a:t>works in a</a:t>
              </a:r>
              <a:r>
                <a:rPr lang="bg-BG" sz="2800" b="1" i="1" dirty="0"/>
                <a:t>&gt;</a:t>
              </a:r>
              <a:endParaRPr lang="en-US" sz="2800" b="1" i="1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0150E4-26A9-C3FF-304B-135E1EB0FDB9}"/>
              </a:ext>
            </a:extLst>
          </p:cNvPr>
          <p:cNvSpPr/>
          <p:nvPr/>
        </p:nvSpPr>
        <p:spPr>
          <a:xfrm>
            <a:off x="1770927" y="5499000"/>
            <a:ext cx="2305302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School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00E25D-6043-C0FA-4F2C-657281A7C250}"/>
              </a:ext>
            </a:extLst>
          </p:cNvPr>
          <p:cNvSpPr/>
          <p:nvPr/>
        </p:nvSpPr>
        <p:spPr>
          <a:xfrm>
            <a:off x="7576078" y="5499000"/>
            <a:ext cx="2174598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b="1" noProof="1">
                <a:solidFill>
                  <a:schemeClr val="tx1"/>
                </a:solidFill>
              </a:rPr>
              <a:t>Student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F938F6-9912-F32E-18BB-697480980F32}"/>
              </a:ext>
            </a:extLst>
          </p:cNvPr>
          <p:cNvGrpSpPr/>
          <p:nvPr/>
        </p:nvGrpSpPr>
        <p:grpSpPr>
          <a:xfrm>
            <a:off x="4452445" y="5370639"/>
            <a:ext cx="2743904" cy="1265726"/>
            <a:chOff x="4452445" y="5370639"/>
            <a:chExt cx="2743904" cy="126572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B87FC4-288B-9687-2A94-1FFD1BADBA47}"/>
                </a:ext>
              </a:extLst>
            </p:cNvPr>
            <p:cNvCxnSpPr/>
            <p:nvPr/>
          </p:nvCxnSpPr>
          <p:spPr>
            <a:xfrm>
              <a:off x="4558165" y="6047512"/>
              <a:ext cx="253597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E5E3D5-951D-5826-0F13-3269A2E522D1}"/>
                </a:ext>
              </a:extLst>
            </p:cNvPr>
            <p:cNvSpPr txBox="1"/>
            <p:nvPr/>
          </p:nvSpPr>
          <p:spPr>
            <a:xfrm>
              <a:off x="4791000" y="5370639"/>
              <a:ext cx="208053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dirty="0"/>
                <a:t>&lt;has many&gt;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5C446-5CC7-9BC4-576C-593DD16E68D5}"/>
                </a:ext>
              </a:extLst>
            </p:cNvPr>
            <p:cNvSpPr txBox="1"/>
            <p:nvPr/>
          </p:nvSpPr>
          <p:spPr>
            <a:xfrm>
              <a:off x="4452445" y="5984869"/>
              <a:ext cx="473555" cy="6076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D64C9-7FC4-4826-78F3-34BA117A40DB}"/>
                </a:ext>
              </a:extLst>
            </p:cNvPr>
            <p:cNvSpPr txBox="1"/>
            <p:nvPr/>
          </p:nvSpPr>
          <p:spPr>
            <a:xfrm>
              <a:off x="6726000" y="6084000"/>
              <a:ext cx="470349" cy="5523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Можем да преизползваме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Клас </a:t>
            </a:r>
            <a:r>
              <a:rPr lang="en-US" sz="3400" dirty="0"/>
              <a:t>A</a:t>
            </a:r>
            <a:r>
              <a:rPr lang="bg-BG" sz="3400" dirty="0"/>
              <a:t> </a:t>
            </a:r>
            <a:r>
              <a:rPr lang="bg-BG" sz="3400" b="1" dirty="0"/>
              <a:t>наследява</a:t>
            </a:r>
            <a:r>
              <a:rPr lang="bg-BG" sz="3400" dirty="0"/>
              <a:t> (</a:t>
            </a:r>
            <a:r>
              <a:rPr lang="bg-BG" sz="3400" b="1" dirty="0"/>
              <a:t>разширява</a:t>
            </a:r>
            <a:r>
              <a:rPr lang="bg-BG" sz="3400" dirty="0"/>
              <a:t> възможностите на) клас </a:t>
            </a:r>
            <a:r>
              <a:rPr lang="en-US" sz="3400" dirty="0"/>
              <a:t>B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 (наследяване)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191326" y="3609000"/>
            <a:ext cx="4884674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856090" y="5543500"/>
            <a:ext cx="2609910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3830542" y="4794036"/>
            <a:ext cx="661007" cy="412480"/>
          </a:xfrm>
          <a:prstGeom prst="rightArrow">
            <a:avLst>
              <a:gd name="adj1" fmla="val 50000"/>
              <a:gd name="adj2" fmla="val 8567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B95C7B-3B09-44C6-1B29-85FB5E8C3181}"/>
              </a:ext>
            </a:extLst>
          </p:cNvPr>
          <p:cNvSpPr/>
          <p:nvPr/>
        </p:nvSpPr>
        <p:spPr>
          <a:xfrm>
            <a:off x="5869814" y="5543500"/>
            <a:ext cx="2609910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Circle</a:t>
            </a:r>
          </a:p>
        </p:txBody>
      </p:sp>
      <p:sp>
        <p:nvSpPr>
          <p:cNvPr id="5" name="Arrow: Right 29">
            <a:extLst>
              <a:ext uri="{FF2B5EF4-FFF2-40B4-BE49-F238E27FC236}">
                <a16:creationId xmlns:a16="http://schemas.microsoft.com/office/drawing/2014/main" id="{D2221A0F-B95D-13A2-AE2A-B966C0FCD69D}"/>
              </a:ext>
            </a:extLst>
          </p:cNvPr>
          <p:cNvSpPr/>
          <p:nvPr/>
        </p:nvSpPr>
        <p:spPr>
          <a:xfrm rot="16200000">
            <a:off x="6844265" y="4794036"/>
            <a:ext cx="661007" cy="412479"/>
          </a:xfrm>
          <a:prstGeom prst="rightArrow">
            <a:avLst>
              <a:gd name="adj1" fmla="val 50000"/>
              <a:gd name="adj2" fmla="val 7802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7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Композиция </a:t>
            </a:r>
            <a:r>
              <a:rPr lang="bg-BG" dirty="0"/>
              <a:t>== един клас използва друг като част от себе си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064829" y="2386917"/>
            <a:ext cx="4436906" cy="34804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600" noProof="1"/>
              <a:t>class Laptop 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Screen screen;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Touchpad touchpad;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Keyboard keyboard;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…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590629" y="5031136"/>
            <a:ext cx="2766682" cy="919401"/>
          </a:xfrm>
          <a:prstGeom prst="wedgeRoundRectCallout">
            <a:avLst>
              <a:gd name="adj1" fmla="val -69842"/>
              <a:gd name="adj2" fmla="val -686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Screen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IncrBrightness()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DecrBrightness()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https://judge.softuni.org/Contests/Practice/Index/4065#1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2220" y="3699000"/>
            <a:ext cx="2284517" cy="247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75545" y="1797442"/>
            <a:ext cx="9210455" cy="462583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ОО моделиране: наследяване, асоциация, композиция, агрегация, делегиране</a:t>
            </a:r>
          </a:p>
          <a:p>
            <a:pPr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Класът-наследник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 </a:t>
            </a: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238354"/>
            <a:ext cx="9049234" cy="54306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600" dirty="0"/>
              <a:t>Преизползване на код при наследяване: </a:t>
            </a:r>
            <a:r>
              <a:rPr lang="bg-BG" sz="3600" b="1" dirty="0"/>
              <a:t>виртуални методи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Обектно-ориентирано моделиране</a:t>
            </a:r>
            <a:br>
              <a:rPr lang="bg-BG" sz="3600" dirty="0"/>
            </a:br>
            <a:r>
              <a:rPr lang="bg-BG" sz="3600" dirty="0"/>
              <a:t>(</a:t>
            </a:r>
            <a:r>
              <a:rPr lang="bg-BG" sz="3600" b="1" dirty="0"/>
              <a:t>ОО моделиране</a:t>
            </a:r>
            <a:r>
              <a:rPr lang="bg-BG" sz="3600" dirty="0"/>
              <a:t>)</a:t>
            </a:r>
          </a:p>
          <a:p>
            <a:pPr lvl="1"/>
            <a:r>
              <a:rPr lang="bg-BG" sz="3400" b="1" dirty="0"/>
              <a:t>Разширяване</a:t>
            </a:r>
            <a:r>
              <a:rPr lang="bg-BG" sz="3400" dirty="0"/>
              <a:t> (наследяване)</a:t>
            </a:r>
          </a:p>
          <a:p>
            <a:pPr lvl="1"/>
            <a:r>
              <a:rPr lang="bg-BG" sz="3400" b="1" dirty="0"/>
              <a:t>Асоциация</a:t>
            </a:r>
            <a:r>
              <a:rPr lang="bg-BG" sz="3400" dirty="0"/>
              <a:t>, </a:t>
            </a:r>
            <a:r>
              <a:rPr lang="bg-BG" sz="3400" b="1" dirty="0"/>
              <a:t>композиция</a:t>
            </a:r>
            <a:r>
              <a:rPr lang="bg-BG" sz="3400" dirty="0"/>
              <a:t> и </a:t>
            </a:r>
            <a:r>
              <a:rPr lang="bg-BG" sz="3400" b="1" dirty="0"/>
              <a:t>агрегация</a:t>
            </a:r>
          </a:p>
          <a:p>
            <a:pPr lvl="1"/>
            <a:r>
              <a:rPr lang="bg-BG" sz="3400" b="1" dirty="0"/>
              <a:t>Множественост</a:t>
            </a:r>
            <a:r>
              <a:rPr lang="bg-BG" sz="3400" dirty="0"/>
              <a:t>: 1-1, 1-*, *-1, *-*</a:t>
            </a:r>
          </a:p>
          <a:p>
            <a:pPr lvl="1"/>
            <a:r>
              <a:rPr lang="bg-BG" sz="3400" b="1" dirty="0"/>
              <a:t>Делегиране</a:t>
            </a:r>
            <a:r>
              <a:rPr lang="bg-BG" sz="3400" dirty="0"/>
              <a:t>: прехвърляне на отговорност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C7D58AF-130B-62A8-C529-96E63FB0FE7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Модификаторите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endParaRPr lang="en-BG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виртуални методи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свойства</a:t>
            </a:r>
            <a:endParaRPr lang="en-US" altLang="bg-BG" sz="3200" noProof="1"/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204510"/>
            <a:ext cx="9715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740956" y="4847937"/>
            <a:ext cx="1967094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</a:t>
            </a: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връща и премахва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181021"/>
            <a:ext cx="9715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00" y="41365"/>
            <a:ext cx="9715594" cy="1122166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US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https://judge.softuni.org/Contests/Practice/Index/4065#0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</TotalTime>
  <Words>1275</Words>
  <Application>Microsoft Office PowerPoint</Application>
  <PresentationFormat>Widescreen</PresentationFormat>
  <Paragraphs>247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Наследяване – продължение</vt:lpstr>
      <vt:lpstr>Съдържание</vt:lpstr>
      <vt:lpstr>Преизползване на код на ниво клас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Обектно-ориентирано моделиране</vt:lpstr>
      <vt:lpstr>Обектно-ориентирано моделиране</vt:lpstr>
      <vt:lpstr>Асоциация</vt:lpstr>
      <vt:lpstr>Разширяване (наследяване)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198</cp:revision>
  <dcterms:created xsi:type="dcterms:W3CDTF">2018-05-23T13:08:44Z</dcterms:created>
  <dcterms:modified xsi:type="dcterms:W3CDTF">2023-07-02T14:34:49Z</dcterms:modified>
  <cp:category>programming;education;software engineering;software development</cp:category>
</cp:coreProperties>
</file>