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slideLayouts/slideLayout10.xml" ContentType="application/vnd.openxmlformats-officedocument.presentationml.slideLayout+xml"/>
  <Default Extension="gif" ContentType="image/gif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37"/>
  </p:notesMasterIdLst>
  <p:handoutMasterIdLst>
    <p:handoutMasterId r:id="rId38"/>
  </p:handoutMasterIdLst>
  <p:sldIdLst>
    <p:sldId id="503" r:id="rId5"/>
    <p:sldId id="276" r:id="rId6"/>
    <p:sldId id="511" r:id="rId7"/>
    <p:sldId id="522" r:id="rId8"/>
    <p:sldId id="523" r:id="rId9"/>
    <p:sldId id="525" r:id="rId10"/>
    <p:sldId id="528" r:id="rId11"/>
    <p:sldId id="527" r:id="rId12"/>
    <p:sldId id="526" r:id="rId13"/>
    <p:sldId id="531" r:id="rId14"/>
    <p:sldId id="532" r:id="rId15"/>
    <p:sldId id="541" r:id="rId16"/>
    <p:sldId id="529" r:id="rId17"/>
    <p:sldId id="533" r:id="rId18"/>
    <p:sldId id="535" r:id="rId19"/>
    <p:sldId id="536" r:id="rId20"/>
    <p:sldId id="537" r:id="rId21"/>
    <p:sldId id="538" r:id="rId22"/>
    <p:sldId id="539" r:id="rId23"/>
    <p:sldId id="540" r:id="rId24"/>
    <p:sldId id="542" r:id="rId25"/>
    <p:sldId id="543" r:id="rId26"/>
    <p:sldId id="544" r:id="rId27"/>
    <p:sldId id="545" r:id="rId28"/>
    <p:sldId id="546" r:id="rId29"/>
    <p:sldId id="547" r:id="rId30"/>
    <p:sldId id="548" r:id="rId31"/>
    <p:sldId id="549" r:id="rId32"/>
    <p:sldId id="550" r:id="rId33"/>
    <p:sldId id="349" r:id="rId34"/>
    <p:sldId id="256" r:id="rId35"/>
    <p:sldId id="493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MS Access" id="{581E4A48-9BED-794D-B34D-7BDA5F8E08AE}">
          <p14:sldIdLst>
            <p14:sldId id="511"/>
            <p14:sldId id="522"/>
          </p14:sldIdLst>
        </p14:section>
        <p14:section name="Създаване на таблици и попълване на данни" id="{1809FEE7-8FE7-6B4A-BD41-1151CD39E0A3}">
          <p14:sldIdLst>
            <p14:sldId id="523"/>
            <p14:sldId id="525"/>
            <p14:sldId id="528"/>
            <p14:sldId id="527"/>
            <p14:sldId id="526"/>
            <p14:sldId id="531"/>
            <p14:sldId id="532"/>
            <p14:sldId id="541"/>
            <p14:sldId id="529"/>
          </p14:sldIdLst>
        </p14:section>
        <p14:section name="Импортиране на външни данни" id="{DEFE257B-CA9F-0E4F-8E9F-CBD105CED811}">
          <p14:sldIdLst>
            <p14:sldId id="533"/>
            <p14:sldId id="535"/>
            <p14:sldId id="536"/>
            <p14:sldId id="537"/>
            <p14:sldId id="538"/>
            <p14:sldId id="539"/>
            <p14:sldId id="540"/>
          </p14:sldIdLst>
        </p14:section>
        <p14:section name="Формуляри" id="{7BDC2BCA-A701-1E40-8B09-18A08493787F}">
          <p14:sldIdLst>
            <p14:sldId id="542"/>
            <p14:sldId id="543"/>
            <p14:sldId id="544"/>
            <p14:sldId id="545"/>
            <p14:sldId id="546"/>
            <p14:sldId id="547"/>
          </p14:sldIdLst>
        </p14:section>
        <p14:section name="Отчети" id="{CF6DE255-DE62-3F4D-BEA9-53FA8816802D}">
          <p14:sldIdLst>
            <p14:sldId id="548"/>
            <p14:sldId id="549"/>
            <p14:sldId id="550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224464"/>
    <a:srgbClr val="F2A40D"/>
    <a:srgbClr val="D0D4DC"/>
    <a:srgbClr val="D0D4FF"/>
    <a:srgbClr val="5F9ABF"/>
    <a:srgbClr val="464646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3"/>
    <p:restoredTop sz="94719"/>
  </p:normalViewPr>
  <p:slideViewPr>
    <p:cSldViewPr>
      <p:cViewPr varScale="1">
        <p:scale>
          <a:sx n="80" d="100"/>
          <a:sy n="80" d="100"/>
        </p:scale>
        <p:origin x="-706" y="-72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7.9.2023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9/7/2023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31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7.9.2023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9/7/2023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svg"/><Relationship Id="rId13" Type="http://schemas.openxmlformats.org/officeDocument/2006/relationships/image" Target="../media/image53.png"/><Relationship Id="rId3" Type="http://schemas.openxmlformats.org/officeDocument/2006/relationships/image" Target="../media/image45.png"/><Relationship Id="rId7" Type="http://schemas.openxmlformats.org/officeDocument/2006/relationships/image" Target="../media/image49.png"/><Relationship Id="rId12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8.png"/><Relationship Id="rId11" Type="http://schemas.openxmlformats.org/officeDocument/2006/relationships/image" Target="../media/image51.png"/><Relationship Id="rId5" Type="http://schemas.openxmlformats.org/officeDocument/2006/relationships/image" Target="../media/image47.png"/><Relationship Id="rId15" Type="http://schemas.openxmlformats.org/officeDocument/2006/relationships/image" Target="../media/image55.png"/><Relationship Id="rId10" Type="http://schemas.openxmlformats.org/officeDocument/2006/relationships/image" Target="../media/image52.svg"/><Relationship Id="rId4" Type="http://schemas.openxmlformats.org/officeDocument/2006/relationships/image" Target="../media/image46.png"/><Relationship Id="rId9" Type="http://schemas.openxmlformats.org/officeDocument/2006/relationships/image" Target="../media/image50.png"/><Relationship Id="rId14" Type="http://schemas.openxmlformats.org/officeDocument/2006/relationships/image" Target="../media/image5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6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0213" y="1219200"/>
            <a:ext cx="11331575" cy="1295400"/>
          </a:xfrm>
        </p:spPr>
        <p:txBody>
          <a:bodyPr>
            <a:normAutofit/>
          </a:bodyPr>
          <a:lstStyle/>
          <a:p>
            <a:r>
              <a:rPr lang="bg-BG" dirty="0"/>
              <a:t>Създаване на таблици. Импортиране на данни. Заявки, формуляри и отчети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182" y="228599"/>
            <a:ext cx="11083636" cy="1143001"/>
          </a:xfrm>
        </p:spPr>
        <p:txBody>
          <a:bodyPr>
            <a:normAutofit/>
          </a:bodyPr>
          <a:lstStyle/>
          <a:p>
            <a:r>
              <a:rPr lang="ru-RU" sz="4400" dirty="0"/>
              <a:t>Работа с </a:t>
            </a:r>
            <a:r>
              <a:rPr lang="en-US" sz="4400" dirty="0"/>
              <a:t>MS Access</a:t>
            </a:r>
            <a:endParaRPr lang="bg-BG" sz="4400" dirty="0"/>
          </a:p>
        </p:txBody>
      </p:sp>
      <p:pic>
        <p:nvPicPr>
          <p:cNvPr id="46082" name="Picture 2" descr="Finweb Business Consultancy | Microsoft Access Basic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8302" y="2653118"/>
            <a:ext cx="2575397" cy="252848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Листът с данни </a:t>
            </a:r>
            <a:r>
              <a:rPr lang="bg-BG" dirty="0"/>
              <a:t>е </a:t>
            </a:r>
            <a:r>
              <a:rPr lang="bg-BG" b="1" dirty="0">
                <a:solidFill>
                  <a:schemeClr val="bg1"/>
                </a:solidFill>
              </a:rPr>
              <a:t>визуално представяне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информацията</a:t>
            </a:r>
            <a:r>
              <a:rPr lang="bg-BG" dirty="0"/>
              <a:t>, съдържаща се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Колоната</a:t>
            </a:r>
            <a:r>
              <a:rPr lang="bg-BG" dirty="0"/>
              <a:t> представлява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таблица</a:t>
            </a:r>
            <a:r>
              <a:rPr lang="bg-BG" dirty="0"/>
              <a:t> на база данни</a:t>
            </a:r>
            <a:endParaRPr lang="en-US" dirty="0"/>
          </a:p>
          <a:p>
            <a:r>
              <a:rPr lang="bg-BG" dirty="0"/>
              <a:t>Когато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колона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листа с данни</a:t>
            </a:r>
            <a:r>
              <a:rPr lang="bg-BG" dirty="0"/>
              <a:t>, вие </a:t>
            </a:r>
            <a:r>
              <a:rPr lang="bg-BG" b="1" dirty="0">
                <a:solidFill>
                  <a:schemeClr val="bg1"/>
                </a:solidFill>
              </a:rPr>
              <a:t>добавяте</a:t>
            </a:r>
            <a:r>
              <a:rPr lang="bg-BG" dirty="0"/>
              <a:t> или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поле</a:t>
            </a:r>
            <a:r>
              <a:rPr lang="bg-BG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таблицата</a:t>
            </a:r>
            <a:r>
              <a:rPr lang="bg-BG" dirty="0"/>
              <a:t>, което е в основата на листа с данни</a:t>
            </a:r>
            <a:endParaRPr lang="en-US" dirty="0"/>
          </a:p>
          <a:p>
            <a:pPr lvl="1"/>
            <a:r>
              <a:rPr lang="bg-BG" dirty="0"/>
              <a:t> Ако </a:t>
            </a:r>
            <a:r>
              <a:rPr lang="bg-BG" b="1" dirty="0">
                <a:solidFill>
                  <a:schemeClr val="bg1"/>
                </a:solidFill>
              </a:rPr>
              <a:t>полето</a:t>
            </a:r>
            <a:r>
              <a:rPr lang="bg-BG" dirty="0"/>
              <a:t> съдържа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, вие също </a:t>
            </a:r>
            <a:r>
              <a:rPr lang="bg-BG" b="1" dirty="0">
                <a:solidFill>
                  <a:schemeClr val="bg1"/>
                </a:solidFill>
              </a:rPr>
              <a:t>премахвате</a:t>
            </a:r>
            <a:r>
              <a:rPr lang="bg-BG" dirty="0"/>
              <a:t> тази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таблиците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sz="3500" dirty="0"/>
              <a:t>За да създадете </a:t>
            </a:r>
            <a:r>
              <a:rPr lang="bg-BG" sz="3500" b="1" dirty="0">
                <a:solidFill>
                  <a:schemeClr val="bg1"/>
                </a:solidFill>
              </a:rPr>
              <a:t>нова колона </a:t>
            </a:r>
            <a:r>
              <a:rPr lang="bg-BG" sz="3500" dirty="0"/>
              <a:t>натиснете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en-US" sz="35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sz="3500" dirty="0"/>
              <a:t>Въведете </a:t>
            </a:r>
            <a:r>
              <a:rPr lang="ru-RU" sz="3500" b="1" dirty="0">
                <a:solidFill>
                  <a:schemeClr val="bg1"/>
                </a:solidFill>
              </a:rPr>
              <a:t>данни</a:t>
            </a:r>
            <a:r>
              <a:rPr lang="ru-RU" sz="3500" dirty="0"/>
              <a:t> в </a:t>
            </a:r>
            <a:r>
              <a:rPr lang="ru-RU" sz="3500" b="1" dirty="0">
                <a:solidFill>
                  <a:schemeClr val="bg1"/>
                </a:solidFill>
              </a:rPr>
              <a:t>първия</a:t>
            </a:r>
            <a:r>
              <a:rPr lang="ru-RU" sz="3500" dirty="0"/>
              <a:t> празен ред под заглавието, след което </a:t>
            </a:r>
            <a:r>
              <a:rPr lang="ru-RU" sz="3500" b="1" dirty="0">
                <a:solidFill>
                  <a:schemeClr val="bg1"/>
                </a:solidFill>
              </a:rPr>
              <a:t>запазете промените</a:t>
            </a:r>
          </a:p>
          <a:p>
            <a:pPr lvl="1"/>
            <a:r>
              <a:rPr lang="bg-BG" sz="3200" dirty="0"/>
              <a:t>Въз основа на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, които </a:t>
            </a:r>
            <a:r>
              <a:rPr lang="bg-BG" sz="3200" b="1" dirty="0">
                <a:solidFill>
                  <a:schemeClr val="bg1"/>
                </a:solidFill>
              </a:rPr>
              <a:t>въведете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полето</a:t>
            </a:r>
          </a:p>
          <a:p>
            <a:pPr lvl="1"/>
            <a:r>
              <a:rPr lang="bg-BG" sz="3200" dirty="0"/>
              <a:t>Например, ако въведете </a:t>
            </a:r>
            <a:r>
              <a:rPr lang="bg-BG" sz="3200" b="1" dirty="0">
                <a:solidFill>
                  <a:schemeClr val="bg1"/>
                </a:solidFill>
              </a:rPr>
              <a:t>име</a:t>
            </a:r>
            <a:r>
              <a:rPr lang="bg-BG" sz="3200" dirty="0"/>
              <a:t>, </a:t>
            </a:r>
            <a:r>
              <a:rPr lang="bg-BG" sz="3200" b="1" dirty="0">
                <a:solidFill>
                  <a:schemeClr val="bg1"/>
                </a:solidFill>
              </a:rPr>
              <a:t>Access</a:t>
            </a:r>
            <a:r>
              <a:rPr lang="bg-BG" sz="3200" dirty="0"/>
              <a:t> задава </a:t>
            </a:r>
            <a:r>
              <a:rPr lang="bg-BG" sz="3200" b="1" dirty="0">
                <a:solidFill>
                  <a:schemeClr val="bg1"/>
                </a:solidFill>
              </a:rPr>
              <a:t>типа данни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Text</a:t>
            </a:r>
          </a:p>
          <a:p>
            <a:r>
              <a:rPr lang="ru-RU" sz="3500" dirty="0"/>
              <a:t>Натиснете с десния бутон върху </a:t>
            </a:r>
            <a:r>
              <a:rPr lang="ru-RU" sz="3500" b="1" dirty="0">
                <a:solidFill>
                  <a:schemeClr val="bg1"/>
                </a:solidFill>
              </a:rPr>
              <a:t>заглавието</a:t>
            </a:r>
            <a:r>
              <a:rPr lang="ru-RU" sz="3500" dirty="0"/>
              <a:t> на </a:t>
            </a:r>
            <a:r>
              <a:rPr lang="ru-RU" sz="3500" b="1" dirty="0">
                <a:solidFill>
                  <a:schemeClr val="bg1"/>
                </a:solidFill>
              </a:rPr>
              <a:t>колоната</a:t>
            </a:r>
            <a:r>
              <a:rPr lang="ru-RU" sz="3500" dirty="0"/>
              <a:t> и изберете </a:t>
            </a:r>
            <a:r>
              <a:rPr lang="en-US" sz="3500" dirty="0" smtClean="0">
                <a:latin typeface="Consolas" pitchFamily="49" charset="0"/>
              </a:rPr>
              <a:t>[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Rename</a:t>
            </a:r>
            <a:r>
              <a:rPr lang="en-US" sz="3500" b="1" dirty="0" smtClean="0">
                <a:solidFill>
                  <a:schemeClr val="bg1"/>
                </a:solidFill>
              </a:rPr>
              <a:t> </a:t>
            </a:r>
            <a:r>
              <a:rPr lang="en-US" sz="3500" b="1" dirty="0" smtClean="0">
                <a:solidFill>
                  <a:schemeClr val="bg1"/>
                </a:solidFill>
                <a:latin typeface="Consolas" pitchFamily="49" charset="0"/>
              </a:rPr>
              <a:t>Field</a:t>
            </a:r>
            <a:r>
              <a:rPr lang="en-US" sz="3500" dirty="0" smtClean="0">
                <a:latin typeface="Consolas" pitchFamily="49" charset="0"/>
              </a:rPr>
              <a:t>]</a:t>
            </a:r>
            <a:endParaRPr lang="ru-RU" sz="3500" dirty="0"/>
          </a:p>
          <a:p>
            <a:pPr lvl="1"/>
            <a:r>
              <a:rPr lang="bg-BG" sz="3200" dirty="0"/>
              <a:t>В</a:t>
            </a:r>
            <a:r>
              <a:rPr lang="ru-RU" sz="3200" dirty="0"/>
              <a:t>ъведете </a:t>
            </a:r>
            <a:r>
              <a:rPr lang="ru-RU" sz="3200" b="1" dirty="0">
                <a:solidFill>
                  <a:schemeClr val="bg1"/>
                </a:solidFill>
              </a:rPr>
              <a:t>име</a:t>
            </a:r>
            <a:r>
              <a:rPr lang="ru-RU" sz="3200" dirty="0"/>
              <a:t> на </a:t>
            </a:r>
            <a:r>
              <a:rPr lang="ru-RU" sz="3200" b="1" dirty="0">
                <a:solidFill>
                  <a:schemeClr val="bg1"/>
                </a:solidFill>
              </a:rPr>
              <a:t>полето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(1)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Можете директно да изберете какъв </a:t>
            </a:r>
            <a:r>
              <a:rPr lang="bg-BG" b="1" dirty="0">
                <a:solidFill>
                  <a:schemeClr val="bg1"/>
                </a:solidFill>
              </a:rPr>
              <a:t>тип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да съдържа колоната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Click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to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Add</a:t>
            </a:r>
            <a:r>
              <a:rPr lang="en-US" sz="3200" dirty="0" smtClean="0">
                <a:latin typeface="Consolas" pitchFamily="49" charset="0"/>
              </a:rPr>
              <a:t>]</a:t>
            </a:r>
            <a:r>
              <a:rPr lang="en-US" sz="3200" dirty="0" smtClean="0"/>
              <a:t> </a:t>
            </a:r>
            <a:r>
              <a:rPr lang="bg-BG" dirty="0" smtClean="0"/>
              <a:t>и </a:t>
            </a:r>
            <a:r>
              <a:rPr lang="bg-BG" dirty="0"/>
              <a:t>от </a:t>
            </a:r>
            <a:r>
              <a:rPr lang="bg-BG" b="1" dirty="0">
                <a:solidFill>
                  <a:schemeClr val="bg1"/>
                </a:solidFill>
              </a:rPr>
              <a:t>падащото меню</a:t>
            </a:r>
            <a:r>
              <a:rPr lang="bg-BG" dirty="0"/>
              <a:t> изберете </a:t>
            </a:r>
            <a:r>
              <a:rPr lang="bg-BG" b="1" dirty="0">
                <a:solidFill>
                  <a:schemeClr val="bg1"/>
                </a:solidFill>
              </a:rPr>
              <a:t>типа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r>
              <a:rPr lang="bg-BG" dirty="0"/>
              <a:t> за колоната</a:t>
            </a: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  <a:buNone/>
            </a:pPr>
            <a:endParaRPr lang="bg-BG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endParaRPr lang="en-US" dirty="0"/>
          </a:p>
          <a:p>
            <a:pPr lvl="1">
              <a:buClr>
                <a:schemeClr val="tx1"/>
              </a:buClr>
            </a:pPr>
            <a:r>
              <a:rPr lang="bg-BG" dirty="0"/>
              <a:t>Въведете </a:t>
            </a:r>
            <a:r>
              <a:rPr lang="bg-BG" b="1" dirty="0">
                <a:solidFill>
                  <a:schemeClr val="bg1"/>
                </a:solidFill>
              </a:rPr>
              <a:t>име</a:t>
            </a:r>
            <a:r>
              <a:rPr lang="bg-BG" dirty="0"/>
              <a:t> на колоната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Попълване на данни в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4915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66846" y="3505200"/>
            <a:ext cx="5658309" cy="2133600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7" name="Rectangle: Rounded Corners 17"/>
          <p:cNvSpPr/>
          <p:nvPr/>
        </p:nvSpPr>
        <p:spPr>
          <a:xfrm>
            <a:off x="5257800" y="4191000"/>
            <a:ext cx="1600200" cy="3429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620000" y="4419600"/>
            <a:ext cx="2286000" cy="762000"/>
          </a:xfrm>
          <a:prstGeom prst="wedgeRoundRectCallout">
            <a:avLst>
              <a:gd name="adj1" fmla="val -82175"/>
              <a:gd name="adj2" fmla="val 441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Типове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71625" y="2514600"/>
            <a:ext cx="9048750" cy="2120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Можете да </a:t>
            </a:r>
            <a:r>
              <a:rPr lang="bg-BG" b="1" dirty="0">
                <a:solidFill>
                  <a:schemeClr val="bg1"/>
                </a:solidFill>
              </a:rPr>
              <a:t>попълните</a:t>
            </a:r>
            <a:r>
              <a:rPr lang="bg-BG" dirty="0"/>
              <a:t> таблицата със </a:t>
            </a:r>
            <a:r>
              <a:rPr lang="bg-BG" b="1" dirty="0">
                <a:solidFill>
                  <a:schemeClr val="bg1"/>
                </a:solidFill>
              </a:rPr>
              <a:t>записи</a:t>
            </a:r>
            <a:r>
              <a:rPr lang="bg-BG" dirty="0"/>
              <a:t> на ръка: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Попълване на данни в таблица (3)</a:t>
            </a:r>
            <a:endParaRPr lang="en-US" dirty="0"/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590800" y="4724400"/>
            <a:ext cx="4191000" cy="685800"/>
          </a:xfrm>
          <a:prstGeom prst="wedgeRoundRectCallout">
            <a:avLst>
              <a:gd name="adj1" fmla="val -29317"/>
              <a:gd name="adj2" fmla="val -10854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Ръчно въвеждане на данни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външен източник на данни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Импортиране на външни данни</a:t>
            </a:r>
            <a:endParaRPr lang="en-US" dirty="0"/>
          </a:p>
        </p:txBody>
      </p:sp>
      <p:pic>
        <p:nvPicPr>
          <p:cNvPr id="3076" name="Picture 4" descr="What Is Considered An External Data Sourc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13716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Можете да създадете </a:t>
            </a:r>
            <a:r>
              <a:rPr lang="ru-RU" b="1" dirty="0">
                <a:solidFill>
                  <a:schemeClr val="bg1"/>
                </a:solidFill>
              </a:rPr>
              <a:t>таблица </a:t>
            </a:r>
            <a:r>
              <a:rPr lang="ru-RU" dirty="0"/>
              <a:t>чрез </a:t>
            </a:r>
            <a:r>
              <a:rPr lang="ru-RU" b="1" dirty="0">
                <a:solidFill>
                  <a:schemeClr val="bg1"/>
                </a:solidFill>
              </a:rPr>
              <a:t>импортиране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свързване </a:t>
            </a:r>
            <a:r>
              <a:rPr lang="ru-RU" dirty="0"/>
              <a:t>към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, които се </a:t>
            </a:r>
            <a:r>
              <a:rPr lang="ru-RU" b="1" dirty="0">
                <a:solidFill>
                  <a:schemeClr val="bg1"/>
                </a:solidFill>
              </a:rPr>
              <a:t>съхраняват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друго място</a:t>
            </a:r>
            <a:r>
              <a:rPr lang="ru-RU" dirty="0"/>
              <a:t>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Работен лист на </a:t>
            </a:r>
            <a:r>
              <a:rPr lang="ru-RU" b="1" dirty="0">
                <a:solidFill>
                  <a:schemeClr val="bg1"/>
                </a:solidFill>
              </a:rPr>
              <a:t>Excel</a:t>
            </a:r>
          </a:p>
          <a:p>
            <a:pPr lvl="1"/>
            <a:r>
              <a:rPr lang="ru-RU" dirty="0"/>
              <a:t>Списък на </a:t>
            </a:r>
            <a:r>
              <a:rPr lang="ru-RU" b="1" dirty="0">
                <a:solidFill>
                  <a:schemeClr val="bg1"/>
                </a:solidFill>
              </a:rPr>
              <a:t>SharePoint</a:t>
            </a:r>
            <a:endParaRPr lang="ru-RU" dirty="0"/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XML</a:t>
            </a:r>
            <a:r>
              <a:rPr lang="ru-RU" dirty="0"/>
              <a:t> файл</a:t>
            </a:r>
          </a:p>
          <a:p>
            <a:pPr lvl="1"/>
            <a:r>
              <a:rPr lang="ru-RU" dirty="0"/>
              <a:t>Друга база данни на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endParaRPr lang="ru-RU" dirty="0"/>
          </a:p>
          <a:p>
            <a:pPr lvl="1"/>
            <a:r>
              <a:rPr lang="ru-RU" dirty="0"/>
              <a:t>Папка на </a:t>
            </a:r>
            <a:r>
              <a:rPr lang="ru-RU" b="1" dirty="0">
                <a:solidFill>
                  <a:schemeClr val="bg1"/>
                </a:solidFill>
              </a:rPr>
              <a:t>Microsoft Outlook</a:t>
            </a:r>
          </a:p>
          <a:p>
            <a:pPr lvl="1"/>
            <a:r>
              <a:rPr lang="bg-BG" dirty="0"/>
              <a:t>И други...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(1)</a:t>
            </a:r>
            <a:endParaRPr lang="en-US" dirty="0"/>
          </a:p>
        </p:txBody>
      </p:sp>
      <p:pic>
        <p:nvPicPr>
          <p:cNvPr id="7" name="Picture 2" descr="Download Connect To Any Data Source PNG Image with No Background -  PNGkey.com"/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934200" y="2743200"/>
            <a:ext cx="3505200" cy="30943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Когато </a:t>
            </a:r>
            <a:r>
              <a:rPr lang="ru-RU" sz="3600" b="1" dirty="0">
                <a:solidFill>
                  <a:schemeClr val="bg1"/>
                </a:solidFill>
              </a:rPr>
              <a:t>импортираме данни</a:t>
            </a:r>
            <a:r>
              <a:rPr lang="ru-RU" sz="3600" dirty="0"/>
              <a:t>, създаваме </a:t>
            </a:r>
            <a:r>
              <a:rPr lang="ru-RU" sz="3600" b="1" dirty="0">
                <a:solidFill>
                  <a:schemeClr val="bg1"/>
                </a:solidFill>
              </a:rPr>
              <a:t>копие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нова</a:t>
            </a:r>
            <a:r>
              <a:rPr lang="ru-RU" sz="3600" dirty="0"/>
              <a:t> таблица в </a:t>
            </a:r>
            <a:r>
              <a:rPr lang="ru-RU" sz="3600" b="1" dirty="0">
                <a:solidFill>
                  <a:schemeClr val="bg1"/>
                </a:solidFill>
              </a:rPr>
              <a:t>текущата база данни</a:t>
            </a:r>
            <a:endParaRPr lang="en-US" sz="3600" b="1" dirty="0">
              <a:solidFill>
                <a:schemeClr val="bg1"/>
              </a:solidFill>
            </a:endParaRPr>
          </a:p>
          <a:p>
            <a:r>
              <a:rPr lang="ru-RU" sz="3600" dirty="0"/>
              <a:t>Последващите </a:t>
            </a:r>
            <a:r>
              <a:rPr lang="ru-RU" sz="3600" b="1" dirty="0">
                <a:solidFill>
                  <a:schemeClr val="bg1"/>
                </a:solidFill>
              </a:rPr>
              <a:t>промени</a:t>
            </a:r>
            <a:r>
              <a:rPr lang="ru-RU" sz="3600" dirty="0"/>
              <a:t> в </a:t>
            </a:r>
            <a:r>
              <a:rPr lang="ru-RU" sz="3600" b="1" dirty="0">
                <a:solidFill>
                  <a:schemeClr val="bg1"/>
                </a:solidFill>
              </a:rPr>
              <a:t>данните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източника</a:t>
            </a:r>
            <a:r>
              <a:rPr lang="ru-RU" sz="3600" dirty="0"/>
              <a:t> няма да имат ефект върху </a:t>
            </a:r>
            <a:r>
              <a:rPr lang="ru-RU" sz="3600" b="1" dirty="0">
                <a:solidFill>
                  <a:schemeClr val="bg1"/>
                </a:solidFill>
              </a:rPr>
              <a:t>импортираните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sz="3400" b="1" dirty="0" err="1">
                <a:solidFill>
                  <a:schemeClr val="bg1"/>
                </a:solidFill>
              </a:rPr>
              <a:t>Промените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в импортираните данни</a:t>
            </a:r>
            <a:r>
              <a:rPr lang="ru-RU" sz="3400" b="1" dirty="0">
                <a:solidFill>
                  <a:schemeClr val="bg1"/>
                </a:solidFill>
              </a:rPr>
              <a:t> </a:t>
            </a:r>
            <a:r>
              <a:rPr lang="ru-RU" sz="3400" dirty="0"/>
              <a:t>също </a:t>
            </a:r>
            <a:r>
              <a:rPr lang="ru-RU" sz="3400" b="1" dirty="0">
                <a:solidFill>
                  <a:schemeClr val="bg1"/>
                </a:solidFill>
              </a:rPr>
              <a:t>не засягат </a:t>
            </a:r>
            <a:r>
              <a:rPr lang="ru-RU" sz="3400" dirty="0"/>
              <a:t>данните на източника</a:t>
            </a:r>
            <a:endParaRPr lang="en-US" sz="3400" dirty="0"/>
          </a:p>
          <a:p>
            <a:r>
              <a:rPr lang="ru-RU" sz="3600" dirty="0"/>
              <a:t>Можете да </a:t>
            </a:r>
            <a:r>
              <a:rPr lang="ru-RU" sz="3600" b="1" dirty="0">
                <a:solidFill>
                  <a:schemeClr val="bg1"/>
                </a:solidFill>
              </a:rPr>
              <a:t>промените</a:t>
            </a:r>
            <a:r>
              <a:rPr lang="ru-RU" sz="3600" dirty="0"/>
              <a:t> </a:t>
            </a:r>
            <a:r>
              <a:rPr lang="ru-RU" sz="3600" b="1" dirty="0">
                <a:solidFill>
                  <a:schemeClr val="bg1"/>
                </a:solidFill>
              </a:rPr>
              <a:t>дизайна</a:t>
            </a:r>
            <a:r>
              <a:rPr lang="ru-RU" sz="3600" dirty="0"/>
              <a:t> на </a:t>
            </a:r>
            <a:r>
              <a:rPr lang="ru-RU" sz="3600" b="1" dirty="0">
                <a:solidFill>
                  <a:schemeClr val="bg1"/>
                </a:solidFill>
              </a:rPr>
              <a:t>импортирана</a:t>
            </a:r>
            <a:r>
              <a:rPr lang="bg-BG" sz="3600" b="1" dirty="0">
                <a:solidFill>
                  <a:schemeClr val="bg1"/>
                </a:solidFill>
              </a:rPr>
              <a:t>та</a:t>
            </a:r>
            <a:r>
              <a:rPr lang="ru-RU" sz="3600" b="1" dirty="0">
                <a:solidFill>
                  <a:schemeClr val="bg1"/>
                </a:solidFill>
              </a:rPr>
              <a:t> таблица</a:t>
            </a:r>
            <a:endParaRPr lang="en-US" sz="36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 smtClean="0">
                <a:latin typeface="Consolas" pitchFamily="49" charset="0"/>
              </a:rPr>
              <a:t>]</a:t>
            </a:r>
            <a:r>
              <a:rPr lang="en-US" sz="3400" dirty="0"/>
              <a:t> &gt; 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sz="3400" dirty="0" smtClean="0">
                <a:latin typeface="Consolas" pitchFamily="49" charset="0"/>
              </a:rPr>
              <a:t>] </a:t>
            </a:r>
            <a:endParaRPr lang="en-US" sz="3400" b="1" dirty="0">
              <a:solidFill>
                <a:schemeClr val="bg1"/>
              </a:solidFill>
              <a:latin typeface="Consolas" pitchFamily="49" charset="0"/>
            </a:endParaRPr>
          </a:p>
          <a:p>
            <a:r>
              <a:rPr lang="ru-RU" dirty="0"/>
              <a:t>В диалоговия прозорец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Open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ru-RU" dirty="0"/>
              <a:t>изберете и отворете базата данни, в която искате да създадете нова таблица</a:t>
            </a:r>
            <a:endParaRPr lang="en-US" dirty="0"/>
          </a:p>
          <a:p>
            <a:r>
              <a:rPr lang="bg-BG" dirty="0"/>
              <a:t>В раздела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bg-BG" dirty="0"/>
              <a:t>, в групата</a:t>
            </a:r>
            <a:r>
              <a:rPr lang="en-US" dirty="0"/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b="1" dirty="0" smtClean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/>
              <a:t>натиснете върху един от наличните </a:t>
            </a:r>
            <a:r>
              <a:rPr lang="bg-BG" b="1" dirty="0">
                <a:solidFill>
                  <a:schemeClr val="bg1"/>
                </a:solidFill>
              </a:rPr>
              <a:t>източници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76200" y="76200"/>
            <a:ext cx="9906000" cy="882654"/>
          </a:xfrm>
        </p:spPr>
        <p:txBody>
          <a:bodyPr>
            <a:noAutofit/>
          </a:bodyPr>
          <a:lstStyle/>
          <a:p>
            <a:r>
              <a:rPr lang="bg-BG" sz="3400" dirty="0"/>
              <a:t>Създаване на таблица чрез импоритране на данни</a:t>
            </a:r>
            <a:endParaRPr lang="en-US" sz="3400" dirty="0"/>
          </a:p>
        </p:txBody>
      </p:sp>
      <p:pic>
        <p:nvPicPr>
          <p:cNvPr id="1026" name="Picture 2" descr="Access Ribbon Imag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54542" y="4724400"/>
            <a:ext cx="5682916" cy="158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TODO: </a:t>
            </a:r>
            <a:endParaRPr lang="bg-BG" dirty="0"/>
          </a:p>
          <a:p>
            <a:pPr lvl="1"/>
            <a:r>
              <a:rPr lang="bg-BG" dirty="0"/>
              <a:t>Постъпково показване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screenshots</a:t>
            </a:r>
            <a:r>
              <a:rPr lang="en-US" dirty="0"/>
              <a:t>)</a:t>
            </a:r>
            <a:r>
              <a:rPr lang="bg-BG" dirty="0"/>
              <a:t> на това как да импортираме данни от </a:t>
            </a: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 </a:t>
            </a:r>
            <a:r>
              <a:rPr lang="bg-BG" dirty="0"/>
              <a:t>в </a:t>
            </a:r>
            <a:r>
              <a:rPr lang="en-US" b="1" dirty="0">
                <a:solidFill>
                  <a:schemeClr val="bg1"/>
                </a:solidFill>
              </a:rPr>
              <a:t>MS Access </a:t>
            </a:r>
            <a:r>
              <a:rPr lang="bg-BG" dirty="0"/>
              <a:t>(виж </a:t>
            </a:r>
            <a:r>
              <a:rPr lang="bg-BG" b="1" dirty="0">
                <a:solidFill>
                  <a:schemeClr val="bg1"/>
                </a:solidFill>
              </a:rPr>
              <a:t>следващия слайд</a:t>
            </a:r>
            <a:r>
              <a:rPr lang="bg-BG" dirty="0"/>
              <a:t>)</a:t>
            </a:r>
          </a:p>
          <a:p>
            <a:pPr lvl="1"/>
            <a:r>
              <a:rPr lang="bg-BG" dirty="0"/>
              <a:t>Същия пример е нужен и за импортиране на данни от </a:t>
            </a:r>
            <a:r>
              <a:rPr lang="en-US" b="1" dirty="0">
                <a:solidFill>
                  <a:schemeClr val="bg1"/>
                </a:solidFill>
              </a:rPr>
              <a:t>SQL Server</a:t>
            </a:r>
          </a:p>
        </p:txBody>
      </p:sp>
      <p:sp>
        <p:nvSpPr>
          <p:cNvPr id="5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500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от групата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&amp;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Link</a:t>
            </a:r>
            <a:r>
              <a:rPr lang="bg-BG" sz="3200" b="1" dirty="0" smtClean="0">
                <a:solidFill>
                  <a:schemeClr val="bg1"/>
                </a:solidFill>
              </a:rPr>
              <a:t> </a:t>
            </a:r>
            <a:endParaRPr lang="bg-BG" sz="3200" b="1" dirty="0">
              <a:solidFill>
                <a:schemeClr val="bg1"/>
              </a:solidFill>
            </a:endParaRPr>
          </a:p>
          <a:p>
            <a:endParaRPr lang="bg-BG" sz="3200" b="1" dirty="0">
              <a:solidFill>
                <a:schemeClr val="bg1"/>
              </a:solidFill>
            </a:endParaRPr>
          </a:p>
          <a:p>
            <a:pPr>
              <a:buNone/>
            </a:pPr>
            <a:endParaRPr lang="en-US" sz="3200" dirty="0"/>
          </a:p>
          <a:p>
            <a:r>
              <a:rPr lang="bg-BG" sz="3200" dirty="0"/>
              <a:t>Появява се 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Get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External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–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Excel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Spreadsheet</a:t>
            </a:r>
            <a:r>
              <a:rPr lang="en-US" sz="3200" dirty="0"/>
              <a:t>“</a:t>
            </a:r>
          </a:p>
          <a:p>
            <a:r>
              <a:rPr lang="bg-BG" sz="3200" dirty="0"/>
              <a:t>Изберете </a:t>
            </a:r>
            <a:r>
              <a:rPr lang="en-US" sz="3200" b="1" dirty="0">
                <a:solidFill>
                  <a:schemeClr val="bg1"/>
                </a:solidFill>
              </a:rPr>
              <a:t>Excel</a:t>
            </a:r>
            <a:r>
              <a:rPr lang="en-US" sz="3200" dirty="0"/>
              <a:t> </a:t>
            </a:r>
            <a:r>
              <a:rPr lang="bg-BG" sz="3200" dirty="0"/>
              <a:t>файла, от който искате да </a:t>
            </a:r>
            <a:r>
              <a:rPr lang="bg-BG" sz="3200" b="1" dirty="0">
                <a:solidFill>
                  <a:schemeClr val="bg1"/>
                </a:solidFill>
              </a:rPr>
              <a:t>извлечете</a:t>
            </a:r>
            <a:r>
              <a:rPr lang="bg-BG" sz="3200" dirty="0"/>
              <a:t> данни</a:t>
            </a:r>
          </a:p>
          <a:p>
            <a:r>
              <a:rPr lang="bg-BG" sz="3200" dirty="0"/>
              <a:t> Изберете опцията </a:t>
            </a:r>
            <a:r>
              <a:rPr lang="en-US" sz="3200" dirty="0"/>
              <a:t>"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Import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source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into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new table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in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the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current</a:t>
            </a:r>
            <a:r>
              <a:rPr lang="en-US" dirty="0" smtClean="0"/>
              <a:t> 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database</a:t>
            </a:r>
            <a:r>
              <a:rPr lang="en-US" sz="3200" dirty="0"/>
              <a:t>"</a:t>
            </a:r>
            <a:endParaRPr lang="bg-BG" sz="3200" dirty="0"/>
          </a:p>
          <a:p>
            <a:r>
              <a:rPr lang="bg-BG" sz="3200" dirty="0"/>
              <a:t>Натиснете </a:t>
            </a:r>
            <a:r>
              <a:rPr lang="bg-BG" sz="3200" b="1" dirty="0">
                <a:solidFill>
                  <a:schemeClr val="bg1"/>
                </a:solidFill>
                <a:latin typeface="Consolas" pitchFamily="49" charset="0"/>
              </a:rPr>
              <a:t>OK</a:t>
            </a:r>
            <a:endParaRPr lang="en-US" sz="3200" dirty="0"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Excel</a:t>
            </a:r>
          </a:p>
        </p:txBody>
      </p:sp>
      <p:pic>
        <p:nvPicPr>
          <p:cNvPr id="5" name="Picture 6" descr="N3C External Datasets | N3C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46065" y="4993766"/>
            <a:ext cx="1912335" cy="1788034"/>
          </a:xfrm>
          <a:prstGeom prst="rect">
            <a:avLst/>
          </a:prstGeom>
          <a:noFill/>
        </p:spPr>
      </p:pic>
      <p:pic>
        <p:nvPicPr>
          <p:cNvPr id="6" name="Picture 2" descr="Access Ribbon Image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659605" y="1838884"/>
            <a:ext cx="4600074" cy="1285316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Rectangle: Rounded Corners 17"/>
          <p:cNvSpPr/>
          <p:nvPr/>
        </p:nvSpPr>
        <p:spPr>
          <a:xfrm>
            <a:off x="5334000" y="1866900"/>
            <a:ext cx="533400" cy="8001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1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1172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000" dirty="0"/>
              <a:t>͏</a:t>
            </a:r>
            <a:r>
              <a:rPr lang="en-US" sz="3000" b="1" dirty="0">
                <a:solidFill>
                  <a:schemeClr val="bg1"/>
                </a:solidFill>
              </a:rPr>
              <a:t>MS Access</a:t>
            </a:r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Създаване на таблици</a:t>
            </a:r>
            <a:r>
              <a:rPr lang="en-US" sz="3000" dirty="0"/>
              <a:t> </a:t>
            </a:r>
            <a:r>
              <a:rPr lang="ru-RU" sz="3000" dirty="0"/>
              <a:t>и попълване на данни</a:t>
            </a:r>
            <a:endParaRPr lang="en-US" sz="30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ru-RU" sz="3000" dirty="0"/>
              <a:t>Импортиране на </a:t>
            </a:r>
            <a:r>
              <a:rPr lang="ru-RU" sz="3000" b="1" dirty="0">
                <a:solidFill>
                  <a:schemeClr val="bg1"/>
                </a:solidFill>
              </a:rPr>
              <a:t>външни данни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MS Excel 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SQL Server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3000" dirty="0"/>
              <a:t>Създаване на </a:t>
            </a:r>
            <a:r>
              <a:rPr lang="ru-RU" sz="3000" b="1" dirty="0">
                <a:solidFill>
                  <a:schemeClr val="bg1"/>
                </a:solidFill>
              </a:rPr>
              <a:t>заявки</a:t>
            </a:r>
            <a:endParaRPr lang="en-US" sz="3000" b="1" dirty="0">
              <a:solidFill>
                <a:schemeClr val="bg1"/>
              </a:solidFill>
            </a:endParaRP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dirty="0"/>
              <a:t> </a:t>
            </a:r>
            <a:r>
              <a:rPr lang="ru-RU" sz="2800" b="1" dirty="0">
                <a:solidFill>
                  <a:schemeClr val="bg1"/>
                </a:solidFill>
              </a:rPr>
              <a:t>SQL</a:t>
            </a:r>
            <a:r>
              <a:rPr lang="ru-RU" sz="2800" dirty="0"/>
              <a:t> редактор </a:t>
            </a:r>
          </a:p>
          <a:p>
            <a:pPr lvl="1"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ru-RU" sz="2800" b="1" dirty="0">
                <a:solidFill>
                  <a:schemeClr val="bg1"/>
                </a:solidFill>
              </a:rPr>
              <a:t>Визуален</a:t>
            </a:r>
            <a:r>
              <a:rPr lang="ru-RU" sz="2800" dirty="0"/>
              <a:t> редактор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Параметрични заявки</a:t>
            </a:r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Формуляри (</a:t>
            </a:r>
            <a:r>
              <a:rPr lang="en-US" sz="3000" b="1" dirty="0">
                <a:solidFill>
                  <a:schemeClr val="bg1"/>
                </a:solidFill>
              </a:rPr>
              <a:t>forms</a:t>
            </a:r>
            <a:r>
              <a:rPr lang="en-US" sz="3000" dirty="0"/>
              <a:t>)</a:t>
            </a:r>
            <a:endParaRPr lang="bg-BG" sz="3000" dirty="0"/>
          </a:p>
          <a:p>
            <a:pPr>
              <a:spcBef>
                <a:spcPts val="400"/>
              </a:spcBef>
              <a:spcAft>
                <a:spcPts val="0"/>
              </a:spcAft>
              <a:buClr>
                <a:srgbClr val="224464"/>
              </a:buClr>
            </a:pPr>
            <a:r>
              <a:rPr lang="bg-BG" sz="3000" dirty="0"/>
              <a:t>Отчети </a:t>
            </a:r>
            <a:r>
              <a:rPr lang="en-US" sz="3000" dirty="0"/>
              <a:t>(</a:t>
            </a:r>
            <a:r>
              <a:rPr lang="en-US" sz="3000" b="1" dirty="0">
                <a:solidFill>
                  <a:schemeClr val="bg1"/>
                </a:solidFill>
              </a:rPr>
              <a:t>reports</a:t>
            </a:r>
            <a:r>
              <a:rPr lang="en-US" sz="3000" dirty="0"/>
              <a:t>)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 </a:t>
            </a:r>
            <a:r>
              <a:rPr lang="bg-BG" dirty="0"/>
              <a:t>Добави информация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Импортиране на данни от</a:t>
            </a:r>
            <a:r>
              <a:rPr lang="en-US" dirty="0"/>
              <a:t> SQL Server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</a:t>
            </a:r>
            <a:r>
              <a:rPr lang="bg-BG"/>
              <a:t>на формуляри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Формуляри</a:t>
            </a:r>
            <a:endParaRPr lang="en-US" dirty="0"/>
          </a:p>
        </p:txBody>
      </p:sp>
      <p:pic>
        <p:nvPicPr>
          <p:cNvPr id="56322" name="Picture 2" descr="What is Google Forms?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295400"/>
            <a:ext cx="2667000" cy="26670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dirty="0"/>
              <a:t>Формулярите в </a:t>
            </a:r>
            <a:r>
              <a:rPr lang="ru-RU" b="1" dirty="0">
                <a:solidFill>
                  <a:schemeClr val="bg1"/>
                </a:solidFill>
              </a:rPr>
              <a:t>Access</a:t>
            </a:r>
            <a:r>
              <a:rPr lang="ru-RU" dirty="0"/>
              <a:t> са като </a:t>
            </a:r>
            <a:r>
              <a:rPr lang="ru-RU" b="1" dirty="0">
                <a:solidFill>
                  <a:schemeClr val="bg1"/>
                </a:solidFill>
              </a:rPr>
              <a:t>витрини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магазини</a:t>
            </a:r>
            <a:r>
              <a:rPr lang="ru-RU" dirty="0"/>
              <a:t>, които улесняват </a:t>
            </a:r>
            <a:r>
              <a:rPr lang="ru-RU" b="1" dirty="0">
                <a:solidFill>
                  <a:schemeClr val="bg1"/>
                </a:solidFill>
              </a:rPr>
              <a:t>прегледа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получаването</a:t>
            </a:r>
            <a:r>
              <a:rPr lang="ru-RU" dirty="0"/>
              <a:t> на елементите, които </a:t>
            </a:r>
            <a:r>
              <a:rPr lang="ru-RU" dirty="0" smtClean="0"/>
              <a:t>искаме</a:t>
            </a:r>
            <a:endParaRPr lang="en-US" dirty="0"/>
          </a:p>
          <a:p>
            <a:r>
              <a:rPr lang="ru-RU" dirty="0"/>
              <a:t> Формулярите са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, чрез които </a:t>
            </a:r>
            <a:r>
              <a:rPr lang="ru-RU" b="1" dirty="0">
                <a:solidFill>
                  <a:schemeClr val="bg1"/>
                </a:solidFill>
              </a:rPr>
              <a:t>вие </a:t>
            </a:r>
            <a:r>
              <a:rPr lang="ru-RU" dirty="0"/>
              <a:t>или </a:t>
            </a:r>
            <a:r>
              <a:rPr lang="ru-RU" b="1" dirty="0">
                <a:solidFill>
                  <a:schemeClr val="bg1"/>
                </a:solidFill>
              </a:rPr>
              <a:t>други потребители</a:t>
            </a:r>
            <a:r>
              <a:rPr lang="ru-RU" dirty="0"/>
              <a:t> можете</a:t>
            </a:r>
            <a:r>
              <a:rPr lang="en-US" dirty="0"/>
              <a:t> </a:t>
            </a:r>
            <a:r>
              <a:rPr lang="bg-BG" dirty="0"/>
              <a:t>да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Добавяте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Редактирате</a:t>
            </a:r>
            <a:r>
              <a:rPr lang="ru-RU" dirty="0"/>
              <a:t> данни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Показвате</a:t>
            </a:r>
            <a:r>
              <a:rPr lang="ru-RU" dirty="0"/>
              <a:t>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(1)</a:t>
            </a:r>
            <a:endParaRPr lang="en-US" dirty="0"/>
          </a:p>
        </p:txBody>
      </p:sp>
      <p:pic>
        <p:nvPicPr>
          <p:cNvPr id="7" name="Picture 4" descr="Understanding the Icons and Functions of Google Forms"/>
          <p:cNvPicPr>
            <a:picLocks noChangeAspect="1" noChangeArrowheads="1"/>
          </p:cNvPicPr>
          <p:nvPr/>
        </p:nvPicPr>
        <p:blipFill>
          <a:blip r:embed="rId2" cstate="print"/>
          <a:srcRect l="28225" t="8989" r="28262" b="7865"/>
          <a:stretch>
            <a:fillRect/>
          </a:stretch>
        </p:blipFill>
        <p:spPr bwMode="auto">
          <a:xfrm>
            <a:off x="6705600" y="3733800"/>
            <a:ext cx="2819400" cy="2819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Дизайнът</a:t>
            </a:r>
            <a:r>
              <a:rPr lang="ru-RU" dirty="0"/>
              <a:t> на формуляра е </a:t>
            </a:r>
            <a:r>
              <a:rPr lang="ru-RU" b="1" dirty="0">
                <a:solidFill>
                  <a:schemeClr val="bg1"/>
                </a:solidFill>
              </a:rPr>
              <a:t>важен</a:t>
            </a:r>
            <a:r>
              <a:rPr lang="ru-RU" dirty="0"/>
              <a:t> аспект</a:t>
            </a:r>
          </a:p>
          <a:p>
            <a:pPr lvl="1"/>
            <a:r>
              <a:rPr lang="ru-RU" dirty="0"/>
              <a:t>Може да се използва от </a:t>
            </a:r>
            <a:r>
              <a:rPr lang="ru-RU" b="1" dirty="0">
                <a:solidFill>
                  <a:schemeClr val="bg1"/>
                </a:solidFill>
              </a:rPr>
              <a:t>множество</a:t>
            </a:r>
            <a:r>
              <a:rPr lang="ru-RU" dirty="0"/>
              <a:t> потребители</a:t>
            </a:r>
          </a:p>
          <a:p>
            <a:r>
              <a:rPr lang="bg-BG" dirty="0"/>
              <a:t>Добре </a:t>
            </a:r>
            <a:r>
              <a:rPr lang="ru-RU" dirty="0"/>
              <a:t>проектираните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 са от съществено значение за </a:t>
            </a:r>
            <a:r>
              <a:rPr lang="ru-RU" b="1" dirty="0">
                <a:solidFill>
                  <a:schemeClr val="bg1"/>
                </a:solidFill>
              </a:rPr>
              <a:t>ефективността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точността</a:t>
            </a:r>
            <a:r>
              <a:rPr lang="ru-RU" dirty="0"/>
              <a:t> на въвеждане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формуляри (2)</a:t>
            </a:r>
            <a:endParaRPr lang="en-US" dirty="0"/>
          </a:p>
        </p:txBody>
      </p:sp>
      <p:pic>
        <p:nvPicPr>
          <p:cNvPr id="8194" name="Picture 2" descr="900+ Free User &amp; Avatar Images - Pixabay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0" y="3886200"/>
            <a:ext cx="2743200" cy="27432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200" dirty="0"/>
              <a:t>За да създадете </a:t>
            </a:r>
            <a:r>
              <a:rPr lang="ru-RU" sz="3200" b="1" dirty="0">
                <a:solidFill>
                  <a:schemeClr val="bg1"/>
                </a:solidFill>
              </a:rPr>
              <a:t>формуляр</a:t>
            </a:r>
            <a:r>
              <a:rPr lang="ru-RU" sz="3200" dirty="0"/>
              <a:t> от </a:t>
            </a:r>
            <a:r>
              <a:rPr lang="ru-RU" sz="3200" b="1" dirty="0">
                <a:solidFill>
                  <a:schemeClr val="bg1"/>
                </a:solidFill>
              </a:rPr>
              <a:t>таблица</a:t>
            </a:r>
            <a:r>
              <a:rPr lang="ru-RU" sz="3200" dirty="0"/>
              <a:t> във вашата база данни: </a:t>
            </a:r>
          </a:p>
          <a:p>
            <a:pPr lvl="1"/>
            <a:r>
              <a:rPr lang="ru-RU" sz="3000" dirty="0"/>
              <a:t>В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Navigation</a:t>
            </a:r>
            <a:r>
              <a:rPr lang="en-US" sz="3200" b="1" dirty="0" smtClean="0">
                <a:solidFill>
                  <a:schemeClr val="bg1"/>
                </a:solidFill>
              </a:rPr>
              <a:t> 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Pane</a:t>
            </a:r>
            <a:r>
              <a:rPr lang="bg-BG" sz="3000" dirty="0" smtClean="0"/>
              <a:t> </a:t>
            </a:r>
            <a:r>
              <a:rPr lang="ru-RU" sz="3000" dirty="0"/>
              <a:t>щракнете върху </a:t>
            </a:r>
            <a:r>
              <a:rPr lang="ru-RU" sz="3000" b="1" dirty="0">
                <a:solidFill>
                  <a:schemeClr val="bg1"/>
                </a:solidFill>
              </a:rPr>
              <a:t>таблицата</a:t>
            </a:r>
            <a:r>
              <a:rPr lang="ru-RU" sz="3000" dirty="0"/>
              <a:t>, която съдържа </a:t>
            </a:r>
            <a:r>
              <a:rPr lang="ru-RU" sz="3000" b="1" dirty="0">
                <a:solidFill>
                  <a:schemeClr val="bg1"/>
                </a:solidFill>
              </a:rPr>
              <a:t>данните</a:t>
            </a:r>
            <a:r>
              <a:rPr lang="ru-RU" sz="3000" dirty="0"/>
              <a:t> за вашия формуляр</a:t>
            </a:r>
          </a:p>
          <a:p>
            <a:pPr lvl="1"/>
            <a:r>
              <a:rPr lang="ru-RU" sz="3000" dirty="0"/>
              <a:t>В раздела </a:t>
            </a:r>
            <a:r>
              <a:rPr lang="en-US" sz="3000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sz="3000" dirty="0"/>
              <a:t> </a:t>
            </a:r>
            <a:r>
              <a:rPr lang="ru-RU" sz="3000" dirty="0"/>
              <a:t>изберете </a:t>
            </a:r>
            <a:r>
              <a:rPr lang="en-US" sz="3000" dirty="0" smtClean="0">
                <a:latin typeface="Consolas" pitchFamily="49" charset="0"/>
              </a:rPr>
              <a:t>[</a:t>
            </a:r>
            <a:r>
              <a:rPr lang="en-US" sz="3000" b="1" dirty="0" smtClean="0">
                <a:solidFill>
                  <a:schemeClr val="bg1"/>
                </a:solidFill>
                <a:latin typeface="Consolas" pitchFamily="49" charset="0"/>
              </a:rPr>
              <a:t>Form</a:t>
            </a:r>
            <a:r>
              <a:rPr lang="en-US" sz="3000" dirty="0" smtClean="0">
                <a:latin typeface="Consolas" pitchFamily="49" charset="0"/>
              </a:rPr>
              <a:t>]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Създаване на формуляр от таблица (1)</a:t>
            </a:r>
            <a:endParaRPr lang="en-US" dirty="0"/>
          </a:p>
        </p:txBody>
      </p:sp>
      <p:pic>
        <p:nvPicPr>
          <p:cNvPr id="58370" name="Picture 2" descr="Microsoft Access Database Forms – Part 1 - Access Database Tutoria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00291" y="3649717"/>
            <a:ext cx="6991418" cy="29034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200" dirty="0"/>
              <a:t>Access </a:t>
            </a:r>
            <a:r>
              <a:rPr lang="ru-RU" sz="3200" b="1" dirty="0">
                <a:solidFill>
                  <a:schemeClr val="bg1"/>
                </a:solidFill>
              </a:rPr>
              <a:t>създава</a:t>
            </a:r>
            <a:r>
              <a:rPr lang="ru-RU" sz="3200" dirty="0"/>
              <a:t> формуляр и го показва в изглед </a:t>
            </a:r>
            <a:r>
              <a:rPr lang="en-US" sz="3200" b="1" dirty="0">
                <a:solidFill>
                  <a:schemeClr val="bg1"/>
                </a:solidFill>
              </a:rPr>
              <a:t>Layout</a:t>
            </a:r>
            <a:endParaRPr lang="ru-RU" sz="3200" dirty="0"/>
          </a:p>
          <a:p>
            <a:r>
              <a:rPr lang="ru-RU" sz="3200" dirty="0"/>
              <a:t>Можете да направите промени в </a:t>
            </a:r>
            <a:r>
              <a:rPr lang="ru-RU" sz="3200" b="1" dirty="0">
                <a:solidFill>
                  <a:schemeClr val="bg1"/>
                </a:solidFill>
              </a:rPr>
              <a:t>дизайна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sz="3000" b="1" dirty="0">
                <a:solidFill>
                  <a:schemeClr val="bg1"/>
                </a:solidFill>
              </a:rPr>
              <a:t>Коригиране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размера</a:t>
            </a:r>
            <a:r>
              <a:rPr lang="ru-RU" sz="3000" dirty="0"/>
              <a:t> на </a:t>
            </a:r>
            <a:r>
              <a:rPr lang="ru-RU" sz="3000" b="1" dirty="0">
                <a:solidFill>
                  <a:schemeClr val="bg1"/>
                </a:solidFill>
              </a:rPr>
              <a:t>текстовите</a:t>
            </a:r>
            <a:r>
              <a:rPr lang="ru-RU" sz="3000" dirty="0"/>
              <a:t> </a:t>
            </a:r>
            <a:r>
              <a:rPr lang="ru-RU" sz="3000" b="1" dirty="0">
                <a:solidFill>
                  <a:schemeClr val="bg1"/>
                </a:solidFill>
              </a:rPr>
              <a:t>полета</a:t>
            </a:r>
            <a:r>
              <a:rPr lang="ru-RU" sz="3000" dirty="0"/>
              <a:t>, за да паснат на данните, ако е необходимо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формуляр от таблица (</a:t>
            </a:r>
            <a:r>
              <a:rPr lang="en-US" dirty="0"/>
              <a:t>2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9" name="Picture 7" descr="Access 2016: Create a For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48400" y="3102988"/>
            <a:ext cx="5029200" cy="362926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1450" name="Picture 10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3657600"/>
            <a:ext cx="5285342" cy="289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dirty="0"/>
              <a:t>Още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за създаване на </a:t>
            </a:r>
            <a:r>
              <a:rPr lang="bg-BG" b="1" dirty="0">
                <a:solidFill>
                  <a:schemeClr val="bg1"/>
                </a:solidFill>
              </a:rPr>
              <a:t>различни видове формляри</a:t>
            </a:r>
            <a:r>
              <a:rPr lang="en-US" dirty="0"/>
              <a:t>: https://support.microsoft.com/en-au/office/create-a-form-in-access-5d550a3d-92e1-4f38-9772-7e7e21e80c6b</a:t>
            </a:r>
            <a:endParaRPr lang="bg-BG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TODO</a:t>
            </a:r>
            <a:r>
              <a:rPr lang="en-US" dirty="0"/>
              <a:t>: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bg-BG" dirty="0"/>
              <a:t>Помисли дали трябва да се добави </a:t>
            </a:r>
            <a:r>
              <a:rPr lang="bg-BG" b="1" dirty="0">
                <a:solidFill>
                  <a:schemeClr val="bg1"/>
                </a:solidFill>
              </a:rPr>
              <a:t>още информация</a:t>
            </a:r>
            <a:r>
              <a:rPr lang="bg-BG" dirty="0"/>
              <a:t> 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blank form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split form</a:t>
            </a:r>
          </a:p>
          <a:p>
            <a:pPr lvl="2">
              <a:buClr>
                <a:schemeClr val="tx1"/>
              </a:buClr>
            </a:pPr>
            <a:r>
              <a:rPr lang="en-US" dirty="0"/>
              <a:t>form that contains a </a:t>
            </a:r>
            <a:r>
              <a:rPr lang="en-US" dirty="0" err="1"/>
              <a:t>subform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en-US" dirty="0"/>
              <a:t>…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Какъв тип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формуляр</a:t>
            </a:r>
            <a:r>
              <a:rPr lang="bg-BG" dirty="0"/>
              <a:t> да се добави?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 Прекалено </a:t>
            </a:r>
            <a:r>
              <a:rPr lang="bg-BG" b="1" dirty="0">
                <a:solidFill>
                  <a:schemeClr val="bg1"/>
                </a:solidFill>
              </a:rPr>
              <a:t>голяма</a:t>
            </a:r>
            <a:r>
              <a:rPr lang="bg-BG" dirty="0"/>
              <a:t> презентация?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 Slide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2470" name="Picture 6" descr="Rapports - Icônes affaires et finances gratuit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48200" y="1295399"/>
            <a:ext cx="2667000" cy="2667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Отчетите </a:t>
            </a:r>
            <a:r>
              <a:rPr lang="ru-RU" dirty="0"/>
              <a:t>предлагат следните </a:t>
            </a:r>
            <a:r>
              <a:rPr lang="ru-RU" b="1" dirty="0">
                <a:solidFill>
                  <a:schemeClr val="bg1"/>
                </a:solidFill>
              </a:rPr>
              <a:t>действия </a:t>
            </a:r>
            <a:r>
              <a:rPr lang="ru-RU" dirty="0"/>
              <a:t>за </a:t>
            </a:r>
            <a:r>
              <a:rPr lang="ru-RU" b="1" dirty="0">
                <a:solidFill>
                  <a:schemeClr val="bg1"/>
                </a:solidFill>
              </a:rPr>
              <a:t>информацията </a:t>
            </a:r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en-US" dirty="0"/>
              <a:t>:</a:t>
            </a:r>
          </a:p>
          <a:p>
            <a:pPr lvl="1">
              <a:buClr>
                <a:srgbClr val="224464"/>
              </a:buClr>
            </a:pPr>
            <a:r>
              <a:rPr lang="bg-BG" b="1" dirty="0">
                <a:solidFill>
                  <a:schemeClr val="bg1"/>
                </a:solidFill>
              </a:rPr>
              <a:t>П</a:t>
            </a:r>
            <a:r>
              <a:rPr lang="ru-RU" b="1" dirty="0">
                <a:solidFill>
                  <a:schemeClr val="bg1"/>
                </a:solidFill>
              </a:rPr>
              <a:t>реглед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Форматиране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Обобщаване </a:t>
            </a:r>
          </a:p>
          <a:p>
            <a:r>
              <a:rPr lang="ru-RU" dirty="0"/>
              <a:t>Примери:</a:t>
            </a:r>
          </a:p>
          <a:p>
            <a:pPr lvl="1"/>
            <a:r>
              <a:rPr lang="ru-RU" dirty="0"/>
              <a:t>Отчет с </a:t>
            </a:r>
            <a:r>
              <a:rPr lang="ru-RU" b="1" dirty="0">
                <a:solidFill>
                  <a:schemeClr val="bg1"/>
                </a:solidFill>
              </a:rPr>
              <a:t>телефонни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номера</a:t>
            </a:r>
            <a:r>
              <a:rPr lang="ru-RU" dirty="0"/>
              <a:t> за всички </a:t>
            </a:r>
            <a:r>
              <a:rPr lang="ru-RU" b="1" dirty="0">
                <a:solidFill>
                  <a:schemeClr val="bg1"/>
                </a:solidFill>
              </a:rPr>
              <a:t>контакти</a:t>
            </a:r>
          </a:p>
          <a:p>
            <a:pPr lvl="1"/>
            <a:r>
              <a:rPr lang="ru-RU" dirty="0"/>
              <a:t>Отчет за общите </a:t>
            </a:r>
            <a:r>
              <a:rPr lang="ru-RU" b="1" dirty="0">
                <a:solidFill>
                  <a:schemeClr val="bg1"/>
                </a:solidFill>
              </a:rPr>
              <a:t>продажби</a:t>
            </a:r>
            <a:r>
              <a:rPr lang="ru-RU" dirty="0"/>
              <a:t> в различни </a:t>
            </a:r>
            <a:r>
              <a:rPr lang="ru-RU" b="1" dirty="0">
                <a:solidFill>
                  <a:schemeClr val="bg1"/>
                </a:solidFill>
              </a:rPr>
              <a:t>региони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периоди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време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Access </a:t>
            </a:r>
            <a:r>
              <a:rPr lang="bg-BG" dirty="0"/>
              <a:t>отчети</a:t>
            </a:r>
            <a:endParaRPr lang="en-US" dirty="0"/>
          </a:p>
        </p:txBody>
      </p:sp>
      <p:pic>
        <p:nvPicPr>
          <p:cNvPr id="64514" name="Picture 2" descr="Report Icon, Transparent Report.PNG Images &amp; Vector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10600" y="1904999"/>
            <a:ext cx="2819400" cy="2819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Отчетът</a:t>
            </a:r>
            <a:r>
              <a:rPr lang="ru-RU" dirty="0"/>
              <a:t> е обект на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  <a:r>
              <a:rPr lang="ru-RU" dirty="0"/>
              <a:t>, който е полезен, когато искаме да представим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 за някоя от следните </a:t>
            </a:r>
            <a:r>
              <a:rPr lang="ru-RU" b="1" dirty="0">
                <a:solidFill>
                  <a:schemeClr val="bg1"/>
                </a:solidFill>
              </a:rPr>
              <a:t>употреби</a:t>
            </a:r>
            <a:r>
              <a:rPr lang="ru-RU" dirty="0"/>
              <a:t>: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Показване</a:t>
            </a:r>
            <a:r>
              <a:rPr lang="ru-RU" dirty="0"/>
              <a:t> или </a:t>
            </a:r>
            <a:r>
              <a:rPr lang="ru-RU" b="1" dirty="0">
                <a:solidFill>
                  <a:schemeClr val="bg1"/>
                </a:solidFill>
              </a:rPr>
              <a:t>разпространяване</a:t>
            </a:r>
            <a:r>
              <a:rPr lang="ru-RU" dirty="0"/>
              <a:t> на обобщение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Архивиране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снапшоти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данните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Предоставяне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подробности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</a:t>
            </a:r>
            <a:r>
              <a:rPr lang="ru-RU" dirty="0"/>
              <a:t>отделните</a:t>
            </a:r>
            <a:r>
              <a:rPr lang="ru-RU" b="1" dirty="0">
                <a:solidFill>
                  <a:schemeClr val="bg1"/>
                </a:solidFill>
              </a:rPr>
              <a:t> записи</a:t>
            </a:r>
          </a:p>
          <a:p>
            <a:pPr lvl="1">
              <a:buClr>
                <a:srgbClr val="224464"/>
              </a:buClr>
            </a:pPr>
            <a:r>
              <a:rPr lang="ru-RU" b="1" dirty="0">
                <a:solidFill>
                  <a:schemeClr val="bg1"/>
                </a:solidFill>
              </a:rPr>
              <a:t>Създаване </a:t>
            </a:r>
            <a:r>
              <a:rPr lang="ru-RU" dirty="0"/>
              <a:t>на</a:t>
            </a:r>
            <a:r>
              <a:rPr lang="ru-RU" b="1" dirty="0">
                <a:solidFill>
                  <a:schemeClr val="bg1"/>
                </a:solidFill>
              </a:rPr>
              <a:t> етикети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можем да правим с отчетите?</a:t>
            </a:r>
            <a:endParaRPr lang="en-US" dirty="0"/>
          </a:p>
        </p:txBody>
      </p:sp>
      <p:pic>
        <p:nvPicPr>
          <p:cNvPr id="65540" name="Picture 4" descr="Plan - Free miscellaneous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4648199"/>
            <a:ext cx="2286000" cy="22860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Същност и употреба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MS Access</a:t>
            </a:r>
          </a:p>
        </p:txBody>
      </p:sp>
      <p:pic>
        <p:nvPicPr>
          <p:cNvPr id="4" name="Picture 2" descr="Microsoft Access - Wikipedia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6146" y="1447800"/>
            <a:ext cx="2496654" cy="24384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endParaRPr lang="en-US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Система за управление на бази данни (</a:t>
            </a:r>
            <a:r>
              <a:rPr lang="bg-BG" b="1" dirty="0">
                <a:solidFill>
                  <a:schemeClr val="bg1"/>
                </a:solidFill>
              </a:rPr>
              <a:t>СУБД</a:t>
            </a:r>
            <a:r>
              <a:rPr lang="bg-BG" dirty="0"/>
              <a:t>) от Microsoft </a:t>
            </a:r>
          </a:p>
          <a:p>
            <a:pPr lvl="1"/>
            <a:r>
              <a:rPr lang="ru-RU" dirty="0"/>
              <a:t>Предоставя мощни </a:t>
            </a:r>
            <a:r>
              <a:rPr lang="ru-RU" b="1" dirty="0">
                <a:solidFill>
                  <a:schemeClr val="bg1"/>
                </a:solidFill>
              </a:rPr>
              <a:t>инструменти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съхранение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управление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анализ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Л</a:t>
            </a:r>
            <a:r>
              <a:rPr lang="ru-RU" dirty="0"/>
              <a:t>есно създаване на </a:t>
            </a:r>
            <a:r>
              <a:rPr lang="ru-RU" b="1" dirty="0">
                <a:solidFill>
                  <a:schemeClr val="bg1"/>
                </a:solidFill>
              </a:rPr>
              <a:t>бази данни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формуляри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отчети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Интуитивен</a:t>
            </a:r>
            <a:r>
              <a:rPr lang="ru-RU" dirty="0"/>
              <a:t> потребителски интерфейс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Интеграция</a:t>
            </a:r>
            <a:r>
              <a:rPr lang="ru-RU" dirty="0"/>
              <a:t> с други </a:t>
            </a:r>
            <a:r>
              <a:rPr lang="ru-RU" b="1" dirty="0">
                <a:solidFill>
                  <a:schemeClr val="bg1"/>
                </a:solidFill>
              </a:rPr>
              <a:t>Microsoft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продукти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Excel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Word</a:t>
            </a:r>
            <a:r>
              <a:rPr lang="en-US" dirty="0"/>
              <a:t> </a:t>
            </a:r>
            <a:r>
              <a:rPr lang="bg-BG" dirty="0"/>
              <a:t>и др.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r>
              <a:rPr lang="bg-BG" dirty="0"/>
              <a:t>Член на Microsoft Office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MS Access?</a:t>
            </a:r>
          </a:p>
        </p:txBody>
      </p:sp>
      <p:pic>
        <p:nvPicPr>
          <p:cNvPr id="65538" name="Picture 2" descr="What Is Microsoft Access And How To Use It? [review, 45% OF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991600" y="4191000"/>
            <a:ext cx="2209800" cy="2209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4572000"/>
            <a:ext cx="10961783" cy="1848375"/>
          </a:xfrm>
        </p:spPr>
        <p:txBody>
          <a:bodyPr/>
          <a:lstStyle/>
          <a:p>
            <a:r>
              <a:rPr lang="bg-BG" dirty="0"/>
              <a:t>Създаване на таблици и </a:t>
            </a:r>
            <a:br>
              <a:rPr lang="bg-BG" dirty="0"/>
            </a:br>
            <a:r>
              <a:rPr lang="bg-BG" dirty="0"/>
              <a:t>попълване на данни</a:t>
            </a:r>
            <a:endParaRPr lang="en-US" dirty="0"/>
          </a:p>
        </p:txBody>
      </p:sp>
      <p:pic>
        <p:nvPicPr>
          <p:cNvPr id="43012" name="Picture 4" descr="Database table - Free computer icon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1295400"/>
            <a:ext cx="2438400" cy="2438401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Натиснете </a:t>
            </a:r>
            <a:r>
              <a:rPr lang="en-US" sz="3400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sz="3400" dirty="0">
                <a:latin typeface="Consolas" pitchFamily="49" charset="0"/>
              </a:rPr>
              <a:t>]</a:t>
            </a:r>
            <a:r>
              <a:rPr lang="en-US" dirty="0"/>
              <a:t> &gt; </a:t>
            </a:r>
            <a:r>
              <a:rPr lang="en-US" dirty="0">
                <a:latin typeface="Consolas" pitchFamily="49" charset="0"/>
              </a:rPr>
              <a:t>[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New</a:t>
            </a:r>
            <a:r>
              <a:rPr lang="en-US" dirty="0">
                <a:latin typeface="Consolas" pitchFamily="49" charset="0"/>
              </a:rPr>
              <a:t>]</a:t>
            </a:r>
            <a:r>
              <a:rPr lang="en-US" b="1" dirty="0"/>
              <a:t> </a:t>
            </a:r>
            <a:r>
              <a:rPr lang="bg-BG" dirty="0"/>
              <a:t>и изберете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Blank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desktop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database</a:t>
            </a:r>
          </a:p>
          <a:p>
            <a:pPr>
              <a:buNone/>
            </a:pPr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bg-BG" dirty="0"/>
              <a:t>В полето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File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Name</a:t>
            </a:r>
            <a:r>
              <a:rPr lang="en-US" dirty="0"/>
              <a:t> </a:t>
            </a:r>
            <a:r>
              <a:rPr lang="ru-RU" dirty="0"/>
              <a:t>въведете име на файл за новата база данни</a:t>
            </a:r>
            <a:endParaRPr lang="en-US" dirty="0"/>
          </a:p>
          <a:p>
            <a:r>
              <a:rPr lang="ru-RU" dirty="0"/>
              <a:t>За да изберете друго </a:t>
            </a:r>
            <a:r>
              <a:rPr lang="ru-RU" b="1" dirty="0">
                <a:solidFill>
                  <a:schemeClr val="bg1"/>
                </a:solidFill>
              </a:rPr>
              <a:t>местоположение</a:t>
            </a:r>
            <a:r>
              <a:rPr lang="ru-RU" dirty="0"/>
              <a:t> и да </a:t>
            </a:r>
            <a:r>
              <a:rPr lang="ru-RU" b="1" dirty="0">
                <a:solidFill>
                  <a:schemeClr val="bg1"/>
                </a:solidFill>
              </a:rPr>
              <a:t>запазите</a:t>
            </a:r>
            <a:r>
              <a:rPr lang="ru-RU" dirty="0"/>
              <a:t> базата данни, щракнете върху </a:t>
            </a:r>
            <a:r>
              <a:rPr lang="ru-RU" b="1" dirty="0">
                <a:solidFill>
                  <a:schemeClr val="bg1"/>
                </a:solidFill>
              </a:rPr>
              <a:t>иконата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папка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(1)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953000" y="1828799"/>
            <a:ext cx="2286000" cy="2513223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43000"/>
            <a:ext cx="11818096" cy="5528766"/>
          </a:xfrm>
        </p:spPr>
        <p:txBody>
          <a:bodyPr/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ru-RU" sz="3200" dirty="0"/>
              <a:t>Натиснете </a:t>
            </a:r>
            <a:r>
              <a:rPr lang="en-US" sz="3200" dirty="0" smtClean="0">
                <a:latin typeface="Consolas" pitchFamily="49" charset="0"/>
              </a:rPr>
              <a:t>[</a:t>
            </a:r>
            <a:r>
              <a:rPr lang="en-US" sz="3200" b="1" dirty="0" smtClean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en-US" sz="3200" dirty="0" smtClean="0">
                <a:latin typeface="Consolas" pitchFamily="49" charset="0"/>
              </a:rPr>
              <a:t>]</a:t>
            </a:r>
            <a:endParaRPr lang="en-US" sz="3200" dirty="0">
              <a:latin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</a:pPr>
            <a:r>
              <a:rPr lang="bg-BG" sz="3200" dirty="0"/>
              <a:t>Отваря се новата </a:t>
            </a:r>
            <a:r>
              <a:rPr lang="bg-BG" sz="3200" b="1" dirty="0">
                <a:solidFill>
                  <a:schemeClr val="bg1"/>
                </a:solidFill>
              </a:rPr>
              <a:t>база данни </a:t>
            </a:r>
            <a:r>
              <a:rPr lang="bg-BG" sz="3200" dirty="0"/>
              <a:t>и се </a:t>
            </a:r>
            <a:r>
              <a:rPr lang="bg-BG" sz="3200" b="1" dirty="0">
                <a:solidFill>
                  <a:schemeClr val="bg1"/>
                </a:solidFill>
              </a:rPr>
              <a:t>създава таблица </a:t>
            </a:r>
            <a:r>
              <a:rPr lang="bg-BG" sz="3200" dirty="0"/>
              <a:t>с името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Table1</a:t>
            </a:r>
            <a:r>
              <a:rPr lang="bg-BG" sz="3200" dirty="0"/>
              <a:t>, която се отваря в </a:t>
            </a:r>
            <a:r>
              <a:rPr lang="en-US" sz="32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200" dirty="0"/>
              <a:t> </a:t>
            </a:r>
            <a:r>
              <a:rPr lang="bg-BG" sz="3200" dirty="0"/>
              <a:t>изглед</a:t>
            </a:r>
            <a:endParaRPr lang="en-US" sz="3200" b="1" dirty="0">
              <a:solidFill>
                <a:schemeClr val="bg1"/>
              </a:solidFill>
              <a:latin typeface="Consolas" pitchFamily="49" charset="0"/>
            </a:endParaRP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база данни</a:t>
            </a:r>
            <a:r>
              <a:rPr lang="en-US" dirty="0"/>
              <a:t> (2)</a:t>
            </a:r>
          </a:p>
        </p:txBody>
      </p:sp>
      <p:pic>
        <p:nvPicPr>
          <p:cNvPr id="70660" name="Picture 4" descr="How to Create a Blank Database in Access 201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456176" y="2895600"/>
            <a:ext cx="5279649" cy="381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rgbClr val="224464"/>
              </a:buClr>
            </a:pPr>
            <a:r>
              <a:rPr lang="en-US" b="1" dirty="0">
                <a:solidFill>
                  <a:schemeClr val="bg1"/>
                </a:solidFill>
              </a:rPr>
              <a:t>MS </a:t>
            </a:r>
            <a:r>
              <a:rPr lang="ru-RU" b="1" dirty="0">
                <a:solidFill>
                  <a:schemeClr val="bg1"/>
                </a:solidFill>
              </a:rPr>
              <a:t>Access </a:t>
            </a:r>
            <a:r>
              <a:rPr lang="ru-RU" dirty="0"/>
              <a:t>предоставя лесен и мощен начин за създаване на таблици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(1)</a:t>
            </a:r>
            <a:endParaRPr lang="en-US" dirty="0"/>
          </a:p>
        </p:txBody>
      </p:sp>
      <p:pic>
        <p:nvPicPr>
          <p:cNvPr id="41986" name="Picture 2" descr="Access: Working with Table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124200" y="2383611"/>
            <a:ext cx="5943600" cy="4093389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раздела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Create</a:t>
            </a:r>
            <a:r>
              <a:rPr lang="bg-BG" dirty="0"/>
              <a:t>, в групата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Tables</a:t>
            </a:r>
            <a:r>
              <a:rPr lang="en-US" dirty="0"/>
              <a:t>, </a:t>
            </a:r>
            <a:r>
              <a:rPr lang="bg-BG" dirty="0"/>
              <a:t>натиснете </a:t>
            </a:r>
            <a:r>
              <a:rPr lang="en-US" sz="3400" dirty="0" smtClean="0">
                <a:latin typeface="Consolas" pitchFamily="49" charset="0"/>
              </a:rPr>
              <a:t>[</a:t>
            </a:r>
            <a:r>
              <a:rPr lang="en-US" sz="3400" b="1" dirty="0" smtClean="0">
                <a:solidFill>
                  <a:schemeClr val="bg1"/>
                </a:solidFill>
                <a:latin typeface="Consolas" pitchFamily="49" charset="0"/>
              </a:rPr>
              <a:t>Table</a:t>
            </a:r>
            <a:r>
              <a:rPr lang="en-US" sz="3400" dirty="0" smtClean="0">
                <a:latin typeface="Consolas" pitchFamily="49" charset="0"/>
              </a:rPr>
              <a:t>]</a:t>
            </a:r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endParaRPr lang="en-US" sz="3400" dirty="0"/>
          </a:p>
          <a:p>
            <a:r>
              <a:rPr lang="bg-BG" sz="3400" dirty="0"/>
              <a:t>Нова таблица се вмъква в базата данни и се отваря в </a:t>
            </a:r>
            <a:r>
              <a:rPr lang="en-US" sz="3400" b="1" dirty="0">
                <a:solidFill>
                  <a:schemeClr val="bg1"/>
                </a:solidFill>
                <a:latin typeface="Consolas" pitchFamily="49" charset="0"/>
              </a:rPr>
              <a:t>Datasheet</a:t>
            </a:r>
            <a:r>
              <a:rPr lang="en-US" sz="3400" dirty="0"/>
              <a:t> </a:t>
            </a:r>
            <a:r>
              <a:rPr lang="bg-BG" sz="3400" dirty="0"/>
              <a:t>изглед</a:t>
            </a:r>
            <a:endParaRPr lang="bg-BG" sz="3400" b="1" dirty="0">
              <a:solidFill>
                <a:schemeClr val="bg1"/>
              </a:solidFill>
              <a:latin typeface="Consolas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таблици (2)</a:t>
            </a:r>
            <a:endParaRPr lang="en-US" dirty="0"/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56131" y="2286000"/>
            <a:ext cx="6879739" cy="2576512"/>
          </a:xfrm>
          <a:prstGeom prst="rect">
            <a:avLst/>
          </a:prstGeom>
          <a:noFill/>
          <a:ln w="9525">
            <a:solidFill>
              <a:schemeClr val="bg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10" name="Rectangle: Rounded Corners 17"/>
          <p:cNvSpPr/>
          <p:nvPr/>
        </p:nvSpPr>
        <p:spPr>
          <a:xfrm>
            <a:off x="3962400" y="2347911"/>
            <a:ext cx="1371600" cy="6096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1" name="Rectangle: Rounded Corners 17"/>
          <p:cNvSpPr/>
          <p:nvPr/>
        </p:nvSpPr>
        <p:spPr>
          <a:xfrm>
            <a:off x="3733800" y="4557711"/>
            <a:ext cx="1143000" cy="3048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2" name="Rectangle: Rounded Corners 17"/>
          <p:cNvSpPr/>
          <p:nvPr/>
        </p:nvSpPr>
        <p:spPr>
          <a:xfrm>
            <a:off x="2743200" y="2957511"/>
            <a:ext cx="838200" cy="1219200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17786</TotalTime>
  <Words>1228</Words>
  <Application>Microsoft Office PowerPoint</Application>
  <PresentationFormat>Custom</PresentationFormat>
  <Paragraphs>210</Paragraphs>
  <Slides>32</Slides>
  <Notes>13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SoftUni</vt:lpstr>
      <vt:lpstr>Работа с MS Access</vt:lpstr>
      <vt:lpstr>Съдържание</vt:lpstr>
      <vt:lpstr>MS Access</vt:lpstr>
      <vt:lpstr>Какво е MS Access?</vt:lpstr>
      <vt:lpstr>Създаване на таблици и  попълване на данни</vt:lpstr>
      <vt:lpstr>Създаване на база данни (1)</vt:lpstr>
      <vt:lpstr>Създаване на база данни (2)</vt:lpstr>
      <vt:lpstr>Създаване на таблици (1)</vt:lpstr>
      <vt:lpstr>Създаване на таблици (2)</vt:lpstr>
      <vt:lpstr>Данни в таблиците</vt:lpstr>
      <vt:lpstr>Попълване на данни в таблица (1)</vt:lpstr>
      <vt:lpstr>Попълване на данни в таблица (2)</vt:lpstr>
      <vt:lpstr>Попълване на данни в таблица (3)</vt:lpstr>
      <vt:lpstr>Импортиране на външни данни</vt:lpstr>
      <vt:lpstr>Импортиране на данни (1)</vt:lpstr>
      <vt:lpstr>Импортиране на данни (2)</vt:lpstr>
      <vt:lpstr>Създаване на таблица чрез импоритране на данни</vt:lpstr>
      <vt:lpstr>TODO Slide</vt:lpstr>
      <vt:lpstr>Импортиране на данни от Excel</vt:lpstr>
      <vt:lpstr>Импортиране на данни от SQL Server</vt:lpstr>
      <vt:lpstr>Формуляри</vt:lpstr>
      <vt:lpstr>MS Access формуляри (1)</vt:lpstr>
      <vt:lpstr>MS Access формуляри (2)</vt:lpstr>
      <vt:lpstr>Създаване на формуляр от таблица (1)</vt:lpstr>
      <vt:lpstr>Създаване на формуляр от таблица (2)</vt:lpstr>
      <vt:lpstr>TODO Slide</vt:lpstr>
      <vt:lpstr>Отчети</vt:lpstr>
      <vt:lpstr>MS Access отчети</vt:lpstr>
      <vt:lpstr>Какво можем да правим с отчетите?</vt:lpstr>
      <vt:lpstr>Обобщение</vt:lpstr>
      <vt:lpstr>Slide 31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 MS Access</dc:title>
  <dc:subject>Модул 3: Релационни бази данни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593</cp:revision>
  <dcterms:created xsi:type="dcterms:W3CDTF">2018-05-23T13:08:44Z</dcterms:created>
  <dcterms:modified xsi:type="dcterms:W3CDTF">2023-09-07T13:26:12Z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