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3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637" r:id="rId2"/>
    <p:sldId id="615" r:id="rId3"/>
    <p:sldId id="353" r:id="rId4"/>
    <p:sldId id="389" r:id="rId5"/>
    <p:sldId id="453" r:id="rId6"/>
    <p:sldId id="447" r:id="rId7"/>
    <p:sldId id="449" r:id="rId8"/>
    <p:sldId id="439" r:id="rId9"/>
    <p:sldId id="455" r:id="rId10"/>
    <p:sldId id="579" r:id="rId11"/>
    <p:sldId id="454" r:id="rId12"/>
    <p:sldId id="396" r:id="rId13"/>
    <p:sldId id="432" r:id="rId14"/>
    <p:sldId id="399" r:id="rId15"/>
    <p:sldId id="403" r:id="rId16"/>
    <p:sldId id="400" r:id="rId17"/>
    <p:sldId id="411" r:id="rId18"/>
    <p:sldId id="401" r:id="rId19"/>
    <p:sldId id="459" r:id="rId20"/>
    <p:sldId id="493" r:id="rId21"/>
    <p:sldId id="582" r:id="rId22"/>
    <p:sldId id="583" r:id="rId23"/>
    <p:sldId id="584" r:id="rId24"/>
    <p:sldId id="616" r:id="rId25"/>
    <p:sldId id="618" r:id="rId26"/>
    <p:sldId id="587" r:id="rId27"/>
    <p:sldId id="620" r:id="rId28"/>
    <p:sldId id="634" r:id="rId29"/>
    <p:sldId id="635" r:id="rId30"/>
    <p:sldId id="619" r:id="rId31"/>
    <p:sldId id="636" r:id="rId32"/>
    <p:sldId id="589" r:id="rId33"/>
    <p:sldId id="617" r:id="rId34"/>
    <p:sldId id="626" r:id="rId35"/>
    <p:sldId id="627" r:id="rId36"/>
    <p:sldId id="628" r:id="rId37"/>
    <p:sldId id="591" r:id="rId38"/>
    <p:sldId id="595" r:id="rId39"/>
    <p:sldId id="596" r:id="rId40"/>
    <p:sldId id="597" r:id="rId41"/>
    <p:sldId id="598" r:id="rId42"/>
    <p:sldId id="630" r:id="rId43"/>
    <p:sldId id="631" r:id="rId44"/>
    <p:sldId id="632" r:id="rId45"/>
    <p:sldId id="633" r:id="rId46"/>
    <p:sldId id="624" r:id="rId47"/>
    <p:sldId id="625" r:id="rId48"/>
    <p:sldId id="614" r:id="rId49"/>
    <p:sldId id="504" r:id="rId50"/>
    <p:sldId id="5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DBE1792D-00D9-49EE-A594-BADAE4A7F4A6}">
          <p14:sldIdLst>
            <p14:sldId id="637"/>
            <p14:sldId id="615"/>
          </p14:sldIdLst>
        </p14:section>
        <p14:section name="Какво означава да програмираме" id="{1E2B6539-9C32-4A1E-B76C-2E1012305C15}">
          <p14:sldIdLst>
            <p14:sldId id="353"/>
            <p14:sldId id="389"/>
            <p14:sldId id="453"/>
            <p14:sldId id="447"/>
            <p14:sldId id="449"/>
            <p14:sldId id="439"/>
            <p14:sldId id="455"/>
            <p14:sldId id="579"/>
          </p14:sldIdLst>
        </p14:section>
        <p14:section name="Конзолни програми" id="{72710349-C64D-437F-9A93-76644F9DBE2E}">
          <p14:sldIdLst>
            <p14:sldId id="454"/>
            <p14:sldId id="396"/>
            <p14:sldId id="432"/>
            <p14:sldId id="399"/>
            <p14:sldId id="403"/>
            <p14:sldId id="400"/>
            <p14:sldId id="411"/>
            <p14:sldId id="401"/>
            <p14:sldId id="459"/>
            <p14:sldId id="493"/>
          </p14:sldIdLst>
        </p14:section>
        <p14:section name="Променливи и типове данни" id="{39175195-51CE-421F-AC1A-BAF5AF556D32}">
          <p14:sldIdLst>
            <p14:sldId id="582"/>
            <p14:sldId id="583"/>
            <p14:sldId id="584"/>
            <p14:sldId id="616"/>
          </p14:sldIdLst>
        </p14:section>
        <p14:section name="Работа с конзола" id="{753DEBBA-DE4C-4AF2-A9B0-5E284D9C88B9}">
          <p14:sldIdLst>
            <p14:sldId id="618"/>
            <p14:sldId id="587"/>
            <p14:sldId id="620"/>
            <p14:sldId id="634"/>
            <p14:sldId id="635"/>
            <p14:sldId id="619"/>
            <p14:sldId id="636"/>
            <p14:sldId id="589"/>
            <p14:sldId id="617"/>
          </p14:sldIdLst>
        </p14:section>
        <p14:section name="Дебъгване" id="{D801EA86-0628-4A75-8432-7A54F48FC19B}">
          <p14:sldIdLst>
            <p14:sldId id="626"/>
            <p14:sldId id="627"/>
            <p14:sldId id="628"/>
          </p14:sldIdLst>
        </p14:section>
        <p14:section name="Работа с числа" id="{BB75E110-6DAA-461D-BBF4-4C37D5BBBF8F}">
          <p14:sldIdLst>
            <p14:sldId id="591"/>
            <p14:sldId id="595"/>
            <p14:sldId id="596"/>
            <p14:sldId id="597"/>
            <p14:sldId id="598"/>
            <p14:sldId id="630"/>
            <p14:sldId id="631"/>
            <p14:sldId id="632"/>
            <p14:sldId id="633"/>
            <p14:sldId id="624"/>
            <p14:sldId id="625"/>
          </p14:sldIdLst>
        </p14:section>
        <p14:section name="Обобщение" id="{F25F1BA4-D5F4-46A1-91DB-7AD534ABD37B}">
          <p14:sldIdLst>
            <p14:sldId id="614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7" autoAdjust="0"/>
    <p:restoredTop sz="95241" autoAdjust="0"/>
  </p:normalViewPr>
  <p:slideViewPr>
    <p:cSldViewPr showGuides="1">
      <p:cViewPr varScale="1">
        <p:scale>
          <a:sx n="57" d="100"/>
          <a:sy n="57" d="100"/>
        </p:scale>
        <p:origin x="200" y="21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B2EF6B1-776C-CD6A-8C3F-EBAEAC2B4F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31380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14261E2-49A7-DA5F-C862-F5C089174C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51552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95EEC40-69C9-8CC1-77BB-8D3E0C9B34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0004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5CD4849-AA59-D9FA-16E2-EAA577DCFC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87098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34289BD-84B8-D349-2092-3F624593B1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1165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2850A7-22FC-A6C4-2A20-A1D094431B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7976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20EF465-03A8-C76F-CBBB-523ED284CD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53861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5CC29FF-ABD2-F46A-06E4-D6D4AA6C43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73424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9FDD780-D8E0-9942-1ECE-88D1134E6F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70496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F32481-E2CE-9EDA-1829-BC2E491F01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895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6E92A75-F398-276D-0FB8-90380E18B2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70492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EF78F2D-90F3-8D0C-B0A1-68FA8DE066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48462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EA0893F-5B95-4EC3-2E50-EBC07C6EE2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3315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D181B3A-A73B-96FE-ECE7-6FAF42CB81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0695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C4A1ECC-C5D4-22B1-FE85-EFAD128D57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97883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0C78A6D-5814-A425-224B-FA577971E9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8010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6167811-2051-2FEC-CB8C-0D7762382F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8584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9AABBBC-FAE9-AEE9-16D4-8D39F6785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48736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613A454-3318-40EC-4523-50C239C85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96880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681AF66-7967-6221-C389-B0B3B42E52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5207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F2B1605-11AE-ECC2-368D-DA1B7B55FB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5648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453C01F-1443-391F-2719-550A6647E4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79621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E0875B9-25CC-02A3-7239-FC5E9E0A35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47962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D13C00E-3931-FA93-4B6C-6B5B73A352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30038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63F77AA-6966-B052-7BD7-80C14AE857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957128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5675642-18C8-5185-9D23-FDA0BA9F39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740705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E0DF80B-BF8C-8863-8163-ACF212AB10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9629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1EFAA36-BC1C-F3CB-21CE-B8DD5F3CD9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1884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2548F0A-0DB3-CD4B-03EA-732B89BEE5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56233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E53AD33E-6423-BBF0-6EE4-B12A3E749A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331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BDC7EAC-EEB7-9FB7-516E-013EAE5EF4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231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0A11A19-D1F3-C4D6-8922-4C6F0154D5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8080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76913DC-1F75-EEEF-3270-4EABCFC29C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6957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FE76984-E308-A203-B2F3-497BC32F4E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7881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0DE3820-6D1C-17BB-AB02-14CF461653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010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products/visual-studio-community-v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69#1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3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4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5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9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3.xml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44000"/>
            <a:ext cx="5248260" cy="374236"/>
          </a:xfrm>
        </p:spPr>
        <p:txBody>
          <a:bodyPr/>
          <a:lstStyle/>
          <a:p>
            <a:r>
              <a:rPr lang="bg-BG" sz="1800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67871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програмирането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2980813"/>
            <a:ext cx="1956689" cy="9881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973A94-D6F9-B5F4-CAC6-21B7F15C71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000" y="2701002"/>
            <a:ext cx="2266330" cy="23128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55B699-2B80-A274-55F0-87EFE763A42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7716000" y="3061792"/>
            <a:ext cx="2430638" cy="19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2273" y="1121745"/>
            <a:ext cx="9917216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В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на най-популярните езици за програмиране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Около </a:t>
            </a:r>
            <a:r>
              <a:rPr lang="en-US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27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%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 от всички програмисти го използват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редовно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</a:t>
            </a:r>
            <a:r>
              <a:rPr lang="en-US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6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милиона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теми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се предлагат повече </a:t>
            </a:r>
            <a:br>
              <a:rPr lang="en-US" sz="3299" dirty="0">
                <a:latin typeface="+mj-lt"/>
                <a:cs typeface="Consolas" panose="020B0609020204030204" pitchFamily="49" charset="0"/>
              </a:rPr>
            </a:br>
            <a:r>
              <a:rPr lang="bg-BG" sz="3299" dirty="0"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299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C#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 позиции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A07C23A-1BD0-0206-B9F0-4B6E94C707E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7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12" y="1385625"/>
            <a:ext cx="2621579" cy="2675342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29DA8586-CD02-C4E5-C579-37B707BD8D1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Конзолни 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109381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b="1" dirty="0">
                <a:solidFill>
                  <a:schemeClr val="bg1"/>
                </a:solidFill>
              </a:rPr>
              <a:t>среда за разработка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За</a:t>
            </a:r>
            <a:r>
              <a:rPr lang="en-US" b="1" dirty="0">
                <a:solidFill>
                  <a:schemeClr val="bg1"/>
                </a:solidFill>
              </a:rPr>
              <a:t> C#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 Visual Studio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Python  PyCharm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b="1" dirty="0"/>
              <a:t>Microsoft</a:t>
            </a:r>
            <a:r>
              <a:rPr lang="en-US" dirty="0"/>
              <a:t> </a:t>
            </a:r>
            <a:r>
              <a:rPr lang="en-US" b="1" dirty="0"/>
              <a:t>Visual Studio Community 2019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https://visualstudio.com/products/visual-studio-community-vs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Visual Studio </a:t>
            </a:r>
            <a:r>
              <a:rPr lang="bg-BG" dirty="0"/>
              <a:t>се предлага за: </a:t>
            </a:r>
            <a:r>
              <a:rPr lang="en-US" dirty="0"/>
              <a:t>Windows, Linux, Mac OS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F0C3B47-A184-24CC-A038-1706AD0D7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9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797525" cy="55273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sz="3200" dirty="0"/>
              <a:t>Стартирайте </a:t>
            </a:r>
            <a:r>
              <a:rPr lang="en-US" sz="3200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199" dirty="0"/>
              <a:t>Създайте нов конзолен проект –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[Create a new project]</a:t>
            </a:r>
            <a:r>
              <a:rPr lang="en-US" sz="2799" dirty="0">
                <a:sym typeface="Wingdings" panose="05000000000000000000" pitchFamily="2" charset="2"/>
              </a:rPr>
              <a:t>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[Console App]</a:t>
            </a:r>
            <a:endParaRPr lang="en-US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5B336-A7FC-44CA-90D0-244F87B9C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115" y="3517006"/>
            <a:ext cx="5076946" cy="189345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4795E0EE-36E0-475C-9C58-32AF4791D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5802" y="2709000"/>
            <a:ext cx="5754882" cy="401503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47E3830-57B7-6FE1-CF01-75773D0823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637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983779" cy="5309492"/>
          </a:xfrm>
        </p:spPr>
        <p:txBody>
          <a:bodyPr>
            <a:normAutofit/>
          </a:bodyPr>
          <a:lstStyle/>
          <a:p>
            <a:r>
              <a:rPr lang="bg-BG" sz="3199" dirty="0"/>
              <a:t>Сорс кодът на програма се пише в</a:t>
            </a:r>
            <a:r>
              <a:rPr lang="en-US" sz="3199" dirty="0"/>
              <a:t> </a:t>
            </a:r>
            <a:r>
              <a:rPr lang="bg-BG" sz="3199" dirty="0"/>
              <a:t>секцията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199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199" dirty="0"/>
              <a:t>Между отварящата и</a:t>
            </a:r>
            <a:r>
              <a:rPr lang="en-US" sz="3199" dirty="0"/>
              <a:t> </a:t>
            </a:r>
            <a:r>
              <a:rPr lang="bg-BG" sz="3199" dirty="0"/>
              <a:t>затварящата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Натиснете </a:t>
            </a:r>
            <a:r>
              <a:rPr lang="en-US" sz="3199" b="1" dirty="0">
                <a:latin typeface="+mj-lt"/>
              </a:rPr>
              <a:t>[</a:t>
            </a:r>
            <a:r>
              <a:rPr lang="en-US" sz="3199" b="1" dirty="0">
                <a:latin typeface="Consolas" panose="020B0609020204030204" pitchFamily="49" charset="0"/>
              </a:rPr>
              <a:t>Enter</a:t>
            </a:r>
            <a:r>
              <a:rPr lang="en-US" sz="3199" b="1" dirty="0">
                <a:latin typeface="+mj-lt"/>
              </a:rPr>
              <a:t>]</a:t>
            </a:r>
            <a:r>
              <a:rPr lang="en-US" sz="3199" dirty="0"/>
              <a:t> </a:t>
            </a:r>
            <a:r>
              <a:rPr lang="bg-BG" sz="3199" dirty="0"/>
              <a:t>след отварящата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Кодът на програмата се пише,</a:t>
            </a:r>
            <a:r>
              <a:rPr lang="en-US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отместен навътре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(1)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7C5CB-59B2-4221-990E-8A82313E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304" y="1404527"/>
            <a:ext cx="4496655" cy="3392904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D62D6B-FF50-4ACC-A28D-141BAE389B80}"/>
              </a:ext>
            </a:extLst>
          </p:cNvPr>
          <p:cNvSpPr/>
          <p:nvPr/>
        </p:nvSpPr>
        <p:spPr bwMode="auto">
          <a:xfrm>
            <a:off x="8570356" y="3608953"/>
            <a:ext cx="2609320" cy="26993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A0F978E-5D9A-3D60-156E-BC8F9B967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147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4500" indent="-444500"/>
            <a:r>
              <a:rPr lang="bg-BG" sz="3599" dirty="0"/>
              <a:t>Напишете следния код:</a:t>
            </a:r>
            <a:endParaRPr lang="bg-BG" sz="3599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Писане на програмен код </a:t>
            </a:r>
            <a:r>
              <a:rPr lang="en-US" dirty="0"/>
              <a:t>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D8FCD-AFAE-491C-9D64-9B6CB152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15" y="2798021"/>
            <a:ext cx="6579027" cy="370817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5634F6C9-207B-89D9-5624-1AA0E080B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78" y="1901265"/>
            <a:ext cx="9939722" cy="64881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Console.WriteLine("Hello SoftUni");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D140A75-5C1C-943B-9D76-CD7DF626E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895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Aft>
                <a:spcPts val="0"/>
              </a:spcAft>
            </a:pPr>
            <a:r>
              <a:rPr lang="bg-BG" sz="3599" dirty="0"/>
              <a:t>За стартиране на програмата натиснете </a:t>
            </a:r>
            <a:r>
              <a:rPr lang="en-US" sz="3599" dirty="0"/>
              <a:t>[</a:t>
            </a:r>
            <a:r>
              <a:rPr lang="en-US" sz="3599" b="1" dirty="0">
                <a:solidFill>
                  <a:schemeClr val="bg1"/>
                </a:solidFill>
              </a:rPr>
              <a:t>Ctrl + F5</a:t>
            </a:r>
            <a:r>
              <a:rPr lang="en-US" sz="3599" dirty="0"/>
              <a:t>]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Ако няма грешки, програмата ще се изпълни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Резултатът ще се изпише на </a:t>
            </a:r>
            <a:r>
              <a:rPr lang="bg-BG" sz="3599" b="1" dirty="0">
                <a:solidFill>
                  <a:schemeClr val="bg1"/>
                </a:solidFill>
              </a:rPr>
              <a:t>конзолата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2DC65-183A-4D8F-9702-58D4006A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0" y="3969000"/>
            <a:ext cx="5934868" cy="1395000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EE0BC773-7847-8E18-8EB5-9B5987F1F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22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</a:t>
            </a:r>
            <a:br>
              <a:rPr lang="en-US" dirty="0"/>
            </a:br>
            <a:r>
              <a:rPr lang="bg-BG" dirty="0"/>
              <a:t>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779" lvl="1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6E5FDE-B29E-411B-A201-9B246F929869}"/>
              </a:ext>
            </a:extLst>
          </p:cNvPr>
          <p:cNvSpPr/>
          <p:nvPr/>
        </p:nvSpPr>
        <p:spPr>
          <a:xfrm>
            <a:off x="763389" y="6357244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си в </a:t>
            </a:r>
            <a:r>
              <a:rPr lang="en-US" sz="2000" dirty="0"/>
              <a:t>Judge: </a:t>
            </a:r>
            <a:r>
              <a:rPr lang="en-US" sz="20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https://judge.softuni.org/Contests/Practice/Index/3869#0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335026-111F-AD9E-AC6B-69A8EE58F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8855" y="1225799"/>
            <a:ext cx="4502145" cy="48737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1F1DAFDD-859E-94DF-69BC-7CA0ABC8C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27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Писане </a:t>
            </a:r>
            <a:r>
              <a:rPr lang="bg-BG" sz="3600" b="1" dirty="0"/>
              <a:t>извън</a:t>
            </a:r>
            <a:r>
              <a:rPr lang="bg-BG" sz="3600" dirty="0"/>
              <a:t> тялото на </a:t>
            </a:r>
            <a:r>
              <a:rPr lang="en-US" sz="3600" b="1" dirty="0">
                <a:latin typeface="Consolas" panose="020B0609020204030204" pitchFamily="49" charset="0"/>
              </a:rPr>
              <a:t>M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sz="3600" dirty="0"/>
              <a:t> метода: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Бъркане на </a:t>
            </a:r>
            <a:r>
              <a:rPr lang="bg-BG" sz="3600" b="1" dirty="0"/>
              <a:t>малки</a:t>
            </a:r>
            <a:r>
              <a:rPr lang="bg-BG" sz="3600" dirty="0"/>
              <a:t> и </a:t>
            </a:r>
            <a:r>
              <a:rPr lang="bg-BG" sz="3600" b="1" dirty="0"/>
              <a:t>главни</a:t>
            </a:r>
            <a:r>
              <a:rPr lang="bg-BG" sz="3600" dirty="0"/>
              <a:t> </a:t>
            </a:r>
            <a:r>
              <a:rPr lang="bg-BG" sz="3600" b="1" dirty="0"/>
              <a:t>букви</a:t>
            </a:r>
            <a:r>
              <a:rPr lang="bg-BG" sz="3600" dirty="0"/>
              <a:t>:</a:t>
            </a:r>
            <a:endParaRPr lang="en-US" sz="36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 (1)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62373-37A0-433A-A5FA-F191EB3E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59" y="1844825"/>
            <a:ext cx="6922310" cy="60943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859" y="3458984"/>
            <a:ext cx="7975705" cy="609439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859" y="4403737"/>
            <a:ext cx="7975705" cy="58294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B2049E7F-365B-FF76-B954-02858EC14A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Липса на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3600" dirty="0"/>
              <a:t> </a:t>
            </a:r>
            <a:r>
              <a:rPr lang="bg-BG" sz="3600" dirty="0"/>
              <a:t>в края на всяка команда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Липсваща кавичка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sz="3600" dirty="0"/>
              <a:t> или липсваща скоба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/>
              <a:t> </a:t>
            </a:r>
            <a:r>
              <a:rPr lang="bg-BG" sz="3600" dirty="0"/>
              <a:t>или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58" y="3443004"/>
            <a:ext cx="7317606" cy="53805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58" y="4207804"/>
            <a:ext cx="7317606" cy="50218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697" y="1919502"/>
            <a:ext cx="7322367" cy="56142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EF1D47B-FE6F-711B-0D27-7E740BEE74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196" indent="-514196"/>
            <a:r>
              <a:rPr lang="bg-BG" sz="3199" dirty="0"/>
              <a:t>Какво означава да програмираме?</a:t>
            </a:r>
            <a:endParaRPr lang="en-US" sz="3199" dirty="0"/>
          </a:p>
          <a:p>
            <a:pPr marL="514196" indent="-514196"/>
            <a:r>
              <a:rPr lang="bg-BG" sz="3199" dirty="0"/>
              <a:t>Конзолни програми</a:t>
            </a:r>
          </a:p>
          <a:p>
            <a:pPr marL="514196" indent="-514196"/>
            <a:r>
              <a:rPr lang="bg-BG" sz="3199" dirty="0"/>
              <a:t>Променливи и типове данни</a:t>
            </a:r>
            <a:endParaRPr lang="en-US" sz="3199" dirty="0"/>
          </a:p>
          <a:p>
            <a:pPr marL="514196" indent="-514196"/>
            <a:r>
              <a:rPr lang="bg-BG" sz="3199" dirty="0"/>
              <a:t>Работа с конзола – четене и печатане</a:t>
            </a:r>
            <a:endParaRPr lang="en-US" sz="3199" dirty="0"/>
          </a:p>
          <a:p>
            <a:pPr marL="514196" indent="-514196"/>
            <a:r>
              <a:rPr lang="bg-BG" sz="3199" dirty="0"/>
              <a:t>Дебъгване</a:t>
            </a:r>
          </a:p>
          <a:p>
            <a:pPr marL="514196" indent="-514196"/>
            <a:r>
              <a:rPr lang="bg-BG" sz="3199" dirty="0"/>
              <a:t>Работа с числа</a:t>
            </a:r>
            <a:endParaRPr lang="en-US" sz="3199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5A6F2D7-00E6-5314-3527-82C79053AC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1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59617" cy="5309492"/>
          </a:xfrm>
        </p:spPr>
        <p:txBody>
          <a:bodyPr>
            <a:normAutofit/>
          </a:bodyPr>
          <a:lstStyle/>
          <a:p>
            <a:r>
              <a:rPr lang="bg-BG" sz="3600" dirty="0"/>
              <a:t>Напишете програма, която принтира числата от </a:t>
            </a:r>
            <a:r>
              <a:rPr lang="bg-BG" sz="3600" b="1" dirty="0">
                <a:solidFill>
                  <a:schemeClr val="bg1"/>
                </a:solidFill>
              </a:rPr>
              <a:t>1</a:t>
            </a:r>
            <a:r>
              <a:rPr lang="bg-BG" sz="3600" dirty="0"/>
              <a:t> до </a:t>
            </a:r>
            <a:r>
              <a:rPr lang="en-US" sz="3600" b="1" dirty="0">
                <a:solidFill>
                  <a:schemeClr val="bg1"/>
                </a:solidFill>
              </a:rPr>
              <a:t>1</a:t>
            </a:r>
            <a:r>
              <a:rPr lang="bg-BG" sz="3600" b="1" dirty="0">
                <a:solidFill>
                  <a:schemeClr val="bg1"/>
                </a:solidFill>
              </a:rPr>
              <a:t>0</a:t>
            </a:r>
            <a:r>
              <a:rPr lang="bg-BG" sz="3600" dirty="0"/>
              <a:t>, всяко на нов ред</a:t>
            </a:r>
          </a:p>
          <a:p>
            <a:r>
              <a:rPr lang="bg-BG" sz="3600" dirty="0"/>
              <a:t>Решение: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2996952"/>
            <a:ext cx="4802886" cy="2987320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…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799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3718AD-E080-4345-BD6E-DD3FBDC8A77F}"/>
              </a:ext>
            </a:extLst>
          </p:cNvPr>
          <p:cNvSpPr/>
          <p:nvPr/>
        </p:nvSpPr>
        <p:spPr>
          <a:xfrm>
            <a:off x="763389" y="6357244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https://judge.softuni.org/Contests/Practice/Index/3869#1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9CB0DAD-806B-A44C-B935-FC9846DD3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38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13" y="2034364"/>
            <a:ext cx="2940974" cy="1218883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1FDD7C3-A5C1-0772-985E-DAC34B7837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Променливи и типове данни</a:t>
            </a:r>
          </a:p>
        </p:txBody>
      </p:sp>
    </p:spTree>
    <p:extLst>
      <p:ext uri="{BB962C8B-B14F-4D97-AF65-F5344CB8AC3E}">
        <p14:creationId xmlns:p14="http://schemas.microsoft.com/office/powerpoint/2010/main" val="18782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151320"/>
            <a:ext cx="11811941" cy="5355680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sz="3397" b="1" dirty="0">
                <a:solidFill>
                  <a:schemeClr val="bg1"/>
                </a:solidFill>
              </a:rPr>
              <a:t>променливи</a:t>
            </a:r>
            <a:endParaRPr lang="en-US" sz="3397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Променливите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847759" y="4949541"/>
            <a:ext cx="3419328" cy="609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7198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99" b="1" noProof="1">
                <a:latin typeface="Consolas" pitchFamily="49" charset="0"/>
                <a:cs typeface="Consolas" pitchFamily="49" charset="0"/>
              </a:rPr>
              <a:t>int count = 5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ED6CF-AA63-44CD-A399-4651D8BB4606}"/>
              </a:ext>
            </a:extLst>
          </p:cNvPr>
          <p:cNvSpPr/>
          <p:nvPr/>
        </p:nvSpPr>
        <p:spPr bwMode="auto">
          <a:xfrm>
            <a:off x="3960665" y="5043992"/>
            <a:ext cx="854777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DD5A7-A540-4812-8B32-CC7486DA4F92}"/>
              </a:ext>
            </a:extLst>
          </p:cNvPr>
          <p:cNvSpPr/>
          <p:nvPr/>
        </p:nvSpPr>
        <p:spPr bwMode="auto">
          <a:xfrm>
            <a:off x="4815442" y="5043992"/>
            <a:ext cx="1169695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C3337-12A8-4CA6-B4FC-B17AD9B600F6}"/>
              </a:ext>
            </a:extLst>
          </p:cNvPr>
          <p:cNvSpPr/>
          <p:nvPr/>
        </p:nvSpPr>
        <p:spPr bwMode="auto">
          <a:xfrm>
            <a:off x="6366000" y="5043992"/>
            <a:ext cx="405000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AutoShape 25">
            <a:extLst>
              <a:ext uri="{FF2B5EF4-FFF2-40B4-BE49-F238E27FC236}">
                <a16:creationId xmlns:a16="http://schemas.microsoft.com/office/drawing/2014/main" id="{316140C3-B989-4048-973F-9B8A1C7CB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758" y="4119510"/>
            <a:ext cx="1169695" cy="578731"/>
          </a:xfrm>
          <a:prstGeom prst="wedgeRoundRectCallout">
            <a:avLst>
              <a:gd name="adj1" fmla="val 4805"/>
              <a:gd name="adj2" fmla="val 864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17" name="AutoShape 25">
            <a:extLst>
              <a:ext uri="{FF2B5EF4-FFF2-40B4-BE49-F238E27FC236}">
                <a16:creationId xmlns:a16="http://schemas.microsoft.com/office/drawing/2014/main" id="{958092A5-4BDC-47D8-A5CC-9C6E381C9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153" y="4092423"/>
            <a:ext cx="3611856" cy="578731"/>
          </a:xfrm>
          <a:prstGeom prst="wedgeRoundRectCallout">
            <a:avLst>
              <a:gd name="adj1" fmla="val -39617"/>
              <a:gd name="adj2" fmla="val 894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Име на променлива</a:t>
            </a:r>
          </a:p>
        </p:txBody>
      </p:sp>
      <p:sp>
        <p:nvSpPr>
          <p:cNvPr id="118" name="AutoShape 25">
            <a:extLst>
              <a:ext uri="{FF2B5EF4-FFF2-40B4-BE49-F238E27FC236}">
                <a16:creationId xmlns:a16="http://schemas.microsoft.com/office/drawing/2014/main" id="{19CB0944-25E9-41C7-BE0A-B6338705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847286"/>
            <a:ext cx="1993012" cy="578731"/>
          </a:xfrm>
          <a:prstGeom prst="wedgeRoundRectCallout">
            <a:avLst>
              <a:gd name="adj1" fmla="val -27441"/>
              <a:gd name="adj2" fmla="val -834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F0EE513-3A3C-F563-1017-3CA591D71F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43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2" grpId="0" animBg="1"/>
      <p:bldP spid="10" grpId="0" animBg="1"/>
      <p:bldP spid="11" grpId="0" animBg="1"/>
      <p:bldP spid="116" grpId="0" animBg="1"/>
      <p:bldP spid="117" grpId="0" animBg="1"/>
      <p:bldP spid="1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1534" y="1090869"/>
            <a:ext cx="9793355" cy="5545145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Променливите съхраняват </a:t>
            </a:r>
            <a:r>
              <a:rPr lang="bg-BG" sz="3600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sz="3400" dirty="0"/>
              <a:t>Число, буква, текст (низ), дата, цвят, картинка, списък</a:t>
            </a:r>
            <a:r>
              <a:rPr lang="en-US" sz="3400" dirty="0"/>
              <a:t> </a:t>
            </a:r>
            <a:r>
              <a:rPr lang="bg-BG" sz="3400" dirty="0"/>
              <a:t>и др.</a:t>
            </a:r>
          </a:p>
          <a:p>
            <a:pPr>
              <a:spcBef>
                <a:spcPts val="1200"/>
              </a:spcBef>
            </a:pPr>
            <a:r>
              <a:rPr lang="bg-BG" sz="3600" dirty="0"/>
              <a:t>Типове данни</a:t>
            </a:r>
            <a:r>
              <a:rPr lang="en-US" sz="3600" dirty="0"/>
              <a:t> - </a:t>
            </a:r>
            <a:r>
              <a:rPr lang="bg-BG" sz="3600" dirty="0"/>
              <a:t>примери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sz="3400" dirty="0"/>
              <a:t> </a:t>
            </a:r>
            <a:r>
              <a:rPr lang="en-US" sz="3400" dirty="0"/>
              <a:t>– </a:t>
            </a:r>
            <a:r>
              <a:rPr lang="bg-BG" sz="3400" dirty="0"/>
              <a:t>цяло число</a:t>
            </a:r>
            <a:r>
              <a:rPr lang="en-US" sz="3400" dirty="0"/>
              <a:t>: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 – </a:t>
            </a:r>
            <a:r>
              <a:rPr lang="bg-BG" sz="3400" dirty="0"/>
              <a:t>дробно число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</a:rPr>
              <a:t>0.5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</a:rPr>
              <a:t>3.14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b="1" dirty="0">
                <a:latin typeface="Consolas" pitchFamily="49" charset="0"/>
              </a:rPr>
              <a:t>-1.5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400" dirty="0"/>
              <a:t> – </a:t>
            </a:r>
            <a:r>
              <a:rPr lang="bg-BG" sz="3400" dirty="0"/>
              <a:t>текст (низ)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Banana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  <a:endParaRPr lang="bg-BG" sz="3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 (1)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1A5B61C-59A6-6CCB-7ACB-F3A96B9C2C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5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35392"/>
              </p:ext>
            </p:extLst>
          </p:nvPr>
        </p:nvGraphicFramePr>
        <p:xfrm>
          <a:off x="2211094" y="1295448"/>
          <a:ext cx="9541936" cy="426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640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457490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501806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1066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дума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стойности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1066522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1554075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десетична </a:t>
                      </a:r>
                    </a:p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 (низ)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C6F9AFB3-2D5F-85A3-821B-D9ED25792E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7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469" y="1513130"/>
            <a:ext cx="2317064" cy="2137361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899" y="1768709"/>
            <a:ext cx="1626202" cy="162620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CA32B37-5337-CA51-9BD0-9F426B34DB6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409000"/>
            <a:ext cx="10961783" cy="1272084"/>
          </a:xfrm>
        </p:spPr>
        <p:txBody>
          <a:bodyPr/>
          <a:lstStyle/>
          <a:p>
            <a:r>
              <a:rPr lang="ru-RU" dirty="0"/>
              <a:t>Четене на входни данни и отпечатване на изходен резултат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BCE3E8EB-E635-12F7-2BEA-251F621AFDB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99000"/>
            <a:ext cx="10961783" cy="768084"/>
          </a:xfrm>
        </p:spPr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198413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054" y="1143595"/>
            <a:ext cx="9783590" cy="5274674"/>
          </a:xfrm>
        </p:spPr>
        <p:txBody>
          <a:bodyPr/>
          <a:lstStyle/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получаваме</a:t>
            </a:r>
            <a:r>
              <a:rPr lang="bg-BG" sz="3600" dirty="0"/>
              <a:t> от конзолата, идва под</a:t>
            </a:r>
            <a:r>
              <a:rPr lang="en-US" sz="3600" dirty="0"/>
              <a:t> </a:t>
            </a:r>
            <a:r>
              <a:rPr lang="bg-BG" sz="3600" dirty="0"/>
              <a:t>формата на </a:t>
            </a:r>
            <a:r>
              <a:rPr lang="bg-BG" sz="36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печатаме</a:t>
            </a:r>
            <a:r>
              <a:rPr lang="bg-BG" sz="3600" dirty="0"/>
              <a:t> на конзолата, се </a:t>
            </a:r>
            <a:r>
              <a:rPr lang="bg-BG" sz="3600" b="1" dirty="0">
                <a:solidFill>
                  <a:schemeClr val="bg1"/>
                </a:solidFill>
              </a:rPr>
              <a:t>преобразува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в текст</a:t>
            </a:r>
          </a:p>
          <a:p>
            <a:r>
              <a:rPr lang="bg-BG" sz="3600" dirty="0"/>
              <a:t>Команда за четене от конзолата:</a:t>
            </a:r>
            <a:endParaRPr lang="en-US" sz="3600" dirty="0"/>
          </a:p>
          <a:p>
            <a:endParaRPr lang="bg-BG" dirty="0"/>
          </a:p>
          <a:p>
            <a:pPr lvl="1"/>
            <a:r>
              <a:rPr lang="bg-BG" sz="3400" dirty="0"/>
              <a:t>Връща ни текст</a:t>
            </a:r>
            <a:r>
              <a:rPr lang="en-US" sz="3400" dirty="0"/>
              <a:t>a</a:t>
            </a:r>
            <a:r>
              <a:rPr lang="bg-BG" sz="3400" dirty="0"/>
              <a:t>, въведен от потребителя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56326" y="4509120"/>
            <a:ext cx="678003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CA89DB-0016-13CB-4FB4-64E16D8B01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6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Можем да форматираме изхода чрез </a:t>
            </a:r>
            <a:r>
              <a:rPr lang="bg-BG" sz="3399" b="1" dirty="0">
                <a:solidFill>
                  <a:schemeClr val="bg1"/>
                </a:solidFill>
              </a:rPr>
              <a:t>интерполация</a:t>
            </a:r>
            <a:r>
              <a:rPr lang="en-US" sz="3399" b="1" dirty="0"/>
              <a:t>,</a:t>
            </a:r>
            <a:r>
              <a:rPr lang="bg-BG" sz="3399" b="1" dirty="0"/>
              <a:t> </a:t>
            </a:r>
            <a:r>
              <a:rPr lang="bg-BG" sz="3399" dirty="0"/>
              <a:t>която се означава със символа '</a:t>
            </a:r>
            <a:r>
              <a:rPr lang="en-US" sz="3399" b="1" dirty="0">
                <a:solidFill>
                  <a:schemeClr val="bg1"/>
                </a:solidFill>
              </a:rPr>
              <a:t>$</a:t>
            </a:r>
            <a:r>
              <a:rPr lang="bg-BG" sz="3399" dirty="0"/>
              <a:t>'</a:t>
            </a:r>
            <a:r>
              <a:rPr lang="en-US" sz="3399" dirty="0"/>
              <a:t>:</a:t>
            </a:r>
            <a:br>
              <a:rPr lang="bg-BG" sz="3199" dirty="0"/>
            </a:br>
            <a:endParaRPr lang="bg-BG" sz="3199" dirty="0"/>
          </a:p>
          <a:p>
            <a:pPr marL="0" indent="0">
              <a:buNone/>
            </a:pPr>
            <a:endParaRPr lang="en-US" sz="3199" dirty="0"/>
          </a:p>
          <a:p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Интерполация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6950" y="3024319"/>
            <a:ext cx="10799051" cy="2780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str =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@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Console.WriteLine(str);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66C8876E-9A57-4887-8EC6-024489FF0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809" y="2428626"/>
            <a:ext cx="3454191" cy="1531882"/>
          </a:xfrm>
          <a:prstGeom prst="wedgeRoundRectCallout">
            <a:avLst>
              <a:gd name="adj1" fmla="val -66671"/>
              <a:gd name="adj2" fmla="val 1094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имената</a:t>
            </a:r>
            <a:r>
              <a:rPr lang="bg-BG" sz="2800" b="1" dirty="0">
                <a:solidFill>
                  <a:srgbClr val="FFFFFF"/>
                </a:solidFill>
              </a:rPr>
              <a:t> на променливите</a:t>
            </a:r>
          </a:p>
        </p:txBody>
      </p:sp>
      <p:sp>
        <p:nvSpPr>
          <p:cNvPr id="2" name="AutoShape 25">
            <a:extLst>
              <a:ext uri="{FF2B5EF4-FFF2-40B4-BE49-F238E27FC236}">
                <a16:creationId xmlns:a16="http://schemas.microsoft.com/office/drawing/2014/main" id="{3FB22732-EB00-36EB-7A10-1BB9E607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573" y="2437908"/>
            <a:ext cx="3454191" cy="1531882"/>
          </a:xfrm>
          <a:prstGeom prst="wedgeRoundRectCallout">
            <a:avLst>
              <a:gd name="adj1" fmla="val -126969"/>
              <a:gd name="adj2" fmla="val 10724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имената</a:t>
            </a:r>
            <a:r>
              <a:rPr lang="bg-BG" sz="2800" b="1" dirty="0">
                <a:solidFill>
                  <a:srgbClr val="FFFFFF"/>
                </a:solidFill>
              </a:rPr>
              <a:t> на променливите</a:t>
            </a: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84FBAAA6-C088-3260-3B06-D0C7FBA8C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810" y="2419826"/>
            <a:ext cx="3454191" cy="1531882"/>
          </a:xfrm>
          <a:prstGeom prst="wedgeRoundRectCallout">
            <a:avLst>
              <a:gd name="adj1" fmla="val -16177"/>
              <a:gd name="adj2" fmla="val 1111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имената</a:t>
            </a:r>
            <a:r>
              <a:rPr lang="bg-BG" sz="2800" b="1" dirty="0">
                <a:solidFill>
                  <a:srgbClr val="FFFFFF"/>
                </a:solidFill>
              </a:rPr>
              <a:t> на променливите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FE94E-E87B-7966-C675-2D0F885BA974}"/>
              </a:ext>
            </a:extLst>
          </p:cNvPr>
          <p:cNvSpPr txBox="1"/>
          <p:nvPr/>
        </p:nvSpPr>
        <p:spPr>
          <a:xfrm>
            <a:off x="6231001" y="5245127"/>
            <a:ext cx="460076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799" dirty="0">
              <a:solidFill>
                <a:schemeClr val="accent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6A8C53F-0598-4002-04BB-BE7FE6769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01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4976579"/>
          </a:xfrm>
        </p:spPr>
        <p:txBody>
          <a:bodyPr/>
          <a:lstStyle/>
          <a:p>
            <a:r>
              <a:rPr lang="bg-BG" sz="3199" dirty="0"/>
              <a:t>Да се </a:t>
            </a:r>
            <a:r>
              <a:rPr lang="bg-BG" sz="3199" b="1" dirty="0">
                <a:solidFill>
                  <a:schemeClr val="bg1"/>
                </a:solidFill>
              </a:rPr>
              <a:t>напише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програма</a:t>
            </a:r>
            <a:r>
              <a:rPr lang="bg-BG" sz="3199" dirty="0"/>
              <a:t>, която</a:t>
            </a:r>
            <a:r>
              <a:rPr lang="en-US" sz="3199" dirty="0"/>
              <a:t>:</a:t>
            </a:r>
          </a:p>
          <a:p>
            <a:pPr lvl="1"/>
            <a:r>
              <a:rPr lang="bg-BG" sz="3199" dirty="0"/>
              <a:t>Чете от конзолата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r>
              <a:rPr lang="bg-BG" sz="3199" dirty="0"/>
              <a:t> на човек, въведено от </a:t>
            </a:r>
            <a:r>
              <a:rPr lang="bg-BG" sz="3199" b="1" dirty="0">
                <a:solidFill>
                  <a:schemeClr val="bg1"/>
                </a:solidFill>
              </a:rPr>
              <a:t>потребителя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Hello, {name}</a:t>
            </a:r>
            <a:r>
              <a:rPr lang="bg-BG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199" dirty="0"/>
              <a:t>"</a:t>
            </a:r>
            <a:r>
              <a:rPr lang="bg-BG" sz="3199" dirty="0"/>
              <a:t>, където 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{name}</a:t>
            </a:r>
            <a:r>
              <a:rPr lang="en-US" sz="3199" b="1" dirty="0"/>
              <a:t> </a:t>
            </a:r>
            <a:r>
              <a:rPr lang="bg-BG" sz="3199" dirty="0"/>
              <a:t>е </a:t>
            </a:r>
            <a:r>
              <a:rPr lang="bg-BG" sz="3199" b="1" dirty="0">
                <a:solidFill>
                  <a:schemeClr val="bg1"/>
                </a:solidFill>
              </a:rPr>
              <a:t>въведеното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преди това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Примерен вход и изход:</a:t>
            </a:r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Поздрав по име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7714A8-105C-0D69-6119-DF41FC03389F}"/>
              </a:ext>
            </a:extLst>
          </p:cNvPr>
          <p:cNvGrpSpPr/>
          <p:nvPr/>
        </p:nvGrpSpPr>
        <p:grpSpPr>
          <a:xfrm>
            <a:off x="696000" y="4734488"/>
            <a:ext cx="5009454" cy="553085"/>
            <a:chOff x="696000" y="4734488"/>
            <a:chExt cx="5009454" cy="5530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00" y="4747566"/>
              <a:ext cx="1425713" cy="5400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62247" y="4840845"/>
              <a:ext cx="402525" cy="32729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308" y="4734488"/>
              <a:ext cx="2900146" cy="5400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EE779E6-B8B8-3ECD-573D-A3B460BEF845}"/>
              </a:ext>
            </a:extLst>
          </p:cNvPr>
          <p:cNvGrpSpPr/>
          <p:nvPr/>
        </p:nvGrpSpPr>
        <p:grpSpPr>
          <a:xfrm>
            <a:off x="696000" y="5544000"/>
            <a:ext cx="5009454" cy="539944"/>
            <a:chOff x="696000" y="5544000"/>
            <a:chExt cx="5009454" cy="5399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00" y="5544001"/>
              <a:ext cx="1439387" cy="5399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262434" y="5656812"/>
              <a:ext cx="395266" cy="31438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383" y="5544000"/>
              <a:ext cx="2919071" cy="5399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87" y="3614145"/>
            <a:ext cx="2741657" cy="227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EDBD0A1-EFFC-AD7A-E35B-1E4C807283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24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195532-F56B-CA06-A58E-4E6238417A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1291819"/>
            <a:ext cx="10836275" cy="2087404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</a:t>
            </a:r>
            <a:r>
              <a:rPr lang="en-US" sz="2799" dirty="0"/>
              <a:t>("Hello, ");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 err="1"/>
              <a:t>Console.</a:t>
            </a:r>
            <a:r>
              <a:rPr lang="en-US" sz="2799" dirty="0" err="1">
                <a:solidFill>
                  <a:schemeClr val="bg1"/>
                </a:solidFill>
              </a:rPr>
              <a:t>Writе</a:t>
            </a:r>
            <a:r>
              <a:rPr lang="en-US" sz="2799" dirty="0"/>
              <a:t>(name);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Console.WriteLine("!");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noProof="1"/>
              <a:t>Решение: Поздрав по име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CBD1813-EBD8-4893-BCB3-FB8A07B1BAC5}"/>
              </a:ext>
            </a:extLst>
          </p:cNvPr>
          <p:cNvSpPr txBox="1">
            <a:spLocks/>
          </p:cNvSpPr>
          <p:nvPr/>
        </p:nvSpPr>
        <p:spPr>
          <a:xfrm>
            <a:off x="679672" y="4988695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WriteLine</a:t>
            </a:r>
            <a:r>
              <a:rPr lang="en-US" sz="2799" dirty="0"/>
              <a:t>($"Hello, {name}!");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90459D0-882F-4E48-98D0-488BF5D33C80}"/>
              </a:ext>
            </a:extLst>
          </p:cNvPr>
          <p:cNvSpPr/>
          <p:nvPr/>
        </p:nvSpPr>
        <p:spPr>
          <a:xfrm>
            <a:off x="831000" y="6358577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DD015AE-08CC-4DB5-B357-98B312F60153}"/>
              </a:ext>
            </a:extLst>
          </p:cNvPr>
          <p:cNvSpPr txBox="1">
            <a:spLocks/>
          </p:cNvSpPr>
          <p:nvPr/>
        </p:nvSpPr>
        <p:spPr>
          <a:xfrm>
            <a:off x="679672" y="3715893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WriteLine</a:t>
            </a:r>
            <a:r>
              <a:rPr lang="en-US" sz="2799" dirty="0"/>
              <a:t>("Hello, " </a:t>
            </a:r>
            <a:r>
              <a:rPr lang="en-US" sz="2799" dirty="0">
                <a:solidFill>
                  <a:schemeClr val="bg1"/>
                </a:solidFill>
              </a:rPr>
              <a:t>+</a:t>
            </a:r>
            <a:r>
              <a:rPr lang="en-US" sz="2799" dirty="0"/>
              <a:t> name + "!");</a:t>
            </a:r>
          </a:p>
        </p:txBody>
      </p:sp>
      <p:sp>
        <p:nvSpPr>
          <p:cNvPr id="14" name="AutoShape 25">
            <a:extLst>
              <a:ext uri="{FF2B5EF4-FFF2-40B4-BE49-F238E27FC236}">
                <a16:creationId xmlns:a16="http://schemas.microsoft.com/office/drawing/2014/main" id="{4FB9D265-3CDF-452D-9F8C-7F69479D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318" y="2264502"/>
            <a:ext cx="3186855" cy="976871"/>
          </a:xfrm>
          <a:prstGeom prst="wedgeRoundRectCallout">
            <a:avLst>
              <a:gd name="adj1" fmla="val -99203"/>
              <a:gd name="adj2" fmla="val -6149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същия ред</a:t>
            </a:r>
          </a:p>
        </p:txBody>
      </p:sp>
      <p:sp>
        <p:nvSpPr>
          <p:cNvPr id="16" name="AutoShape 25">
            <a:extLst>
              <a:ext uri="{FF2B5EF4-FFF2-40B4-BE49-F238E27FC236}">
                <a16:creationId xmlns:a16="http://schemas.microsoft.com/office/drawing/2014/main" id="{DB2D3E6F-90AA-4FFB-AF75-98B9524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000" y="3467618"/>
            <a:ext cx="2322894" cy="611907"/>
          </a:xfrm>
          <a:prstGeom prst="wedgeRoundRectCallout">
            <a:avLst>
              <a:gd name="adj1" fmla="val -104500"/>
              <a:gd name="adj2" fmla="val 99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Долепяне</a:t>
            </a:r>
          </a:p>
        </p:txBody>
      </p:sp>
      <p:sp>
        <p:nvSpPr>
          <p:cNvPr id="17" name="AutoShape 25">
            <a:extLst>
              <a:ext uri="{FF2B5EF4-FFF2-40B4-BE49-F238E27FC236}">
                <a16:creationId xmlns:a16="http://schemas.microsoft.com/office/drawing/2014/main" id="{18CB3928-C6DF-4989-8FB6-2F873429F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0492" y="4908021"/>
            <a:ext cx="2710393" cy="674585"/>
          </a:xfrm>
          <a:prstGeom prst="wedgeRoundRectCallout">
            <a:avLst>
              <a:gd name="adj1" fmla="val -125484"/>
              <a:gd name="adj2" fmla="val 567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Интерполация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D7BC4A9-A616-6D83-AC3C-CFC17730D4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7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4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19" y="1448317"/>
            <a:ext cx="2437765" cy="243776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E97B8B17-1453-21B3-919F-EE7B125BD1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49175"/>
          </a:xfrm>
        </p:spPr>
        <p:txBody>
          <a:bodyPr/>
          <a:lstStyle/>
          <a:p>
            <a:r>
              <a:rPr lang="bg-BG" dirty="0"/>
              <a:t>Какво означава да </a:t>
            </a:r>
            <a:br>
              <a:rPr lang="bg-BG" dirty="0"/>
            </a:br>
            <a:r>
              <a:rPr lang="bg-BG" dirty="0"/>
              <a:t>"програмираме"?</a:t>
            </a:r>
          </a:p>
        </p:txBody>
      </p:sp>
    </p:spTree>
    <p:extLst>
      <p:ext uri="{BB962C8B-B14F-4D97-AF65-F5344CB8AC3E}">
        <p14:creationId xmlns:p14="http://schemas.microsoft.com/office/powerpoint/2010/main" val="154649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"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+"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3545" y="1907159"/>
            <a:ext cx="10806108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3544" y="4530984"/>
            <a:ext cx="10266250" cy="181540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781084" y="3647421"/>
            <a:ext cx="460076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799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781084" y="5747339"/>
            <a:ext cx="494871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90E4788-1A42-4A1D-A982-DD17A160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67" y="4283778"/>
            <a:ext cx="4180592" cy="986735"/>
          </a:xfrm>
          <a:prstGeom prst="wedgeRoundRectCallout">
            <a:avLst>
              <a:gd name="adj1" fmla="val -59812"/>
              <a:gd name="adj2" fmla="val -574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262B7C-6793-8F1B-1B87-CB6706B037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645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2848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Чете от конзолата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bg-BG" sz="2800" dirty="0"/>
              <a:t> на човек, въведено от </a:t>
            </a:r>
            <a:r>
              <a:rPr lang="bg-BG" sz="2800" b="1" dirty="0">
                <a:solidFill>
                  <a:schemeClr val="bg1"/>
                </a:solidFill>
              </a:rPr>
              <a:t>потребителя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Отпечатва</a:t>
            </a:r>
            <a:r>
              <a:rPr lang="bg-BG" sz="2800" dirty="0"/>
              <a:t> следния стринг</a:t>
            </a:r>
            <a:r>
              <a:rPr lang="en-US" sz="2800" dirty="0"/>
              <a:t>: </a:t>
            </a:r>
            <a:r>
              <a:rPr lang="en-US" sz="2799" dirty="0"/>
              <a:t>"You are {first name} {last name}, a {age}-years old person from {town}."</a:t>
            </a:r>
            <a:br>
              <a:rPr lang="bg-BG" sz="2799" dirty="0"/>
            </a:br>
            <a:endParaRPr lang="bg-BG" sz="2799" dirty="0"/>
          </a:p>
          <a:p>
            <a:pPr marL="0" indent="0">
              <a:lnSpc>
                <a:spcPct val="100000"/>
              </a:lnSpc>
              <a:buNone/>
            </a:pPr>
            <a:endParaRPr lang="en-US" sz="3199" dirty="0"/>
          </a:p>
          <a:p>
            <a:pPr>
              <a:lnSpc>
                <a:spcPct val="100000"/>
              </a:lnSpc>
            </a:pPr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Долепяне на данни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49239" y="3473305"/>
            <a:ext cx="10208141" cy="2809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6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600" b="1" noProof="1">
                <a:latin typeface="Consolas" pitchFamily="49" charset="0"/>
              </a:rPr>
              <a:t>Console.ReadLine(); </a:t>
            </a:r>
            <a:endParaRPr lang="it-IT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600" b="1" noProof="1">
                <a:latin typeface="Consolas" pitchFamily="49" charset="0"/>
              </a:rPr>
              <a:t>Console.ReadLine()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6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511E1B4-1CFF-47E4-A732-517FBD90066A}"/>
              </a:ext>
            </a:extLst>
          </p:cNvPr>
          <p:cNvSpPr/>
          <p:nvPr/>
        </p:nvSpPr>
        <p:spPr>
          <a:xfrm>
            <a:off x="934620" y="6364440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</a:t>
            </a:r>
            <a:r>
              <a:rPr lang="en-US" sz="1999" dirty="0">
                <a:solidFill>
                  <a:schemeClr val="bg1"/>
                </a:solidFill>
              </a:rPr>
              <a:t>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https://judge.softuni.org/Contests/Practice/Index/3869#3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03BD361-CC0B-97F9-EBEF-9E92ACAEBE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0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200" dirty="0"/>
              <a:t>Чете страната на квадрат - </a:t>
            </a:r>
            <a:r>
              <a:rPr lang="bg-BG" sz="3200" b="1" dirty="0">
                <a:solidFill>
                  <a:schemeClr val="bg1"/>
                </a:solidFill>
              </a:rPr>
              <a:t>а</a:t>
            </a:r>
            <a:r>
              <a:rPr lang="bg-BG" sz="3200" dirty="0"/>
              <a:t>, която е </a:t>
            </a:r>
            <a:r>
              <a:rPr lang="bg-BG" sz="3200" b="1" dirty="0">
                <a:solidFill>
                  <a:schemeClr val="bg1"/>
                </a:solidFill>
              </a:rPr>
              <a:t>цяло число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int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bg-BG" sz="3200" dirty="0"/>
          </a:p>
          <a:p>
            <a:pPr lvl="1">
              <a:spcBef>
                <a:spcPts val="6000"/>
              </a:spcBef>
            </a:pPr>
            <a:r>
              <a:rPr lang="bg-BG" sz="3200" dirty="0"/>
              <a:t>Пресмята</a:t>
            </a:r>
            <a:r>
              <a:rPr lang="en-US" sz="3200" dirty="0"/>
              <a:t> </a:t>
            </a:r>
            <a:r>
              <a:rPr lang="bg-BG" sz="3200" dirty="0"/>
              <a:t>и отпечатва </a:t>
            </a:r>
            <a:r>
              <a:rPr lang="bg-BG" sz="3200" b="1" dirty="0">
                <a:solidFill>
                  <a:schemeClr val="bg1"/>
                </a:solidFill>
              </a:rPr>
              <a:t>лицето</a:t>
            </a:r>
            <a:r>
              <a:rPr lang="bg-BG" sz="3200" dirty="0"/>
              <a:t> на квадрата:</a:t>
            </a:r>
            <a:endParaRPr lang="en-US" sz="3200" b="1" dirty="0"/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Лице на квадрат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4647943"/>
            <a:ext cx="6886110" cy="10139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01000" y="2529000"/>
            <a:ext cx="688611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5AF70D9-CA4B-4DB7-87F3-234A92C3A586}"/>
              </a:ext>
            </a:extLst>
          </p:cNvPr>
          <p:cNvSpPr/>
          <p:nvPr/>
        </p:nvSpPr>
        <p:spPr>
          <a:xfrm>
            <a:off x="1236000" y="6306997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https://judge.softuni.org/Contests/Practice/Index/3869#4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8788C01-BADB-9847-058F-E6EF001C96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0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3000" dirty="0"/>
              <a:t>Чете от конзолата </a:t>
            </a:r>
            <a:r>
              <a:rPr lang="bg-BG" sz="3000" b="1" dirty="0">
                <a:solidFill>
                  <a:schemeClr val="bg1"/>
                </a:solidFill>
              </a:rPr>
              <a:t>инчове</a:t>
            </a:r>
            <a:r>
              <a:rPr lang="bg-BG" sz="3000" dirty="0"/>
              <a:t>, които са </a:t>
            </a:r>
            <a:r>
              <a:rPr lang="bg-BG" sz="3000" b="1" dirty="0">
                <a:solidFill>
                  <a:schemeClr val="bg1"/>
                </a:solidFill>
              </a:rPr>
              <a:t>дробно число </a:t>
            </a:r>
            <a:r>
              <a:rPr lang="bg-BG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)</a:t>
            </a:r>
            <a:r>
              <a:rPr lang="bg-BG" sz="3000" dirty="0"/>
              <a:t>:</a:t>
            </a:r>
            <a:endParaRPr lang="en-US" sz="3000" dirty="0"/>
          </a:p>
          <a:p>
            <a:pPr marL="0" indent="0">
              <a:spcBef>
                <a:spcPts val="1200"/>
              </a:spcBef>
              <a:buNone/>
            </a:pPr>
            <a:endParaRPr lang="bg-BG" sz="3000" dirty="0"/>
          </a:p>
          <a:p>
            <a:pPr>
              <a:spcBef>
                <a:spcPts val="1200"/>
              </a:spcBef>
            </a:pPr>
            <a:endParaRPr lang="en-US" sz="3000" dirty="0"/>
          </a:p>
          <a:p>
            <a:pPr lvl="1">
              <a:spcBef>
                <a:spcPts val="1200"/>
              </a:spcBef>
            </a:pPr>
            <a:r>
              <a:rPr lang="bg-BG" sz="3000" dirty="0"/>
              <a:t>Конвертира инчовете в сантиметри:</a:t>
            </a:r>
            <a:endParaRPr lang="en-US" sz="3000" b="1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Задача: Конвертиране от инчове в сантиметри</a:t>
            </a:r>
            <a:endParaRPr lang="en-US" sz="32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01000" y="2475141"/>
            <a:ext cx="6838219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1000" y="4602809"/>
            <a:ext cx="6866001" cy="9482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B9D6B11A-BF88-4100-84FA-73E4D811080D}"/>
              </a:ext>
            </a:extLst>
          </p:cNvPr>
          <p:cNvSpPr/>
          <p:nvPr/>
        </p:nvSpPr>
        <p:spPr>
          <a:xfrm>
            <a:off x="1371000" y="6306997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https://judge.softuni.org/Contests/Practice/Index/3869#5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9F7508B-B172-9A8A-B5E3-73DC9DA19A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4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98" y="1524499"/>
            <a:ext cx="2219607" cy="2219607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C46588E-F700-79D1-4F22-7E7ECF7712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264349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578" y="3391693"/>
            <a:ext cx="6408656" cy="314243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6000" y="1121143"/>
            <a:ext cx="10434444" cy="5546589"/>
          </a:xfrm>
        </p:spPr>
        <p:txBody>
          <a:bodyPr>
            <a:normAutofit/>
          </a:bodyPr>
          <a:lstStyle/>
          <a:p>
            <a:r>
              <a:rPr lang="bg-BG" sz="3599" dirty="0"/>
              <a:t>Процес на </a:t>
            </a:r>
            <a:r>
              <a:rPr lang="bg-BG" sz="3599" b="1" dirty="0">
                <a:solidFill>
                  <a:schemeClr val="bg1"/>
                </a:solidFill>
              </a:rPr>
              <a:t>проследяване</a:t>
            </a:r>
            <a:r>
              <a:rPr lang="bg-BG" sz="3599" dirty="0"/>
              <a:t> на </a:t>
            </a:r>
            <a:r>
              <a:rPr lang="bg-BG" sz="3599" b="1" dirty="0">
                <a:solidFill>
                  <a:schemeClr val="bg1"/>
                </a:solidFill>
              </a:rPr>
              <a:t>изпълнението</a:t>
            </a:r>
            <a:r>
              <a:rPr lang="bg-BG" sz="3599" dirty="0"/>
              <a:t> на</a:t>
            </a:r>
            <a:r>
              <a:rPr lang="en-US" sz="3599" dirty="0"/>
              <a:t> </a:t>
            </a:r>
            <a:r>
              <a:rPr lang="bg-BG" sz="3599" dirty="0"/>
              <a:t>програмата</a:t>
            </a:r>
          </a:p>
          <a:p>
            <a:pPr lvl="1"/>
            <a:r>
              <a:rPr lang="bg-BG" sz="3399" dirty="0"/>
              <a:t>Това ни позволява да </a:t>
            </a:r>
            <a:r>
              <a:rPr lang="bg-BG" sz="3399" b="1" dirty="0">
                <a:solidFill>
                  <a:schemeClr val="bg1"/>
                </a:solidFill>
              </a:rPr>
              <a:t>откриваме грешки </a:t>
            </a:r>
            <a:r>
              <a:rPr lang="bg-BG" sz="3399" dirty="0"/>
              <a:t>(бъгове)</a:t>
            </a:r>
            <a:endParaRPr lang="en-GB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335" y="4537267"/>
            <a:ext cx="2095051" cy="578731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9B7C2D8-441D-E52A-0A8D-0F349BC724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0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7220" y="1134599"/>
            <a:ext cx="10662223" cy="5545145"/>
          </a:xfrm>
        </p:spPr>
        <p:txBody>
          <a:bodyPr>
            <a:normAutofit/>
          </a:bodyPr>
          <a:lstStyle/>
          <a:p>
            <a:r>
              <a:rPr lang="bg-BG" sz="3199" dirty="0"/>
              <a:t>Натискане на </a:t>
            </a:r>
            <a:r>
              <a:rPr lang="en-US" sz="3199" b="1" dirty="0">
                <a:solidFill>
                  <a:schemeClr val="bg1"/>
                </a:solidFill>
              </a:rPr>
              <a:t>[F5]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ще стартира програмата в </a:t>
            </a:r>
            <a:r>
              <a:rPr lang="en-US" sz="3199" dirty="0"/>
              <a:t>debug </a:t>
            </a:r>
            <a:r>
              <a:rPr lang="bg-BG" sz="3199" dirty="0"/>
              <a:t>режим</a:t>
            </a:r>
            <a:endParaRPr lang="en-US" sz="3199" dirty="0"/>
          </a:p>
          <a:p>
            <a:r>
              <a:rPr lang="bg-BG" sz="3199" dirty="0"/>
              <a:t>Можем да преминем към следващата стъпка с </a:t>
            </a:r>
            <a:r>
              <a:rPr lang="en-US" sz="3199" b="1" dirty="0">
                <a:solidFill>
                  <a:schemeClr val="bg1"/>
                </a:solidFill>
              </a:rPr>
              <a:t>[</a:t>
            </a:r>
            <a:r>
              <a:rPr lang="bg-BG" sz="3199" b="1" dirty="0">
                <a:solidFill>
                  <a:schemeClr val="bg1"/>
                </a:solidFill>
              </a:rPr>
              <a:t>F</a:t>
            </a:r>
            <a:r>
              <a:rPr lang="en-US" sz="3199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199" dirty="0"/>
              <a:t>Можем да създаваме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[F9]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стопери – </a:t>
            </a:r>
            <a:r>
              <a:rPr lang="en-US" sz="3199" dirty="0"/>
              <a:t>breakpoints</a:t>
            </a:r>
          </a:p>
          <a:p>
            <a:pPr lvl="1"/>
            <a:r>
              <a:rPr lang="bg-BG" sz="2999" dirty="0"/>
              <a:t>До тях можем директно да стигнем</a:t>
            </a:r>
            <a:r>
              <a:rPr lang="en-US" sz="2999" dirty="0"/>
              <a:t>,</a:t>
            </a:r>
            <a:r>
              <a:rPr lang="bg-BG" sz="2999" dirty="0"/>
              <a:t> използвайки </a:t>
            </a:r>
            <a:r>
              <a:rPr lang="en-US" sz="2999" b="1" dirty="0">
                <a:solidFill>
                  <a:schemeClr val="bg1"/>
                </a:solidFill>
              </a:rPr>
              <a:t>[F</a:t>
            </a:r>
            <a:r>
              <a:rPr lang="bg-BG" sz="2999" b="1" dirty="0">
                <a:solidFill>
                  <a:schemeClr val="bg1"/>
                </a:solidFill>
              </a:rPr>
              <a:t>9</a:t>
            </a:r>
            <a:r>
              <a:rPr lang="en-US" sz="2999" b="1" dirty="0">
                <a:solidFill>
                  <a:schemeClr val="bg1"/>
                </a:solidFill>
              </a:rPr>
              <a:t>]</a:t>
            </a:r>
            <a:endParaRPr lang="bg-BG" sz="2999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52" y="3717819"/>
            <a:ext cx="8170956" cy="3023613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5697762-DCF4-2928-834B-301BA0FECD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738" y="1524497"/>
            <a:ext cx="2236527" cy="2236527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099BBDE1-9E83-363F-0608-F2C4446E4D4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2CAEC0B-B829-4D00-BE35-B24CCB2AA5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</a:p>
        </p:txBody>
      </p:sp>
    </p:spTree>
    <p:extLst>
      <p:ext uri="{BB962C8B-B14F-4D97-AF65-F5344CB8AC3E}">
        <p14:creationId xmlns:p14="http://schemas.microsoft.com/office/powerpoint/2010/main" val="189452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399" dirty="0"/>
              <a:t>Събиране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bg-BG" sz="3399" b="1" dirty="0">
                <a:solidFill>
                  <a:schemeClr val="bg1"/>
                </a:solidFill>
              </a:rPr>
              <a:t>+</a:t>
            </a:r>
            <a:r>
              <a:rPr lang="en-US" sz="3399" dirty="0"/>
              <a:t>)</a:t>
            </a:r>
            <a:r>
              <a:rPr lang="bg-BG" sz="3399" dirty="0"/>
              <a:t>:</a:t>
            </a:r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>
              <a:spcBef>
                <a:spcPts val="2399"/>
              </a:spcBef>
            </a:pPr>
            <a:r>
              <a:rPr lang="bg-BG" sz="3399" dirty="0"/>
              <a:t>Изваждане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en-US" sz="3399" b="1" dirty="0">
                <a:solidFill>
                  <a:schemeClr val="bg1"/>
                </a:solidFill>
              </a:rPr>
              <a:t>-</a:t>
            </a:r>
            <a:r>
              <a:rPr lang="en-US" sz="3399" b="1" dirty="0"/>
              <a:t>)</a:t>
            </a:r>
            <a:r>
              <a:rPr lang="bg-BG" sz="3399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984" y="1834731"/>
            <a:ext cx="6704015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+ b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984" y="4293961"/>
            <a:ext cx="8277844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– b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7728740" y="2768620"/>
            <a:ext cx="1282464" cy="55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bg-BG" sz="29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sz="2999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9397862" y="984374"/>
            <a:ext cx="3159329" cy="3159329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1FF09DC-A7B4-7A0D-B968-B559A95F89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184A0-6D58-6C46-6B24-845F01B63228}"/>
              </a:ext>
            </a:extLst>
          </p:cNvPr>
          <p:cNvSpPr txBox="1"/>
          <p:nvPr/>
        </p:nvSpPr>
        <p:spPr>
          <a:xfrm>
            <a:off x="7728740" y="5268771"/>
            <a:ext cx="1282464" cy="55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bg-BG" sz="29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2741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4550" y="1880050"/>
            <a:ext cx="7111449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bg-BG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b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4551" y="4226818"/>
            <a:ext cx="9492527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9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9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7761000" y="2822455"/>
            <a:ext cx="13104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35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905790" y="5138555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6.25 </a:t>
            </a:r>
            <a:r>
              <a:rPr lang="en-US" sz="2799" i="0" noProof="1">
                <a:solidFill>
                  <a:schemeClr val="accent2"/>
                </a:solidFill>
              </a:rPr>
              <a:t>-</a:t>
            </a:r>
            <a:r>
              <a:rPr lang="bg-BG" sz="2799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860801" y="5611204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Грешка: деление на 0</a:t>
            </a:r>
            <a:endParaRPr lang="en-US" sz="2799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592106" y="4638379"/>
            <a:ext cx="626090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43FCFD2-EC4F-85B9-3304-4719C8995A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7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043" y="1121745"/>
            <a:ext cx="9582504" cy="53844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599" dirty="0"/>
              <a:t>Да даваме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команди</a:t>
            </a:r>
            <a:r>
              <a:rPr lang="bg-BG" sz="3599" dirty="0"/>
              <a:t> на компютъра – да "</a:t>
            </a:r>
            <a:r>
              <a:rPr lang="bg-BG" sz="3599" b="1" dirty="0"/>
              <a:t>комуникираме</a:t>
            </a:r>
            <a:r>
              <a:rPr lang="bg-BG" sz="3599" dirty="0"/>
              <a:t>"</a:t>
            </a:r>
            <a:endParaRPr lang="en-US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Командите се </a:t>
            </a:r>
            <a:r>
              <a:rPr lang="bg-BG" sz="3599" b="1" dirty="0"/>
              <a:t>подреждат</a:t>
            </a:r>
            <a:r>
              <a:rPr lang="bg-BG" sz="3599" dirty="0"/>
              <a:t> една след друга</a:t>
            </a:r>
          </a:p>
          <a:p>
            <a:pPr>
              <a:lnSpc>
                <a:spcPct val="100000"/>
              </a:lnSpc>
            </a:pPr>
            <a:r>
              <a:rPr lang="bg-BG" sz="3599" dirty="0"/>
              <a:t>В поредица те образуват "</a:t>
            </a:r>
            <a:r>
              <a:rPr lang="bg-BG" sz="3599" b="1" dirty="0">
                <a:solidFill>
                  <a:schemeClr val="bg1"/>
                </a:solidFill>
              </a:rPr>
              <a:t>компютърна програма</a:t>
            </a:r>
            <a:r>
              <a:rPr lang="bg-BG" sz="3599" dirty="0"/>
              <a:t>"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89" y="3892841"/>
            <a:ext cx="2503581" cy="2503581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E334C39-68EA-F95C-6B9D-9ACBC65605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>
              <a:spcBef>
                <a:spcPts val="2999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2418" y="1972358"/>
            <a:ext cx="10611510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9066" y="4349896"/>
            <a:ext cx="10611510" cy="1815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83729" y="2403134"/>
            <a:ext cx="5084727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00896" y="4797152"/>
            <a:ext cx="4684209" cy="138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2799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8A57E62-E242-086C-8C0D-A587CBC72E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38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212677" cy="5527326"/>
          </a:xfrm>
        </p:spPr>
        <p:txBody>
          <a:bodyPr/>
          <a:lstStyle/>
          <a:p>
            <a:r>
              <a:rPr lang="bg-BG" dirty="0"/>
              <a:t>Модул</a:t>
            </a:r>
            <a:r>
              <a:rPr lang="en-US" dirty="0"/>
              <a:t>/</a:t>
            </a:r>
            <a:r>
              <a:rPr lang="bg-BG" dirty="0"/>
              <a:t>остатък от целочислено 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6660" y="2592611"/>
            <a:ext cx="5803488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3199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31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26" y="4632554"/>
            <a:ext cx="1064502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31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3813" y="3592920"/>
            <a:ext cx="1088476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en-GB" sz="3199" noProof="1">
                <a:solidFill>
                  <a:schemeClr val="accent2"/>
                </a:solidFill>
              </a:rPr>
              <a:t>1</a:t>
            </a:r>
            <a:endParaRPr lang="nn-NO" sz="3199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3813" y="4640200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3199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3812" y="5193626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0 - числото</a:t>
            </a:r>
            <a:r>
              <a:rPr lang="en-US" sz="3199" noProof="1">
                <a:solidFill>
                  <a:schemeClr val="accent2"/>
                </a:solidFill>
              </a:rPr>
              <a:t> 4</a:t>
            </a:r>
            <a:r>
              <a:rPr lang="bg-BG" sz="3199" noProof="1">
                <a:solidFill>
                  <a:schemeClr val="accent2"/>
                </a:solidFill>
              </a:rPr>
              <a:t> е четно</a:t>
            </a:r>
            <a:endParaRPr lang="en-US" sz="3199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3811" y="5673554"/>
            <a:ext cx="6005841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Грешка: деление на 0</a:t>
            </a:r>
            <a:endParaRPr lang="nn-NO" sz="3199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27" y="1914698"/>
            <a:ext cx="4476102" cy="2493912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CDDF89E-DA42-A1CB-82AD-70B9288AD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84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/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Инкрементиране 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- увеличаване на стойността на дадена</a:t>
            </a:r>
            <a:b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инкрементиране: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 latinLnBrk="0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 (1)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28944"/>
              </p:ext>
            </p:extLst>
          </p:nvPr>
        </p:nvGraphicFramePr>
        <p:xfrm>
          <a:off x="741000" y="4876289"/>
          <a:ext cx="108966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94DF7AF8-A261-F237-DE60-CF6774049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35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199" dirty="0"/>
          </a:p>
          <a:p>
            <a:pPr marL="377774" lvl="1" indent="0">
              <a:lnSpc>
                <a:spcPct val="100000"/>
              </a:lnSpc>
              <a:buNone/>
            </a:pPr>
            <a:endParaRPr lang="en-US" sz="2399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2079353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9328" y="26409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4800117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2778" y="524142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5994" y="3129561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5993" y="57787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058255"/>
            <a:ext cx="6383388" cy="1170277"/>
          </a:xfrm>
          <a:prstGeom prst="wedgeRoundRectCallout">
            <a:avLst>
              <a:gd name="adj1" fmla="val -55498"/>
              <a:gd name="adj2" fmla="val 515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  <a:r>
              <a:rPr lang="bg-BG" sz="2800" b="1" dirty="0">
                <a:solidFill>
                  <a:srgbClr val="FFFFFF"/>
                </a:solidFill>
              </a:rPr>
              <a:t>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49517"/>
            <a:ext cx="6383388" cy="1127209"/>
          </a:xfrm>
          <a:prstGeom prst="wedgeRoundRectCallout">
            <a:avLst>
              <a:gd name="adj1" fmla="val -56044"/>
              <a:gd name="adj2" fmla="val 522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увеличава с 1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EAAEC1C-8DC5-7F7D-7BA9-D3B1944571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350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Декрементиране</a:t>
            </a:r>
            <a:r>
              <a:rPr lang="bg-BG" noProof="1"/>
              <a:t> – намаляване на стойността на дадена </a:t>
            </a:r>
            <a:br>
              <a:rPr lang="bg-BG" noProof="1"/>
            </a:br>
            <a:r>
              <a:rPr lang="bg-BG" noProof="1"/>
              <a:t>променлива </a:t>
            </a:r>
          </a:p>
          <a:p>
            <a:pPr lvl="1"/>
            <a:r>
              <a:rPr lang="bg-BG" noProof="1"/>
              <a:t>Извършва се чрез оператори за декрементиране:  </a:t>
            </a:r>
            <a:r>
              <a:rPr lang="bg-BG" b="1" noProof="1">
                <a:solidFill>
                  <a:schemeClr val="bg1"/>
                </a:solidFill>
              </a:rPr>
              <a:t>префиксни</a:t>
            </a:r>
            <a:r>
              <a:rPr lang="bg-BG" noProof="1"/>
              <a:t> и </a:t>
            </a:r>
            <a:r>
              <a:rPr lang="bg-BG" b="1" noProof="1">
                <a:solidFill>
                  <a:schemeClr val="bg1"/>
                </a:solidFill>
              </a:rPr>
              <a:t>постфиксни</a:t>
            </a:r>
            <a:r>
              <a:rPr lang="bg-BG" noProof="1"/>
              <a:t> </a:t>
            </a:r>
          </a:p>
          <a:p>
            <a:pPr lvl="1"/>
            <a:r>
              <a:rPr lang="bg-BG" noProof="1"/>
              <a:t>Извършва се само върху променливи, които имат числена </a:t>
            </a:r>
            <a:br>
              <a:rPr lang="bg-BG" noProof="1"/>
            </a:br>
            <a:r>
              <a:rPr lang="bg-BG" noProof="1"/>
              <a:t>стойност 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 (1)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89643"/>
              </p:ext>
            </p:extLst>
          </p:nvPr>
        </p:nvGraphicFramePr>
        <p:xfrm>
          <a:off x="778317" y="4935828"/>
          <a:ext cx="109728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7E9A24FC-8B5D-EED6-0B09-F72F51721E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1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2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199"/>
          </a:p>
          <a:p>
            <a:pPr marL="0" indent="0">
              <a:lnSpc>
                <a:spcPct val="100000"/>
              </a:lnSpc>
              <a:buNone/>
            </a:pPr>
            <a:endParaRPr lang="bg-BG" sz="3199"/>
          </a:p>
          <a:p>
            <a:pPr marL="377774" lvl="1" indent="0">
              <a:lnSpc>
                <a:spcPct val="100000"/>
              </a:lnSpc>
              <a:buNone/>
            </a:pPr>
            <a:endParaRPr lang="en-US" sz="2799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456" y="2032273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4831" y="2549200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75" y="4797294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4831" y="5332684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2170" y="3061880"/>
            <a:ext cx="1170208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6630" y="5868076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1340769"/>
            <a:ext cx="6248400" cy="1115819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намалява с 1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4149081"/>
            <a:ext cx="6248400" cy="1115819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  <a:r>
              <a:rPr lang="bg-BG" sz="2800" b="1" dirty="0">
                <a:solidFill>
                  <a:srgbClr val="FFFFFF"/>
                </a:solidFill>
              </a:rPr>
              <a:t>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намалява с 1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9348E37-8C97-FD31-DEF4-FF1A2970B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73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</a:t>
            </a:r>
            <a:r>
              <a:rPr lang="bg-BG" b="1" dirty="0">
                <a:solidFill>
                  <a:schemeClr val="bg1"/>
                </a:solidFill>
              </a:rPr>
              <a:t>по-голямо</a:t>
            </a:r>
            <a:r>
              <a:rPr lang="bg-BG" dirty="0"/>
              <a:t>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</a:t>
            </a:r>
            <a:r>
              <a:rPr lang="bg-BG" b="1" dirty="0">
                <a:solidFill>
                  <a:schemeClr val="bg1"/>
                </a:solidFill>
              </a:rPr>
              <a:t>по-малко</a:t>
            </a:r>
            <a:r>
              <a:rPr lang="bg-BG" dirty="0"/>
              <a:t>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>
                <a:solidFill>
                  <a:schemeClr val="bg1"/>
                </a:solidFill>
              </a:rPr>
              <a:t>абсолютна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/>
              <a:t>абсолютна стойност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2301" y="2507855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01" y="3819003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566" y="4470130"/>
            <a:ext cx="2342540" cy="215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72" y="5183544"/>
            <a:ext cx="7618017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ADED06F-E808-91AF-EDCA-C4E30A39B9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72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6" y="1219775"/>
            <a:ext cx="11811941" cy="5199712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3166030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1865437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84753" y="5206780"/>
            <a:ext cx="10126542" cy="10980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Console.WriteLine(Math.Round(45.6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, 4))</a:t>
            </a:r>
            <a:r>
              <a:rPr lang="bg-BG" sz="2599" b="1" noProof="1">
                <a:latin typeface="Consolas" pitchFamily="49" charset="0"/>
              </a:rPr>
              <a:t>;</a:t>
            </a:r>
            <a:endParaRPr lang="nn-NO" sz="2599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Console.WriteLine("{0:F4}", 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);</a:t>
            </a:r>
            <a:r>
              <a:rPr lang="bg-BG" sz="2599" b="1" noProof="1">
                <a:latin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</a:rPr>
              <a:t>     </a:t>
            </a:r>
            <a:endParaRPr lang="en-US" sz="2599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24758" y="1798922"/>
            <a:ext cx="217675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1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977538" y="3128865"/>
            <a:ext cx="212397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8987322" y="5190678"/>
            <a:ext cx="2123975" cy="6580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34540" y="5659295"/>
            <a:ext cx="2166972" cy="6337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6" name="Speech Bubble: Rectangle with Corners Rounded 4">
            <a:extLst>
              <a:ext uri="{FF2B5EF4-FFF2-40B4-BE49-F238E27FC236}">
                <a16:creationId xmlns:a16="http://schemas.microsoft.com/office/drawing/2014/main" id="{6F0AEA70-22C4-4901-9457-343322734CB5}"/>
              </a:ext>
            </a:extLst>
          </p:cNvPr>
          <p:cNvSpPr/>
          <p:nvPr/>
        </p:nvSpPr>
        <p:spPr bwMode="auto">
          <a:xfrm>
            <a:off x="4357235" y="4056504"/>
            <a:ext cx="6755143" cy="578731"/>
          </a:xfrm>
          <a:prstGeom prst="wedgeRoundRectCallout">
            <a:avLst>
              <a:gd name="adj1" fmla="val -30484"/>
              <a:gd name="adj2" fmla="val -1051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C1ED56A-0BE9-1714-B57B-076A560F9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049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7" grpId="0"/>
      <p:bldP spid="12" grpId="0"/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447" y="1657149"/>
            <a:ext cx="7577264" cy="4769884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16201" y="1393302"/>
            <a:ext cx="1155959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72448" y="1665985"/>
            <a:ext cx="10107137" cy="45990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lvl="1" indent="-456778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Компютърната програма </a:t>
            </a:r>
            <a:r>
              <a:rPr lang="bg-BG" sz="3400" dirty="0">
                <a:solidFill>
                  <a:schemeClr val="bg2"/>
                </a:solidFill>
              </a:rPr>
              <a:t>е поредица от команди</a:t>
            </a:r>
            <a:endParaRPr lang="en-US" sz="3400" dirty="0">
              <a:solidFill>
                <a:schemeClr val="bg2"/>
              </a:solidFill>
            </a:endParaRPr>
          </a:p>
          <a:p>
            <a:pPr marL="456778" lvl="1" indent="-456778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 </a:t>
            </a:r>
            <a:r>
              <a:rPr lang="en-US" sz="3400" dirty="0">
                <a:solidFill>
                  <a:schemeClr val="bg2"/>
                </a:solidFill>
              </a:rPr>
              <a:t>C# </a:t>
            </a:r>
            <a:r>
              <a:rPr lang="bg-BG" sz="34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частта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Main(…)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Въвеждане на текст</a:t>
            </a:r>
          </a:p>
          <a:p>
            <a:pPr marL="456915" lvl="1" indent="-456915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Печатаме с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Console.WriteLine(…)</a:t>
            </a:r>
            <a:endParaRPr lang="bg-BG" sz="34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Извеждане на текст по шаблон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Пресмятания с числа 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%</a:t>
            </a:r>
            <a:r>
              <a:rPr lang="bg-BG" sz="3400" dirty="0">
                <a:solidFill>
                  <a:schemeClr val="bg2"/>
                </a:solidFill>
              </a:rPr>
              <a:t>) и закръгляване</a:t>
            </a: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7BA4B0F-DEBA-A1AE-5CBB-45D1A9E0F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02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74" y="1809423"/>
            <a:ext cx="2820252" cy="1584050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6744B1AB-FC1F-196F-1DCB-FFCAF8BA116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584049"/>
          </a:xfrm>
        </p:spPr>
        <p:txBody>
          <a:bodyPr/>
          <a:lstStyle/>
          <a:p>
            <a:r>
              <a:rPr lang="ru-RU" dirty="0"/>
              <a:t>Езиците като начин на комуникация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34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3F5F7549-069E-C5B4-341E-FC2D8446D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375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D8713E9F-74E9-406C-A1D5-15FC55ECE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18" t="3801" r="37351" b="32150"/>
          <a:stretch/>
        </p:blipFill>
        <p:spPr>
          <a:xfrm>
            <a:off x="4032908" y="2697319"/>
            <a:ext cx="3457160" cy="375554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1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184234" y="1533191"/>
            <a:ext cx="2590360" cy="662323"/>
          </a:xfrm>
          <a:prstGeom prst="wedgeRoundRectCallout">
            <a:avLst>
              <a:gd name="adj1" fmla="val 9090"/>
              <a:gd name="adj2" fmla="val 1149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x-none" sz="2800" b="1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906000" y="1533192"/>
            <a:ext cx="2160240" cy="662323"/>
          </a:xfrm>
          <a:prstGeom prst="wedgeRoundRectCallout">
            <a:avLst>
              <a:gd name="adj1" fmla="val -28711"/>
              <a:gd name="adj2" fmla="val 1180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l-SI" sz="2800" b="1" dirty="0">
                <a:solidFill>
                  <a:srgbClr val="FFFFFF"/>
                </a:solidFill>
              </a:rPr>
              <a:t>Dobrý deň</a:t>
            </a:r>
            <a:r>
              <a:rPr lang="en-US" sz="2800" b="1" dirty="0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760296" y="2615643"/>
            <a:ext cx="1997048" cy="662323"/>
          </a:xfrm>
          <a:prstGeom prst="wedgeRoundRectCallout">
            <a:avLst>
              <a:gd name="adj1" fmla="val -24264"/>
              <a:gd name="adj2" fmla="val 1101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b="1" dirty="0">
                <a:solidFill>
                  <a:srgbClr val="FFFFFF"/>
                </a:solidFill>
              </a:rPr>
              <a:t>Dobrý den</a:t>
            </a:r>
            <a:r>
              <a:rPr lang="en-US" sz="2800" b="1" dirty="0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69140" y="3549812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български</a:t>
            </a:r>
            <a:endParaRPr lang="en-US" sz="2799" dirty="0"/>
          </a:p>
        </p:txBody>
      </p:sp>
      <p:sp>
        <p:nvSpPr>
          <p:cNvPr id="24" name="TextBox 23"/>
          <p:cNvSpPr txBox="1"/>
          <p:nvPr/>
        </p:nvSpPr>
        <p:spPr>
          <a:xfrm>
            <a:off x="3992777" y="2519386"/>
            <a:ext cx="125221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руски</a:t>
            </a:r>
            <a:endParaRPr lang="en-US" sz="2799" dirty="0"/>
          </a:p>
        </p:txBody>
      </p:sp>
      <p:sp>
        <p:nvSpPr>
          <p:cNvPr id="25" name="TextBox 24"/>
          <p:cNvSpPr txBox="1"/>
          <p:nvPr/>
        </p:nvSpPr>
        <p:spPr>
          <a:xfrm>
            <a:off x="6339048" y="2519386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словашки</a:t>
            </a:r>
            <a:endParaRPr lang="en-US" sz="2799" dirty="0"/>
          </a:p>
        </p:txBody>
      </p:sp>
      <p:sp>
        <p:nvSpPr>
          <p:cNvPr id="26" name="TextBox 25"/>
          <p:cNvSpPr txBox="1"/>
          <p:nvPr/>
        </p:nvSpPr>
        <p:spPr>
          <a:xfrm>
            <a:off x="9572907" y="3549812"/>
            <a:ext cx="131886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чешки</a:t>
            </a:r>
            <a:endParaRPr lang="en-US" sz="2799" dirty="0"/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0625AD55-3C15-4731-AA99-9D905A573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832" y="2622662"/>
            <a:ext cx="2140856" cy="662323"/>
          </a:xfrm>
          <a:prstGeom prst="wedgeRoundRectCallout">
            <a:avLst>
              <a:gd name="adj1" fmla="val -19682"/>
              <a:gd name="adj2" fmla="val 1100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779DE5-BB1C-D306-01D2-A078B00A1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51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415481" y="1532675"/>
            <a:ext cx="5871525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541823" y="2906831"/>
            <a:ext cx="3659177" cy="648072"/>
          </a:xfrm>
          <a:custGeom>
            <a:avLst/>
            <a:gdLst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471599 w 5266063"/>
              <a:gd name="connsiteY13" fmla="*/ 1078150 h 781880"/>
              <a:gd name="connsiteX14" fmla="*/ 3071870 w 5266063"/>
              <a:gd name="connsiteY14" fmla="*/ 781880 h 781880"/>
              <a:gd name="connsiteX15" fmla="*/ 130316 w 5266063"/>
              <a:gd name="connsiteY15" fmla="*/ 781880 h 781880"/>
              <a:gd name="connsiteX16" fmla="*/ 0 w 5266063"/>
              <a:gd name="connsiteY16" fmla="*/ 651564 h 781880"/>
              <a:gd name="connsiteX17" fmla="*/ 0 w 5266063"/>
              <a:gd name="connsiteY17" fmla="*/ 651567 h 781880"/>
              <a:gd name="connsiteX18" fmla="*/ 0 w 5266063"/>
              <a:gd name="connsiteY18" fmla="*/ 456097 h 781880"/>
              <a:gd name="connsiteX19" fmla="*/ 0 w 5266063"/>
              <a:gd name="connsiteY19" fmla="*/ 456097 h 781880"/>
              <a:gd name="connsiteX20" fmla="*/ 0 w 5266063"/>
              <a:gd name="connsiteY20" fmla="*/ 130316 h 781880"/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071870 w 5266063"/>
              <a:gd name="connsiteY13" fmla="*/ 781880 h 781880"/>
              <a:gd name="connsiteX14" fmla="*/ 130316 w 5266063"/>
              <a:gd name="connsiteY14" fmla="*/ 781880 h 781880"/>
              <a:gd name="connsiteX15" fmla="*/ 0 w 5266063"/>
              <a:gd name="connsiteY15" fmla="*/ 651564 h 781880"/>
              <a:gd name="connsiteX16" fmla="*/ 0 w 5266063"/>
              <a:gd name="connsiteY16" fmla="*/ 651567 h 781880"/>
              <a:gd name="connsiteX17" fmla="*/ 0 w 5266063"/>
              <a:gd name="connsiteY17" fmla="*/ 456097 h 781880"/>
              <a:gd name="connsiteX18" fmla="*/ 0 w 5266063"/>
              <a:gd name="connsiteY18" fmla="*/ 456097 h 781880"/>
              <a:gd name="connsiteX19" fmla="*/ 0 w 5266063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66063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071870" y="0"/>
                </a:lnTo>
                <a:lnTo>
                  <a:pt x="3071870" y="0"/>
                </a:lnTo>
                <a:lnTo>
                  <a:pt x="4388386" y="0"/>
                </a:lnTo>
                <a:lnTo>
                  <a:pt x="5135747" y="0"/>
                </a:lnTo>
                <a:cubicBezTo>
                  <a:pt x="5207719" y="0"/>
                  <a:pt x="5266063" y="58344"/>
                  <a:pt x="5266063" y="130316"/>
                </a:cubicBezTo>
                <a:lnTo>
                  <a:pt x="5266063" y="456097"/>
                </a:lnTo>
                <a:lnTo>
                  <a:pt x="5266063" y="456097"/>
                </a:lnTo>
                <a:lnTo>
                  <a:pt x="5266063" y="651567"/>
                </a:lnTo>
                <a:lnTo>
                  <a:pt x="5266063" y="651564"/>
                </a:lnTo>
                <a:cubicBezTo>
                  <a:pt x="5266063" y="723536"/>
                  <a:pt x="5207719" y="781880"/>
                  <a:pt x="5135747" y="781880"/>
                </a:cubicBezTo>
                <a:lnTo>
                  <a:pt x="4388386" y="781880"/>
                </a:lnTo>
                <a:lnTo>
                  <a:pt x="307187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62" y="1237572"/>
            <a:ext cx="1194392" cy="128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3DF90E48-D9D0-48EA-9CC6-BC3CE738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322" y="2672694"/>
            <a:ext cx="2232692" cy="111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5">
            <a:extLst>
              <a:ext uri="{FF2B5EF4-FFF2-40B4-BE49-F238E27FC236}">
                <a16:creationId xmlns:a16="http://schemas.microsoft.com/office/drawing/2014/main" id="{33A2CB94-9B54-4799-9D0D-ADDEF7F6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761" y="4195861"/>
            <a:ext cx="6040849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ECE77175-C553-4399-BFB9-530D5521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387" y="3927850"/>
            <a:ext cx="1229342" cy="122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5">
            <a:extLst>
              <a:ext uri="{FF2B5EF4-FFF2-40B4-BE49-F238E27FC236}">
                <a16:creationId xmlns:a16="http://schemas.microsoft.com/office/drawing/2014/main" id="{0F8C9FD5-C8E0-46F8-91C5-8CB5FA439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099" y="5590689"/>
            <a:ext cx="4761300" cy="648072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516386 w 5334000"/>
              <a:gd name="connsiteY13" fmla="*/ 1078150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725171A9-F02D-4B02-9625-477747D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49" y="5304535"/>
            <a:ext cx="1221238" cy="122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1F1E86B-D7DF-D275-60B9-584F155A6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3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7568" y="1121745"/>
            <a:ext cx="9543989" cy="53844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799" dirty="0"/>
              <a:t>Програмите се пишат на </a:t>
            </a:r>
            <a:r>
              <a:rPr lang="bg-BG" sz="3799" b="1" dirty="0">
                <a:solidFill>
                  <a:schemeClr val="bg1"/>
                </a:solidFill>
              </a:rPr>
              <a:t>език за</a:t>
            </a:r>
            <a:r>
              <a:rPr lang="en-US" sz="3799" b="1" dirty="0">
                <a:solidFill>
                  <a:schemeClr val="bg1"/>
                </a:solidFill>
              </a:rPr>
              <a:t> </a:t>
            </a:r>
            <a:r>
              <a:rPr lang="bg-BG" sz="3799" b="1" dirty="0">
                <a:solidFill>
                  <a:schemeClr val="bg1"/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799" dirty="0"/>
              <a:t>Например </a:t>
            </a:r>
            <a:r>
              <a:rPr lang="en-US" sz="3799" dirty="0"/>
              <a:t>C#, Java, JavaScript</a:t>
            </a:r>
            <a:r>
              <a:rPr lang="bg-BG" sz="3799" dirty="0"/>
              <a:t>,</a:t>
            </a:r>
            <a:r>
              <a:rPr lang="en-US" sz="3799" dirty="0"/>
              <a:t> Python, PHP</a:t>
            </a:r>
            <a:r>
              <a:rPr lang="bg-BG" sz="3799" dirty="0"/>
              <a:t>, </a:t>
            </a:r>
            <a:r>
              <a:rPr lang="en-US" sz="3799" dirty="0"/>
              <a:t>C</a:t>
            </a:r>
            <a:r>
              <a:rPr lang="bg-BG" sz="3799" dirty="0"/>
              <a:t>, </a:t>
            </a:r>
            <a:r>
              <a:rPr lang="en-US" sz="3799" dirty="0"/>
              <a:t>C++, </a:t>
            </a:r>
            <a:r>
              <a:rPr lang="bg-BG" sz="3799" dirty="0"/>
              <a:t>…</a:t>
            </a:r>
          </a:p>
          <a:p>
            <a:pPr>
              <a:lnSpc>
                <a:spcPct val="100000"/>
              </a:lnSpc>
            </a:pPr>
            <a:r>
              <a:rPr lang="bg-BG" sz="3999" dirty="0"/>
              <a:t>Използва се </a:t>
            </a:r>
            <a:r>
              <a:rPr lang="bg-BG" sz="3999" b="1" dirty="0">
                <a:solidFill>
                  <a:schemeClr val="bg1"/>
                </a:solidFill>
              </a:rPr>
              <a:t>среда за програмиране</a:t>
            </a:r>
            <a:r>
              <a:rPr lang="bg-BG" sz="3999" dirty="0"/>
              <a:t> (например</a:t>
            </a:r>
            <a:r>
              <a:rPr lang="en-US" sz="3999" dirty="0"/>
              <a:t> Visual Studio)</a:t>
            </a:r>
            <a:endParaRPr lang="bg-BG" sz="3999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за програмиране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84A1A4EC-8002-D325-68A5-C9FD63DE8E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1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121745"/>
            <a:ext cx="10170000" cy="55451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Програма == </a:t>
            </a:r>
            <a:r>
              <a:rPr lang="bg-BG" sz="3600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Съдържа пресмятания, проверки, </a:t>
            </a:r>
            <a:br>
              <a:rPr lang="en-US" sz="3400" dirty="0"/>
            </a:br>
            <a:r>
              <a:rPr lang="bg-BG" sz="3400" dirty="0"/>
              <a:t>повторения</a:t>
            </a:r>
            <a:r>
              <a:rPr lang="en-US" sz="3400" dirty="0"/>
              <a:t> </a:t>
            </a:r>
            <a:r>
              <a:rPr lang="bg-BG" sz="3400" dirty="0"/>
              <a:t>и др.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600" dirty="0"/>
              <a:t>Програмите се пишат в </a:t>
            </a:r>
            <a:r>
              <a:rPr lang="bg-BG" sz="3600" b="1" dirty="0"/>
              <a:t>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400" dirty="0"/>
              <a:t>Текстът на програмата се нарича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Сорс кодът се </a:t>
            </a:r>
            <a:r>
              <a:rPr lang="bg-BG" sz="3600" b="1" dirty="0">
                <a:solidFill>
                  <a:schemeClr val="bg1"/>
                </a:solidFill>
              </a:rPr>
              <a:t>компилира</a:t>
            </a:r>
            <a:r>
              <a:rPr lang="bg-BG" sz="3600" dirty="0"/>
              <a:t>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Например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r>
              <a:rPr lang="en-US" sz="3400" dirty="0"/>
              <a:t> </a:t>
            </a:r>
            <a:r>
              <a:rPr lang="bg-BG" sz="3400" dirty="0">
                <a:sym typeface="Wingdings" panose="05000000000000000000" pitchFamily="2" charset="2"/>
              </a:rPr>
              <a:t>се компилира до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sz="3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41E8E2B-D1AF-22D5-BC50-984154255C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0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3988</TotalTime>
  <Words>2960</Words>
  <Application>Microsoft Macintosh PowerPoint</Application>
  <PresentationFormat>Widescreen</PresentationFormat>
  <Paragraphs>506</Paragraphs>
  <Slides>50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</vt:lpstr>
      <vt:lpstr>Въведение в програмирането</vt:lpstr>
      <vt:lpstr>Съдържание</vt:lpstr>
      <vt:lpstr>Какво означава да  "програмираме"?</vt:lpstr>
      <vt:lpstr>Какво означава "програмиране"?</vt:lpstr>
      <vt:lpstr>Езиците като начин на комуникация</vt:lpstr>
      <vt:lpstr>Начин на комуникация (1)</vt:lpstr>
      <vt:lpstr>Начин на комуникация (2)</vt:lpstr>
      <vt:lpstr>Езици за програмиране</vt:lpstr>
      <vt:lpstr>Компютърни програми</vt:lpstr>
      <vt:lpstr>Интересно за C#</vt:lpstr>
      <vt:lpstr>Конзолни програми</vt:lpstr>
      <vt:lpstr>Среда за разработка</vt:lpstr>
      <vt:lpstr>Създаване на конзолна програма</vt:lpstr>
      <vt:lpstr>Писане на програмен код (1)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 (1)</vt:lpstr>
      <vt:lpstr>Типични грешки в C# програмите (2)</vt:lpstr>
      <vt:lpstr>Задача: Числата от 1 до 10</vt:lpstr>
      <vt:lpstr>Променливи и типове данни</vt:lpstr>
      <vt:lpstr>Променливи</vt:lpstr>
      <vt:lpstr>Типове данни (1)</vt:lpstr>
      <vt:lpstr>Типове данни (2)</vt:lpstr>
      <vt:lpstr>Работа с конзола</vt:lpstr>
      <vt:lpstr>Прочитане на текст</vt:lpstr>
      <vt:lpstr>Интерполация</vt:lpstr>
      <vt:lpstr>Задача: Поздрав по име</vt:lpstr>
      <vt:lpstr>Решение: Поздрав по име</vt:lpstr>
      <vt:lpstr>Съединяване на текст и число</vt:lpstr>
      <vt:lpstr>Задача: Долепяне на данни</vt:lpstr>
      <vt:lpstr>Задача: Лице на квадрат</vt:lpstr>
      <vt:lpstr>Задача: Конвертиране от инчове в сантиметри</vt:lpstr>
      <vt:lpstr>Прости операции с дебъгер</vt:lpstr>
      <vt:lpstr>Дебъгване</vt:lpstr>
      <vt:lpstr>Дебъгване във Visual Studio</vt:lpstr>
      <vt:lpstr>Работа с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Увеличаване (1)</vt:lpstr>
      <vt:lpstr>Увеличаване (2)</vt:lpstr>
      <vt:lpstr>Намаляване (1) </vt:lpstr>
      <vt:lpstr>Намаляване (2)</vt:lpstr>
      <vt:lpstr>Закръгляне и абсолютна стойност</vt:lpstr>
      <vt:lpstr>Форматиране и закръгляне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програмирането</dc:title>
  <dc:subject>Модул 1 - ООП</dc:subject>
  <dc:creator>BG-IT-Edu</dc:creator>
  <cp:keywords>Sofware University; SoftUni; programming; coding; software development; education; training; course; курс; програмиране; кодене; кодиране; СофтУни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134</cp:revision>
  <dcterms:created xsi:type="dcterms:W3CDTF">2018-05-23T13:08:44Z</dcterms:created>
  <dcterms:modified xsi:type="dcterms:W3CDTF">2024-06-03T07:45:25Z</dcterms:modified>
  <cp:category>computer programming;programming;C#;програмиране;кодиране</cp:category>
</cp:coreProperties>
</file>