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handoutMasterIdLst>
    <p:handoutMasterId r:id="rId11"/>
  </p:handoutMasterIdLst>
  <p:sldIdLst>
    <p:sldId id="503" r:id="rId2"/>
    <p:sldId id="276" r:id="rId3"/>
    <p:sldId id="587" r:id="rId4"/>
    <p:sldId id="588" r:id="rId5"/>
    <p:sldId id="589" r:id="rId6"/>
    <p:sldId id="586" r:id="rId7"/>
    <p:sldId id="504" r:id="rId8"/>
    <p:sldId id="5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Функции в Python" id="{350FE691-76BD-4A36-9359-FA0ADCBEBA09}">
          <p14:sldIdLst>
            <p14:sldId id="587"/>
            <p14:sldId id="588"/>
            <p14:sldId id="58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20.2.2025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4" y="1547337"/>
            <a:ext cx="11083636" cy="1043738"/>
          </a:xfrm>
        </p:spPr>
        <p:txBody>
          <a:bodyPr>
            <a:normAutofit/>
          </a:bodyPr>
          <a:lstStyle/>
          <a:p>
            <a:r>
              <a:rPr lang="bg-BG" dirty="0"/>
              <a:t>Преизползване на код в </a:t>
            </a:r>
            <a:r>
              <a:rPr lang="en-GB" dirty="0"/>
              <a:t>Python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116648"/>
          </a:xfrm>
        </p:spPr>
        <p:txBody>
          <a:bodyPr>
            <a:normAutofit/>
          </a:bodyPr>
          <a:lstStyle/>
          <a:p>
            <a:r>
              <a:rPr lang="bg-BG" dirty="0"/>
              <a:t>Функции в </a:t>
            </a:r>
            <a:r>
              <a:rPr lang="en-GB" dirty="0"/>
              <a:t>Python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200" r="-1" b="2873"/>
          <a:stretch/>
        </p:blipFill>
        <p:spPr bwMode="auto">
          <a:xfrm>
            <a:off x="6292740" y="3024001"/>
            <a:ext cx="5248260" cy="267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Функции в </a:t>
            </a:r>
            <a:r>
              <a:rPr lang="en-GB" dirty="0"/>
              <a:t>Python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817A11E8-9DB6-9100-4A4E-40AF51DE277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1620326" y="5544000"/>
            <a:ext cx="8951349" cy="990000"/>
          </a:xfrm>
        </p:spPr>
        <p:txBody>
          <a:bodyPr/>
          <a:lstStyle/>
          <a:p>
            <a:r>
              <a:rPr lang="bg-BG" dirty="0"/>
              <a:t>Синтаксис и употреба</a:t>
            </a: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D54DF-BE63-59E9-3212-7F35143BCD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59825"/>
            <a:ext cx="10961783" cy="768084"/>
          </a:xfrm>
        </p:spPr>
        <p:txBody>
          <a:bodyPr/>
          <a:lstStyle/>
          <a:p>
            <a:r>
              <a:rPr lang="bg-BG" dirty="0"/>
              <a:t>Функции в </a:t>
            </a:r>
            <a:r>
              <a:rPr lang="en-GB" dirty="0"/>
              <a:t>Python</a:t>
            </a:r>
          </a:p>
        </p:txBody>
      </p:sp>
      <p:pic>
        <p:nvPicPr>
          <p:cNvPr id="1026" name="Picture 2" descr="Basic Structure Of Python Program | by Anwar Ali | Medium">
            <a:extLst>
              <a:ext uri="{FF2B5EF4-FFF2-40B4-BE49-F238E27FC236}">
                <a16:creationId xmlns:a16="http://schemas.microsoft.com/office/drawing/2014/main" id="{8C8733C7-B0BD-8481-2290-E13DEBE6B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250" y="549000"/>
            <a:ext cx="5107500" cy="391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66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D09762-4EB5-DC53-DE83-691B33ABF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Функция</a:t>
            </a:r>
            <a:r>
              <a:rPr lang="ru-RU" dirty="0"/>
              <a:t> – </a:t>
            </a:r>
            <a:r>
              <a:rPr lang="ru-RU" b="1" dirty="0"/>
              <a:t>блок от код</a:t>
            </a:r>
            <a:r>
              <a:rPr lang="ru-RU" dirty="0"/>
              <a:t>, който се изпълнява само когато бъде</a:t>
            </a:r>
            <a:r>
              <a:rPr lang="ru-RU" b="1" dirty="0"/>
              <a:t> извикан</a:t>
            </a:r>
          </a:p>
          <a:p>
            <a:pPr lvl="1"/>
            <a:r>
              <a:rPr lang="ru-RU" dirty="0"/>
              <a:t>Във функцията можете да подавате данни, известни като </a:t>
            </a:r>
            <a:r>
              <a:rPr lang="ru-RU" b="1" dirty="0">
                <a:solidFill>
                  <a:schemeClr val="bg1"/>
                </a:solidFill>
              </a:rPr>
              <a:t>параметри</a:t>
            </a:r>
            <a:r>
              <a:rPr lang="en-GB" b="1" dirty="0">
                <a:solidFill>
                  <a:schemeClr val="bg1"/>
                </a:solidFill>
              </a:rPr>
              <a:t> </a:t>
            </a:r>
            <a:r>
              <a:rPr lang="en-GB" dirty="0"/>
              <a:t>(</a:t>
            </a:r>
            <a:r>
              <a:rPr lang="bg-BG" dirty="0"/>
              <a:t>аргументи</a:t>
            </a:r>
            <a:r>
              <a:rPr lang="en-GB" dirty="0"/>
              <a:t>)</a:t>
            </a:r>
            <a:endParaRPr lang="bg-BG" dirty="0"/>
          </a:p>
          <a:p>
            <a:pPr lvl="2"/>
            <a:r>
              <a:rPr lang="ru-RU" dirty="0"/>
              <a:t>Те </a:t>
            </a:r>
            <a:r>
              <a:rPr lang="ru-RU" b="1" dirty="0"/>
              <a:t>не са задължителни </a:t>
            </a:r>
            <a:r>
              <a:rPr lang="ru-RU" dirty="0"/>
              <a:t>за една фунцкия</a:t>
            </a:r>
          </a:p>
          <a:p>
            <a:pPr lvl="1"/>
            <a:r>
              <a:rPr lang="ru-RU" dirty="0"/>
              <a:t>Функцията може да </a:t>
            </a:r>
            <a:r>
              <a:rPr lang="ru-RU" b="1" dirty="0"/>
              <a:t>връща данни </a:t>
            </a:r>
            <a:r>
              <a:rPr lang="ru-RU" dirty="0"/>
              <a:t>като </a:t>
            </a:r>
            <a:r>
              <a:rPr lang="ru-RU" b="1" dirty="0">
                <a:solidFill>
                  <a:schemeClr val="bg1"/>
                </a:solidFill>
              </a:rPr>
              <a:t>резултат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3A83D0-3FC3-8FFC-1290-16DFCB97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6E50D-3129-94D2-91C9-DB52D12F6281}"/>
              </a:ext>
            </a:extLst>
          </p:cNvPr>
          <p:cNvSpPr txBox="1"/>
          <p:nvPr/>
        </p:nvSpPr>
        <p:spPr>
          <a:xfrm>
            <a:off x="1551000" y="5137548"/>
            <a:ext cx="4762020" cy="141452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def sum_two_numbers(a, b):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	sum = a +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	return sum;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BDF7B12-106E-420F-B07F-4E0BA122C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4914000"/>
            <a:ext cx="4410000" cy="1832283"/>
          </a:xfrm>
          <a:prstGeom prst="rect">
            <a:avLst/>
          </a:prstGeom>
        </p:spPr>
      </p:pic>
      <p:sp>
        <p:nvSpPr>
          <p:cNvPr id="11" name="Equals 10">
            <a:extLst>
              <a:ext uri="{FF2B5EF4-FFF2-40B4-BE49-F238E27FC236}">
                <a16:creationId xmlns:a16="http://schemas.microsoft.com/office/drawing/2014/main" id="{74D92EA9-A222-5441-7865-58FE625FC3F7}"/>
              </a:ext>
            </a:extLst>
          </p:cNvPr>
          <p:cNvSpPr/>
          <p:nvPr/>
        </p:nvSpPr>
        <p:spPr bwMode="auto">
          <a:xfrm>
            <a:off x="6544511" y="5529812"/>
            <a:ext cx="729019" cy="63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12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C51D5-DA93-6769-DE1E-29000675D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8688C-EFA9-7CBB-F655-45B94546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 на функция в </a:t>
            </a:r>
            <a:r>
              <a:rPr lang="en-GB" dirty="0"/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8297B-DA5F-EE6A-152A-29E1A3CCF768}"/>
              </a:ext>
            </a:extLst>
          </p:cNvPr>
          <p:cNvSpPr txBox="1"/>
          <p:nvPr/>
        </p:nvSpPr>
        <p:spPr>
          <a:xfrm>
            <a:off x="1371000" y="3249000"/>
            <a:ext cx="9450000" cy="1271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en-GB" sz="3200" b="1" dirty="0"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FF0000"/>
                </a:solidFill>
                <a:latin typeface="Consolas" panose="020B0609020204030204" pitchFamily="49" charset="0"/>
              </a:rPr>
              <a:t>greet</a:t>
            </a:r>
            <a:r>
              <a:rPr lang="en-GB" sz="3200" b="1" dirty="0">
                <a:latin typeface="Consolas" panose="020B0609020204030204" pitchFamily="49" charset="0"/>
              </a:rPr>
              <a:t>(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GB" sz="3200" b="1" dirty="0">
                <a:latin typeface="Consolas" panose="020B0609020204030204" pitchFamily="49" charset="0"/>
              </a:rPr>
              <a:t>,</a:t>
            </a:r>
            <a:r>
              <a:rPr lang="en-GB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 age</a:t>
            </a:r>
            <a:r>
              <a:rPr lang="en-GB" sz="3200" b="1" dirty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dirty="0">
                <a:latin typeface="Consolas" panose="020B0609020204030204" pitchFamily="49" charset="0"/>
              </a:rPr>
              <a:t>	</a:t>
            </a:r>
            <a:r>
              <a:rPr lang="en-GB" sz="3200" b="1" dirty="0">
                <a:latin typeface="Consolas" panose="020B0609020204030204" pitchFamily="49" charset="0"/>
              </a:rPr>
              <a:t>print(f"</a:t>
            </a:r>
            <a:r>
              <a:rPr lang="bg-BG" sz="3200" b="1" dirty="0">
                <a:latin typeface="Consolas" panose="020B0609020204030204" pitchFamily="49" charset="0"/>
              </a:rPr>
              <a:t>Здравей, </a:t>
            </a:r>
            <a:r>
              <a:rPr lang="en-GB" sz="3200" b="1" dirty="0">
                <a:latin typeface="Consolas" panose="020B0609020204030204" pitchFamily="49" charset="0"/>
              </a:rPr>
              <a:t>{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GB" sz="3200" b="1" dirty="0">
                <a:latin typeface="Consolas" panose="020B0609020204030204" pitchFamily="49" charset="0"/>
              </a:rPr>
              <a:t>}</a:t>
            </a:r>
            <a:r>
              <a:rPr lang="bg-BG" sz="3200" b="1" dirty="0">
                <a:latin typeface="Consolas" panose="020B0609020204030204" pitchFamily="49" charset="0"/>
              </a:rPr>
              <a:t> – </a:t>
            </a:r>
            <a:r>
              <a:rPr lang="en-GB" sz="3200" b="1" dirty="0">
                <a:latin typeface="Consolas" panose="020B0609020204030204" pitchFamily="49" charset="0"/>
              </a:rPr>
              <a:t>{</a:t>
            </a:r>
            <a:r>
              <a:rPr lang="en-GB" sz="3200" b="1" dirty="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GB" sz="3200" b="1" dirty="0">
                <a:latin typeface="Consolas" panose="020B0609020204030204" pitchFamily="49" charset="0"/>
              </a:rPr>
              <a:t>} </a:t>
            </a:r>
            <a:r>
              <a:rPr lang="bg-BG" sz="3200" b="1" dirty="0">
                <a:latin typeface="Consolas" panose="020B0609020204030204" pitchFamily="49" charset="0"/>
              </a:rPr>
              <a:t>г.</a:t>
            </a:r>
            <a:r>
              <a:rPr lang="en-GB" sz="3200" b="1" dirty="0">
                <a:latin typeface="Consolas" panose="020B0609020204030204" pitchFamily="49" charset="0"/>
              </a:rPr>
              <a:t>")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E584FCB-E26D-F6E9-E316-809D995A0FA8}"/>
              </a:ext>
            </a:extLst>
          </p:cNvPr>
          <p:cNvSpPr/>
          <p:nvPr/>
        </p:nvSpPr>
        <p:spPr bwMode="auto">
          <a:xfrm>
            <a:off x="291000" y="4676187"/>
            <a:ext cx="4095000" cy="1620000"/>
          </a:xfrm>
          <a:prstGeom prst="wedgeRoundRectCallout">
            <a:avLst>
              <a:gd name="adj1" fmla="val -14513"/>
              <a:gd name="adj2" fmla="val -97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Python функция се дефинира с ключовата дума </a:t>
            </a:r>
            <a:r>
              <a:rPr lang="ru-RU" sz="2800" b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C0D027B-EDB8-8FF4-485D-19B67192EAF3}"/>
              </a:ext>
            </a:extLst>
          </p:cNvPr>
          <p:cNvSpPr/>
          <p:nvPr/>
        </p:nvSpPr>
        <p:spPr bwMode="auto">
          <a:xfrm>
            <a:off x="1101000" y="1736780"/>
            <a:ext cx="2610000" cy="1139899"/>
          </a:xfrm>
          <a:prstGeom prst="wedgeRoundRectCallout">
            <a:avLst>
              <a:gd name="adj1" fmla="val 18183"/>
              <a:gd name="adj2" fmla="val 99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 името на функцията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B9A7B5C8-C3D8-C595-EE73-26CD41CC881B}"/>
              </a:ext>
            </a:extLst>
          </p:cNvPr>
          <p:cNvSpPr/>
          <p:nvPr/>
        </p:nvSpPr>
        <p:spPr bwMode="auto">
          <a:xfrm>
            <a:off x="4881000" y="1355725"/>
            <a:ext cx="4140000" cy="1520954"/>
          </a:xfrm>
          <a:prstGeom prst="wedgeRoundRectCallout">
            <a:avLst>
              <a:gd name="adj1" fmla="val -63002"/>
              <a:gd name="adj2" fmla="val 86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2E70EBC9-C183-3548-270A-E8472F1CBAB8}"/>
              </a:ext>
            </a:extLst>
          </p:cNvPr>
          <p:cNvSpPr/>
          <p:nvPr/>
        </p:nvSpPr>
        <p:spPr bwMode="auto">
          <a:xfrm>
            <a:off x="4881000" y="1355725"/>
            <a:ext cx="4140000" cy="1520954"/>
          </a:xfrm>
          <a:prstGeom prst="wedgeRoundRectCallout">
            <a:avLst>
              <a:gd name="adj1" fmla="val -34873"/>
              <a:gd name="adj2" fmla="val 87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скобите могат да се поставят различни параметри (аргументи)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BBFDAF-F6B9-DC90-543C-35195C425431}"/>
              </a:ext>
            </a:extLst>
          </p:cNvPr>
          <p:cNvSpPr/>
          <p:nvPr/>
        </p:nvSpPr>
        <p:spPr bwMode="auto">
          <a:xfrm>
            <a:off x="2338500" y="3884801"/>
            <a:ext cx="8482500" cy="63580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B97918BB-325B-A84E-AB67-A7A41084B046}"/>
              </a:ext>
            </a:extLst>
          </p:cNvPr>
          <p:cNvSpPr/>
          <p:nvPr/>
        </p:nvSpPr>
        <p:spPr bwMode="auto">
          <a:xfrm>
            <a:off x="6006000" y="4882498"/>
            <a:ext cx="4545000" cy="1614076"/>
          </a:xfrm>
          <a:prstGeom prst="wedgeRoundRectCallout">
            <a:avLst>
              <a:gd name="adj1" fmla="val -27277"/>
              <a:gd name="adj2" fmla="val -67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функцията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кодът, който искаме функцията да изпълнява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956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b="1" dirty="0">
                <a:solidFill>
                  <a:schemeClr val="bg2"/>
                </a:solidFill>
              </a:rPr>
              <a:t>TODO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360</Words>
  <Application>Microsoft Office PowerPoint</Application>
  <PresentationFormat>Widescreen</PresentationFormat>
  <Paragraphs>51</Paragraphs>
  <Slides>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SoftUni</vt:lpstr>
      <vt:lpstr>Функции в Python</vt:lpstr>
      <vt:lpstr>Съдържание</vt:lpstr>
      <vt:lpstr>Функции в Python</vt:lpstr>
      <vt:lpstr>Функция</vt:lpstr>
      <vt:lpstr>Синтаксис на функция в Python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Създаване на герой и промяна на състоянието му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2263</cp:revision>
  <dcterms:created xsi:type="dcterms:W3CDTF">2018-05-23T13:08:44Z</dcterms:created>
  <dcterms:modified xsi:type="dcterms:W3CDTF">2025-02-20T15:50:23Z</dcterms:modified>
  <cp:category/>
</cp:coreProperties>
</file>