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587" r:id="rId4"/>
    <p:sldId id="588" r:id="rId5"/>
    <p:sldId id="590" r:id="rId6"/>
    <p:sldId id="591" r:id="rId7"/>
    <p:sldId id="592" r:id="rId8"/>
    <p:sldId id="593" r:id="rId9"/>
    <p:sldId id="594" r:id="rId10"/>
    <p:sldId id="595" r:id="rId11"/>
    <p:sldId id="596" r:id="rId12"/>
    <p:sldId id="597" r:id="rId13"/>
    <p:sldId id="600" r:id="rId14"/>
    <p:sldId id="598" r:id="rId15"/>
    <p:sldId id="599" r:id="rId16"/>
    <p:sldId id="586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зползване на формули" id="{D312508A-05F2-42E9-A83F-E431B4FAE2C2}">
          <p14:sldIdLst>
            <p14:sldId id="587"/>
            <p14:sldId id="588"/>
            <p14:sldId id="590"/>
            <p14:sldId id="591"/>
            <p14:sldId id="592"/>
          </p14:sldIdLst>
        </p14:section>
        <p14:section name="Вградени функции" id="{71E40AE3-D6FE-49DC-8835-94F479087A86}">
          <p14:sldIdLst>
            <p14:sldId id="593"/>
            <p14:sldId id="594"/>
            <p14:sldId id="595"/>
            <p14:sldId id="596"/>
            <p14:sldId id="597"/>
            <p14:sldId id="600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3796" autoAdjust="0"/>
  </p:normalViewPr>
  <p:slideViewPr>
    <p:cSldViewPr showGuides="1">
      <p:cViewPr varScale="1">
        <p:scale>
          <a:sx n="107" d="100"/>
          <a:sy n="107" d="100"/>
        </p:scale>
        <p:origin x="132" y="12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947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1793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581409"/>
          </a:xfrm>
        </p:spPr>
        <p:txBody>
          <a:bodyPr>
            <a:normAutofit/>
          </a:bodyPr>
          <a:lstStyle/>
          <a:p>
            <a:r>
              <a:rPr lang="ru-RU" dirty="0"/>
              <a:t>Формули за извършване на аритметични действия с данни. Функции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6860" r="-460" b="13563"/>
          <a:stretch/>
        </p:blipFill>
        <p:spPr>
          <a:xfrm>
            <a:off x="6427740" y="2979001"/>
            <a:ext cx="5248260" cy="2610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Най-често използваните </a:t>
            </a:r>
            <a:r>
              <a:rPr lang="bg-BG" b="1" dirty="0" smtClean="0"/>
              <a:t>функции</a:t>
            </a:r>
            <a:r>
              <a:rPr lang="bg-BG" dirty="0" smtClean="0"/>
              <a:t> в </a:t>
            </a:r>
            <a:r>
              <a:rPr lang="en-US" dirty="0" smtClean="0"/>
              <a:t>Excel </a:t>
            </a:r>
            <a:r>
              <a:rPr lang="bg-BG" dirty="0" smtClean="0"/>
              <a:t>са:</a:t>
            </a:r>
            <a:endParaRPr lang="en-US" dirty="0"/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SUM</a:t>
            </a:r>
            <a:r>
              <a:rPr lang="en-US" dirty="0" smtClean="0"/>
              <a:t> –</a:t>
            </a:r>
            <a:r>
              <a:rPr lang="bg-BG" dirty="0" smtClean="0"/>
              <a:t> събира числовите стойности на клетките от зададената област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AVERAGE</a:t>
            </a:r>
            <a:r>
              <a:rPr lang="en-US" dirty="0" smtClean="0"/>
              <a:t> – </a:t>
            </a:r>
            <a:r>
              <a:rPr lang="bg-BG" dirty="0" smtClean="0"/>
              <a:t>изчислява средноаритметичната стойност на въведените в клетките стойности</a:t>
            </a:r>
            <a:endParaRPr lang="en-US" dirty="0" smtClean="0"/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MIN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bg1"/>
                </a:solidFill>
              </a:rPr>
              <a:t>MAX</a:t>
            </a:r>
            <a:r>
              <a:rPr lang="en-US" dirty="0" smtClean="0"/>
              <a:t> – </a:t>
            </a:r>
            <a:r>
              <a:rPr lang="bg-BG" dirty="0" smtClean="0"/>
              <a:t>намира минималната и максималната стойност от въведените в клетките стойности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Най-често използвани функции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7214" y="5702724"/>
            <a:ext cx="2700000" cy="668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/>
              <a:t>=SUM(A1:A9)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63352" y="5702724"/>
            <a:ext cx="3065297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/>
              <a:t>=AVERAGE(B1:C3)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74787" y="5679000"/>
            <a:ext cx="3065297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/>
              <a:t>=MIN(B3:B8)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36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да въведем функция, трябва първо да </a:t>
            </a:r>
            <a:r>
              <a:rPr lang="bg-BG" b="1" dirty="0" smtClean="0"/>
              <a:t>селектираме клетката</a:t>
            </a:r>
            <a:r>
              <a:rPr lang="bg-BG" dirty="0" smtClean="0"/>
              <a:t>, в която ще я въвеждаме</a:t>
            </a:r>
            <a:endParaRPr lang="en-US" dirty="0" smtClean="0"/>
          </a:p>
          <a:p>
            <a:r>
              <a:rPr lang="bg-BG" dirty="0" smtClean="0"/>
              <a:t>Самите фунцкии се </a:t>
            </a:r>
            <a:r>
              <a:rPr lang="bg-BG" b="1" dirty="0" smtClean="0"/>
              <a:t>активират</a:t>
            </a:r>
            <a:r>
              <a:rPr lang="bg-BG" dirty="0" smtClean="0"/>
              <a:t> по някои от следните начини:</a:t>
            </a:r>
          </a:p>
          <a:p>
            <a:pPr lvl="1"/>
            <a:r>
              <a:rPr lang="bg-BG" dirty="0" smtClean="0"/>
              <a:t>От </a:t>
            </a:r>
            <a:r>
              <a:rPr lang="bg-BG" b="1" dirty="0" smtClean="0"/>
              <a:t>бутона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Insert Function</a:t>
            </a:r>
            <a:r>
              <a:rPr lang="en-US" dirty="0" smtClean="0"/>
              <a:t>]</a:t>
            </a:r>
            <a:endParaRPr lang="bg-BG" dirty="0" smtClean="0"/>
          </a:p>
          <a:p>
            <a:pPr lvl="1"/>
            <a:r>
              <a:rPr lang="bg-BG" dirty="0" smtClean="0"/>
              <a:t>От </a:t>
            </a:r>
            <a:r>
              <a:rPr lang="bg-BG" b="1" dirty="0" smtClean="0"/>
              <a:t>падащото меню </a:t>
            </a:r>
            <a:r>
              <a:rPr lang="en-US" b="1" dirty="0" smtClean="0">
                <a:solidFill>
                  <a:schemeClr val="bg1"/>
                </a:solidFill>
              </a:rPr>
              <a:t>AutoSum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Ръчно писане </a:t>
            </a:r>
            <a:r>
              <a:rPr lang="bg-BG" dirty="0" smtClean="0"/>
              <a:t>на формулите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Активиране на фунцкии</a:t>
            </a:r>
            <a:endParaRPr lang="en-US" dirty="0"/>
          </a:p>
        </p:txBody>
      </p:sp>
      <p:pic>
        <p:nvPicPr>
          <p:cNvPr id="2050" name="Picture 2" descr="2 - Introduction to Functions | Excel Worksho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485" y="3229280"/>
            <a:ext cx="990000" cy="9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611"/>
          <a:stretch/>
        </p:blipFill>
        <p:spPr>
          <a:xfrm>
            <a:off x="1461000" y="5364000"/>
            <a:ext cx="2958750" cy="8524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970" y="4432001"/>
            <a:ext cx="5477030" cy="22076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52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/>
          <a:lstStyle/>
          <a:p>
            <a:r>
              <a:rPr lang="bg-BG" dirty="0" smtClean="0"/>
              <a:t>Бутонът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Insert Function</a:t>
            </a:r>
            <a:r>
              <a:rPr lang="en-US" dirty="0" smtClean="0"/>
              <a:t>] </a:t>
            </a:r>
            <a:r>
              <a:rPr lang="bg-BG" dirty="0" smtClean="0"/>
              <a:t>се намира </a:t>
            </a:r>
            <a:r>
              <a:rPr lang="bg-BG" dirty="0"/>
              <a:t>вляво от кутията за редактиране на </a:t>
            </a:r>
            <a:r>
              <a:rPr lang="bg-BG" dirty="0" smtClean="0"/>
              <a:t>клетка</a:t>
            </a:r>
          </a:p>
          <a:p>
            <a:r>
              <a:rPr lang="bg-BG" dirty="0" smtClean="0"/>
              <a:t>Отваря </a:t>
            </a:r>
            <a:r>
              <a:rPr lang="bg-BG" dirty="0"/>
              <a:t>диалогов прозорец </a:t>
            </a:r>
            <a:r>
              <a:rPr lang="en-US" b="1" dirty="0">
                <a:solidFill>
                  <a:schemeClr val="bg1"/>
                </a:solidFill>
              </a:rPr>
              <a:t>Function Arguments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4550" b="17944"/>
          <a:stretch/>
        </p:blipFill>
        <p:spPr>
          <a:xfrm>
            <a:off x="696000" y="4482000"/>
            <a:ext cx="4870946" cy="20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18" y="5740145"/>
            <a:ext cx="789355" cy="789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 bwMode="auto">
          <a:xfrm>
            <a:off x="3143651" y="4594500"/>
            <a:ext cx="399527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68178" y="5089500"/>
            <a:ext cx="275473" cy="49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000" y="1989000"/>
            <a:ext cx="4702836" cy="41416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7" name="Rounded Rectangular Callout 16"/>
          <p:cNvSpPr/>
          <p:nvPr/>
        </p:nvSpPr>
        <p:spPr bwMode="auto">
          <a:xfrm>
            <a:off x="8121000" y="1539000"/>
            <a:ext cx="3510000" cy="1125000"/>
          </a:xfrm>
          <a:prstGeom prst="wedgeRoundRectCallout">
            <a:avLst>
              <a:gd name="adj1" fmla="val 20031"/>
              <a:gd name="adj2" fmla="val 103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писък с вградени функции в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726000" y="3339000"/>
            <a:ext cx="4702836" cy="180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5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След като изберем функцията, която желаем, трябва да въведем аргументите за изчислението на функцията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75" y="2844000"/>
            <a:ext cx="6116550" cy="35644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556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2"/>
            <a:r>
              <a:rPr lang="bg-BG" dirty="0"/>
              <a:t>Изписва формулата в </a:t>
            </a:r>
            <a:r>
              <a:rPr lang="bg-BG" dirty="0" smtClean="0"/>
              <a:t>клетка </a:t>
            </a:r>
            <a:r>
              <a:rPr lang="bg-BG" dirty="0"/>
              <a:t>без попълнени аргументи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AutoSum</a:t>
            </a:r>
          </a:p>
        </p:txBody>
      </p:sp>
    </p:spTree>
    <p:extLst>
      <p:ext uri="{BB962C8B-B14F-4D97-AF65-F5344CB8AC3E}">
        <p14:creationId xmlns:p14="http://schemas.microsoft.com/office/powerpoint/2010/main" val="229188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Ръчно писане на формулите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ТОДО</a:t>
            </a:r>
            <a:endParaRPr lang="ru-RU" sz="26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b="1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bg-BG" b="1" dirty="0" smtClean="0"/>
              <a:t>формули</a:t>
            </a:r>
          </a:p>
          <a:p>
            <a:r>
              <a:rPr lang="bg-BG" dirty="0" smtClean="0"/>
              <a:t>Вградени </a:t>
            </a:r>
            <a:r>
              <a:rPr lang="bg-BG" b="1" dirty="0" smtClean="0"/>
              <a:t>функции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smtClean="0"/>
              <a:t>формули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00" y="1539000"/>
            <a:ext cx="3015000" cy="20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4850"/>
          <a:stretch/>
        </p:blipFill>
        <p:spPr>
          <a:xfrm>
            <a:off x="4296000" y="3174897"/>
            <a:ext cx="6292937" cy="21773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Rounded Rectangular Callout 13"/>
          <p:cNvSpPr/>
          <p:nvPr/>
        </p:nvSpPr>
        <p:spPr bwMode="auto">
          <a:xfrm>
            <a:off x="606000" y="3924000"/>
            <a:ext cx="2835000" cy="855000"/>
          </a:xfrm>
          <a:prstGeom prst="wedgeRoundRectCallout">
            <a:avLst>
              <a:gd name="adj1" fmla="val 56106"/>
              <a:gd name="adj2" fmla="val 1638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b="1" dirty="0" smtClean="0"/>
              <a:t>Excel</a:t>
            </a:r>
            <a:r>
              <a:rPr lang="ru-RU" dirty="0" smtClean="0"/>
              <a:t> могат да се извършват </a:t>
            </a:r>
            <a:r>
              <a:rPr lang="ru-RU" dirty="0"/>
              <a:t>изчисления чрез </a:t>
            </a:r>
            <a:r>
              <a:rPr lang="ru-RU" b="1" dirty="0" smtClean="0"/>
              <a:t>формули</a:t>
            </a:r>
          </a:p>
          <a:p>
            <a:pPr lvl="1"/>
            <a:r>
              <a:rPr lang="ru-RU" dirty="0" smtClean="0"/>
              <a:t>Формулите </a:t>
            </a:r>
            <a:r>
              <a:rPr lang="ru-RU" dirty="0"/>
              <a:t>могат да включват </a:t>
            </a:r>
            <a:r>
              <a:rPr lang="ru-RU" b="1" dirty="0"/>
              <a:t>числа</a:t>
            </a:r>
            <a:r>
              <a:rPr lang="ru-RU" dirty="0"/>
              <a:t>, </a:t>
            </a:r>
            <a:r>
              <a:rPr lang="ru-RU" b="1" dirty="0"/>
              <a:t>операции</a:t>
            </a:r>
            <a:r>
              <a:rPr lang="ru-RU" dirty="0"/>
              <a:t> и адр</a:t>
            </a:r>
            <a:r>
              <a:rPr lang="ru-RU" b="1" dirty="0"/>
              <a:t>еси на клетки</a:t>
            </a:r>
            <a:r>
              <a:rPr lang="ru-RU" dirty="0"/>
              <a:t> в таблицата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Формули в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56000" y="5605265"/>
            <a:ext cx="2925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 smtClean="0"/>
              <a:t>=</a:t>
            </a:r>
            <a:r>
              <a:rPr lang="en-US" sz="4000" dirty="0" smtClean="0"/>
              <a:t>(A1+B1)*2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311000" y="5605265"/>
            <a:ext cx="117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 smtClean="0"/>
              <a:t>10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73500" y="6041187"/>
            <a:ext cx="184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 bwMode="auto">
          <a:xfrm>
            <a:off x="606000" y="3924000"/>
            <a:ext cx="2835000" cy="857833"/>
          </a:xfrm>
          <a:prstGeom prst="wedgeRoundRectCallout">
            <a:avLst>
              <a:gd name="adj1" fmla="val 30235"/>
              <a:gd name="adj2" fmla="val 1685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3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750" y="1899000"/>
            <a:ext cx="6952501" cy="31846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формули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90406" y="1359000"/>
            <a:ext cx="3330000" cy="1575000"/>
          </a:xfrm>
          <a:prstGeom prst="wedgeRoundRectCallout">
            <a:avLst>
              <a:gd name="adj1" fmla="val 54967"/>
              <a:gd name="adj2" fmla="val 141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клетката, в която искате да получите резултат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801000" y="4178218"/>
            <a:ext cx="2880000" cy="905477"/>
          </a:xfrm>
          <a:prstGeom prst="rect">
            <a:avLst/>
          </a:prstGeom>
          <a:noFill/>
          <a:ln w="762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406" y="5184000"/>
            <a:ext cx="3330000" cy="1471500"/>
          </a:xfrm>
          <a:prstGeom prst="wedgeRoundRectCallout">
            <a:avLst>
              <a:gd name="adj1" fmla="val 65356"/>
              <a:gd name="adj2" fmla="val -784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Изпишете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знака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равенство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(=) в началото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6000" y="4200275"/>
            <a:ext cx="495000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b="1" dirty="0" smtClean="0">
                <a:solidFill>
                  <a:srgbClr val="080808"/>
                </a:solidFill>
              </a:rPr>
              <a:t>=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01000" y="3251309"/>
            <a:ext cx="2880000" cy="926908"/>
          </a:xfrm>
          <a:prstGeom prst="rect">
            <a:avLst/>
          </a:prstGeom>
          <a:noFill/>
          <a:ln w="76200">
            <a:solidFill>
              <a:srgbClr val="EA91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5999" y="4192174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 smtClean="0">
                <a:solidFill>
                  <a:srgbClr val="080808"/>
                </a:solidFill>
              </a:rPr>
              <a:t>А1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682807" y="5236824"/>
            <a:ext cx="7660463" cy="1524934"/>
          </a:xfrm>
          <a:prstGeom prst="wedgeRoundRectCallout">
            <a:avLst>
              <a:gd name="adj1" fmla="val -28476"/>
              <a:gd name="adj2" fmla="val -77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знака за аритметично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изчисление: Събиране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(+), изваждане (-), умножение (*), деление (/), процент (%), степенуване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(^)</a:t>
            </a:r>
            <a:endParaRPr lang="ru-RU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0999" y="4183347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 smtClean="0">
                <a:solidFill>
                  <a:srgbClr val="080808"/>
                </a:solidFill>
              </a:rPr>
              <a:t>*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593599" y="1208031"/>
            <a:ext cx="4482401" cy="1876938"/>
          </a:xfrm>
          <a:prstGeom prst="wedgeRoundRectCallout">
            <a:avLst>
              <a:gd name="adj1" fmla="val -7853"/>
              <a:gd name="adj2" fmla="val 6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клетката, която искате да участва във формулата, или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изпишете нейната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692251" y="3251309"/>
            <a:ext cx="2880000" cy="926908"/>
          </a:xfrm>
          <a:prstGeom prst="rect">
            <a:avLst/>
          </a:prstGeom>
          <a:noFill/>
          <a:ln w="76200">
            <a:solidFill>
              <a:srgbClr val="EA91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8248650" y="1243323"/>
            <a:ext cx="3871794" cy="1912146"/>
          </a:xfrm>
          <a:prstGeom prst="wedgeRoundRectCallout">
            <a:avLst>
              <a:gd name="adj1" fmla="val -33934"/>
              <a:gd name="adj2" fmla="val 649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следващата клетка, която да участва,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изпишете нейната стойност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5999" y="4198782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 smtClean="0">
                <a:solidFill>
                  <a:srgbClr val="080808"/>
                </a:solidFill>
              </a:rPr>
              <a:t>B</a:t>
            </a:r>
            <a:r>
              <a:rPr lang="bg-BG" sz="4000" dirty="0" smtClean="0">
                <a:solidFill>
                  <a:srgbClr val="080808"/>
                </a:solidFill>
              </a:rPr>
              <a:t>1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7973358" y="3899456"/>
            <a:ext cx="3287784" cy="1121785"/>
          </a:xfrm>
          <a:prstGeom prst="wedgeRoundRectCallout">
            <a:avLst>
              <a:gd name="adj1" fmla="val -49405"/>
              <a:gd name="adj2" fmla="val 2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бутона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4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/>
      <p:bldP spid="12" grpId="0" animBg="1"/>
      <p:bldP spid="13" grpId="0"/>
      <p:bldP spid="14" grpId="0" animBg="1"/>
      <p:bldP spid="16" grpId="0"/>
      <p:bldP spid="11" grpId="0" animBg="1"/>
      <p:bldP spid="18" grpId="0" animBg="1"/>
      <p:bldP spid="17" grpId="0" animBg="1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формули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23" y="1903332"/>
            <a:ext cx="9173835" cy="41806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851000" y="5113200"/>
            <a:ext cx="3420000" cy="1530000"/>
          </a:xfrm>
          <a:prstGeom prst="wedgeRoundRectCallout">
            <a:avLst>
              <a:gd name="adj1" fmla="val -70965"/>
              <a:gd name="adj2" fmla="val -29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в клетката се изписва резултатът от изчислението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56000" y="3233284"/>
            <a:ext cx="6070500" cy="1520764"/>
          </a:xfrm>
          <a:prstGeom prst="wedgeRoundRectCallout">
            <a:avLst>
              <a:gd name="adj1" fmla="val -69553"/>
              <a:gd name="adj2" fmla="val -402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лентата за въвеждане на формули се изписва формулата, която седи зад показания резултат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клетката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5964" y="2680425"/>
            <a:ext cx="2467496" cy="82750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dirty="0" smtClean="0">
                <a:solidFill>
                  <a:srgbClr val="080808"/>
                </a:solidFill>
              </a:rPr>
              <a:t>=</a:t>
            </a:r>
            <a:r>
              <a:rPr lang="en-US" sz="3600" dirty="0" smtClean="0">
                <a:solidFill>
                  <a:srgbClr val="080808"/>
                </a:solidFill>
              </a:rPr>
              <a:t>A</a:t>
            </a:r>
            <a:r>
              <a:rPr lang="bg-BG" sz="3600" dirty="0" smtClean="0">
                <a:solidFill>
                  <a:srgbClr val="080808"/>
                </a:solidFill>
              </a:rPr>
              <a:t>1*</a:t>
            </a:r>
            <a:r>
              <a:rPr lang="en-US" sz="3600" dirty="0" smtClean="0">
                <a:solidFill>
                  <a:srgbClr val="080808"/>
                </a:solidFill>
              </a:rPr>
              <a:t>B1</a:t>
            </a:r>
            <a:endParaRPr lang="en-US" sz="3600" dirty="0">
              <a:solidFill>
                <a:srgbClr val="080808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99376" y="2439000"/>
            <a:ext cx="941624" cy="421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Когато трябва да приложите </a:t>
            </a:r>
            <a:r>
              <a:rPr lang="ru-RU" b="1" dirty="0"/>
              <a:t>една </a:t>
            </a:r>
            <a:r>
              <a:rPr lang="ru-RU" dirty="0"/>
              <a:t>и</a:t>
            </a:r>
            <a:r>
              <a:rPr lang="ru-RU" b="1" dirty="0"/>
              <a:t> съща формула </a:t>
            </a:r>
            <a:r>
              <a:rPr lang="ru-RU" dirty="0"/>
              <a:t>за </a:t>
            </a:r>
            <a:r>
              <a:rPr lang="ru-RU" b="1" dirty="0" smtClean="0"/>
              <a:t>аналогични </a:t>
            </a:r>
            <a:r>
              <a:rPr lang="ru-RU" b="1" dirty="0"/>
              <a:t>данни</a:t>
            </a:r>
            <a:r>
              <a:rPr lang="ru-RU" dirty="0"/>
              <a:t>, </a:t>
            </a:r>
            <a:r>
              <a:rPr lang="ru-RU" dirty="0" smtClean="0"/>
              <a:t>можете </a:t>
            </a:r>
            <a:r>
              <a:rPr lang="ru-RU" dirty="0"/>
              <a:t>да </a:t>
            </a:r>
            <a:r>
              <a:rPr lang="ru-RU" b="1" dirty="0" smtClean="0"/>
              <a:t>копирате</a:t>
            </a:r>
            <a:r>
              <a:rPr lang="ru-RU" dirty="0" smtClean="0"/>
              <a:t> формулата</a:t>
            </a:r>
          </a:p>
          <a:p>
            <a:r>
              <a:rPr lang="ru-RU" dirty="0" smtClean="0"/>
              <a:t>Това може да се изпълни по следните начини:</a:t>
            </a:r>
          </a:p>
          <a:p>
            <a:pPr lvl="1"/>
            <a:r>
              <a:rPr lang="en-US" dirty="0" smtClean="0"/>
              <a:t>[</a:t>
            </a:r>
            <a:r>
              <a:rPr lang="en-US" b="1" dirty="0" smtClean="0"/>
              <a:t>Ctrl </a:t>
            </a:r>
            <a:r>
              <a:rPr lang="en-US" dirty="0" smtClean="0"/>
              <a:t>+</a:t>
            </a:r>
            <a:r>
              <a:rPr lang="en-US" b="1" dirty="0" smtClean="0"/>
              <a:t> C</a:t>
            </a:r>
            <a:r>
              <a:rPr lang="en-US" dirty="0" smtClean="0"/>
              <a:t>] + [</a:t>
            </a:r>
            <a:r>
              <a:rPr lang="en-US" b="1" dirty="0" smtClean="0"/>
              <a:t>Ctrl</a:t>
            </a:r>
            <a:r>
              <a:rPr lang="en-US" dirty="0" smtClean="0"/>
              <a:t> + </a:t>
            </a:r>
            <a:r>
              <a:rPr lang="en-US" b="1" dirty="0" smtClean="0"/>
              <a:t>V</a:t>
            </a:r>
            <a:r>
              <a:rPr lang="en-US" dirty="0" smtClean="0"/>
              <a:t>] – </a:t>
            </a:r>
            <a:r>
              <a:rPr lang="bg-BG" dirty="0" smtClean="0"/>
              <a:t>стандартно копиране</a:t>
            </a:r>
          </a:p>
          <a:p>
            <a:pPr lvl="1"/>
            <a:r>
              <a:rPr lang="bg-BG" dirty="0" smtClean="0"/>
              <a:t>Приплъзване на </a:t>
            </a:r>
            <a:r>
              <a:rPr lang="bg-BG" b="1" dirty="0" smtClean="0"/>
              <a:t>долния десен ъгъл </a:t>
            </a:r>
            <a:r>
              <a:rPr lang="bg-BG" dirty="0" smtClean="0"/>
              <a:t>към всички желани клетки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Преизползване </a:t>
            </a:r>
            <a:r>
              <a:rPr lang="bg-BG" dirty="0"/>
              <a:t>на формули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993" y="4807103"/>
            <a:ext cx="5068007" cy="1771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8616000" y="5544000"/>
            <a:ext cx="1485000" cy="819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5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360916"/>
            <a:ext cx="10961783" cy="768084"/>
          </a:xfrm>
        </p:spPr>
        <p:txBody>
          <a:bodyPr/>
          <a:lstStyle/>
          <a:p>
            <a:r>
              <a:rPr lang="bg-BG" dirty="0" smtClean="0"/>
              <a:t>Вградени </a:t>
            </a:r>
            <a:r>
              <a:rPr lang="bg-BG" dirty="0"/>
              <a:t>функции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68" y="1269000"/>
            <a:ext cx="2582864" cy="27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b="1" dirty="0" smtClean="0"/>
              <a:t>Excel</a:t>
            </a:r>
            <a:r>
              <a:rPr lang="en-US" dirty="0" smtClean="0"/>
              <a:t> </a:t>
            </a:r>
            <a:r>
              <a:rPr lang="bg-BG" dirty="0" smtClean="0"/>
              <a:t>има </a:t>
            </a:r>
            <a:r>
              <a:rPr lang="bg-BG" b="1" dirty="0" smtClean="0"/>
              <a:t>вградени функции</a:t>
            </a:r>
          </a:p>
          <a:p>
            <a:pPr lvl="1"/>
            <a:r>
              <a:rPr lang="bg-BG" dirty="0" smtClean="0"/>
              <a:t>Те се задават с </a:t>
            </a:r>
            <a:r>
              <a:rPr lang="bg-BG" b="1" dirty="0" smtClean="0"/>
              <a:t>име</a:t>
            </a:r>
            <a:r>
              <a:rPr lang="bg-BG" dirty="0" smtClean="0"/>
              <a:t> и </a:t>
            </a:r>
            <a:r>
              <a:rPr lang="bg-BG" b="1" dirty="0" smtClean="0"/>
              <a:t>аргументи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Агрументи</a:t>
            </a:r>
            <a:r>
              <a:rPr lang="bg-BG" dirty="0" smtClean="0"/>
              <a:t> – конкретни стойности, върху които се изчислява формулата</a:t>
            </a:r>
          </a:p>
          <a:p>
            <a:pPr lvl="1"/>
            <a:r>
              <a:rPr lang="bg-BG" dirty="0" smtClean="0"/>
              <a:t>Могат да бъдат </a:t>
            </a:r>
            <a:r>
              <a:rPr lang="bg-BG" b="1" dirty="0" smtClean="0"/>
              <a:t>константи</a:t>
            </a:r>
            <a:r>
              <a:rPr lang="bg-BG" dirty="0" smtClean="0"/>
              <a:t>, </a:t>
            </a:r>
            <a:r>
              <a:rPr lang="bg-BG" b="1" dirty="0" smtClean="0"/>
              <a:t>адреси на клетки </a:t>
            </a:r>
            <a:r>
              <a:rPr lang="bg-BG" dirty="0" smtClean="0"/>
              <a:t>и </a:t>
            </a:r>
            <a:r>
              <a:rPr lang="bg-BG" b="1" dirty="0" smtClean="0"/>
              <a:t>др</a:t>
            </a:r>
            <a:r>
              <a:rPr lang="bg-BG" dirty="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вградени </a:t>
            </a:r>
            <a:r>
              <a:rPr lang="bg-BG" dirty="0"/>
              <a:t>функции</a:t>
            </a:r>
            <a:endParaRPr lang="en-US" dirty="0"/>
          </a:p>
        </p:txBody>
      </p:sp>
      <p:pic>
        <p:nvPicPr>
          <p:cNvPr id="1026" name="Picture 2" descr="The 15 Basic Excel Formulas Everyone Needs to Know | DataC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225" y="4510381"/>
            <a:ext cx="6611550" cy="220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6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5327</TotalTime>
  <Words>640</Words>
  <Application>Microsoft Office PowerPoint</Application>
  <PresentationFormat>Widescreen</PresentationFormat>
  <Paragraphs>103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Wingdings</vt:lpstr>
      <vt:lpstr>SoftUni</vt:lpstr>
      <vt:lpstr>Формули за извършване на аритметични действия с данни. Функции</vt:lpstr>
      <vt:lpstr>Съдържание</vt:lpstr>
      <vt:lpstr>Използване на формули</vt:lpstr>
      <vt:lpstr>Формули в Excel</vt:lpstr>
      <vt:lpstr>Въвеждане на формули</vt:lpstr>
      <vt:lpstr>Въвеждане на формули</vt:lpstr>
      <vt:lpstr>Преизползване на формули</vt:lpstr>
      <vt:lpstr>Вградени функции</vt:lpstr>
      <vt:lpstr>Използване на вградени функции</vt:lpstr>
      <vt:lpstr>Най-често използвани функции</vt:lpstr>
      <vt:lpstr>Активиране на фунцкии</vt:lpstr>
      <vt:lpstr>Insert Function</vt:lpstr>
      <vt:lpstr>Insert Function</vt:lpstr>
      <vt:lpstr>AutoSum</vt:lpstr>
      <vt:lpstr>Ръчно писане на формулите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Формули за извършване на аритметични действия с данни. Функции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759</cp:revision>
  <dcterms:created xsi:type="dcterms:W3CDTF">2018-05-23T13:08:44Z</dcterms:created>
  <dcterms:modified xsi:type="dcterms:W3CDTF">2024-05-07T21:19:12Z</dcterms:modified>
  <cp:category/>
</cp:coreProperties>
</file>