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649" r:id="rId2"/>
    <p:sldId id="581" r:id="rId3"/>
    <p:sldId id="464" r:id="rId4"/>
    <p:sldId id="465" r:id="rId5"/>
    <p:sldId id="625" r:id="rId6"/>
    <p:sldId id="626" r:id="rId7"/>
    <p:sldId id="627" r:id="rId8"/>
    <p:sldId id="628" r:id="rId9"/>
    <p:sldId id="629" r:id="rId10"/>
    <p:sldId id="630" r:id="rId11"/>
    <p:sldId id="631" r:id="rId12"/>
    <p:sldId id="632" r:id="rId13"/>
    <p:sldId id="633" r:id="rId14"/>
    <p:sldId id="634" r:id="rId15"/>
    <p:sldId id="635" r:id="rId16"/>
    <p:sldId id="636" r:id="rId17"/>
    <p:sldId id="637" r:id="rId18"/>
    <p:sldId id="640" r:id="rId19"/>
    <p:sldId id="642" r:id="rId20"/>
    <p:sldId id="643" r:id="rId21"/>
    <p:sldId id="644" r:id="rId22"/>
    <p:sldId id="645" r:id="rId23"/>
    <p:sldId id="646" r:id="rId24"/>
    <p:sldId id="648" r:id="rId25"/>
    <p:sldId id="647" r:id="rId26"/>
    <p:sldId id="577" r:id="rId27"/>
    <p:sldId id="504" r:id="rId28"/>
    <p:sldId id="5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C3FABE2-7EFE-4874-BA23-31D81F8F222A}">
          <p14:sldIdLst>
            <p14:sldId id="649"/>
            <p14:sldId id="581"/>
          </p14:sldIdLst>
        </p14:section>
        <p14:section name="Живот на променлива" id="{B528BB72-919F-4B63-ABF1-716942D8A5ED}">
          <p14:sldIdLst>
            <p14:sldId id="464"/>
            <p14:sldId id="465"/>
          </p14:sldIdLst>
        </p14:section>
        <p14:section name="Вложени условни конструкции" id="{E306B6FF-5898-40BF-84D3-6174EF765C9F}">
          <p14:sldIdLst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</p14:sldIdLst>
        </p14:section>
        <p14:section name="Логически оператори" id="{96F7BEAF-AC7B-4D9E-A57A-8B3F569C3E06}">
          <p14:sldIdLst>
            <p14:sldId id="634"/>
            <p14:sldId id="635"/>
            <p14:sldId id="636"/>
            <p14:sldId id="637"/>
            <p14:sldId id="640"/>
            <p14:sldId id="642"/>
            <p14:sldId id="643"/>
            <p14:sldId id="644"/>
            <p14:sldId id="645"/>
            <p14:sldId id="646"/>
          </p14:sldIdLst>
        </p14:section>
        <p14:section name="Приоритет на условия" id="{64F9DCDD-B98F-4C50-BE3D-A6E910A0D328}">
          <p14:sldIdLst>
            <p14:sldId id="648"/>
            <p14:sldId id="647"/>
          </p14:sldIdLst>
        </p14:section>
        <p14:section name="Обобщение" id="{E3DF4234-397F-4D5E-AFD2-60EBDB7EA2F3}">
          <p14:sldIdLst>
            <p14:sldId id="577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779" autoAdjust="0"/>
    <p:restoredTop sz="95215" autoAdjust="0"/>
  </p:normalViewPr>
  <p:slideViewPr>
    <p:cSldViewPr showGuides="1">
      <p:cViewPr varScale="1">
        <p:scale>
          <a:sx n="143" d="100"/>
          <a:sy n="143" d="100"/>
        </p:scale>
        <p:origin x="248" y="4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24.09.23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8915CA5-7276-1FE4-5126-5665196E30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37065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97BA2B-EEB7-51D9-94C6-E4212C6CCF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0235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3CBB52-2F6C-4A75-C922-7B19B53BC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82049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6E99AB0-CEAF-6CCC-FF32-4116F64E9A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12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7321AA3-7899-F9BC-85E6-FC75B9862D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25164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C82FF4A-CE52-C54C-7583-6B59FA2A2D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174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6#4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6#2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6#3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6#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44000"/>
            <a:ext cx="5248260" cy="374236"/>
          </a:xfrm>
        </p:spPr>
        <p:txBody>
          <a:bodyPr/>
          <a:lstStyle/>
          <a:p>
            <a:r>
              <a:rPr lang="bg-BG" sz="1800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67871"/>
          </a:xfrm>
        </p:spPr>
        <p:txBody>
          <a:bodyPr>
            <a:normAutofit/>
          </a:bodyPr>
          <a:lstStyle/>
          <a:p>
            <a:r>
              <a:rPr lang="bg-BG" sz="3599" noProof="1"/>
              <a:t>По-сложни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5C1E0FB-A3D1-48C8-4710-DAB7B71F20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498" y="2579592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 чете от потребителя:</a:t>
            </a:r>
          </a:p>
          <a:p>
            <a:pPr lvl="2"/>
            <a:r>
              <a:rPr lang="bg-BG" dirty="0"/>
              <a:t>Име на продукт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Количество</a:t>
            </a:r>
          </a:p>
          <a:p>
            <a:pPr lvl="1"/>
            <a:r>
              <a:rPr lang="bg-BG" dirty="0"/>
              <a:t>Пресмята цената му спрямо таблицата:</a:t>
            </a:r>
          </a:p>
          <a:p>
            <a:pPr lvl="1"/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Квартално магазинче (1)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51090"/>
              </p:ext>
            </p:extLst>
          </p:nvPr>
        </p:nvGraphicFramePr>
        <p:xfrm>
          <a:off x="1551890" y="4598901"/>
          <a:ext cx="9088219" cy="19214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77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44" marR="68544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juice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000" y="2049546"/>
            <a:ext cx="2116406" cy="211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C53D9DBA-35E1-CF98-CC5C-421D0BF350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388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4776" y="2519533"/>
            <a:ext cx="2897235" cy="1384634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3347" y="2514840"/>
            <a:ext cx="3065306" cy="1384634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7514" y="2514840"/>
            <a:ext cx="2902855" cy="1384634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juice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30" y="3051424"/>
            <a:ext cx="343759" cy="31146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0598" y="3052658"/>
            <a:ext cx="343759" cy="31146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05AE3C1-E03E-D06F-9063-BEE8F4EEE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152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rallelogram 6">
            <a:extLst>
              <a:ext uri="{FF2B5EF4-FFF2-40B4-BE49-F238E27FC236}">
                <a16:creationId xmlns:a16="http://schemas.microsoft.com/office/drawing/2014/main" id="{08BEB0E2-E899-4598-83AB-CB7BD79A816B}"/>
              </a:ext>
            </a:extLst>
          </p:cNvPr>
          <p:cNvSpPr/>
          <p:nvPr/>
        </p:nvSpPr>
        <p:spPr bwMode="auto">
          <a:xfrm>
            <a:off x="4556908" y="129119"/>
            <a:ext cx="3078184" cy="659652"/>
          </a:xfrm>
          <a:prstGeom prst="parallelogram">
            <a:avLst/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Четем входа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878EA83A-7B40-4966-879C-2AC6CDF03CF4}"/>
              </a:ext>
            </a:extLst>
          </p:cNvPr>
          <p:cNvSpPr/>
          <p:nvPr/>
        </p:nvSpPr>
        <p:spPr bwMode="auto">
          <a:xfrm>
            <a:off x="4959379" y="1327110"/>
            <a:ext cx="2441709" cy="596640"/>
          </a:xfrm>
          <a:prstGeom prst="rect">
            <a:avLst/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0</a:t>
            </a:r>
          </a:p>
        </p:txBody>
      </p:sp>
      <p:cxnSp>
        <p:nvCxnSpPr>
          <p:cNvPr id="39" name="Straight Arrow Connector 22">
            <a:extLst>
              <a:ext uri="{FF2B5EF4-FFF2-40B4-BE49-F238E27FC236}">
                <a16:creationId xmlns:a16="http://schemas.microsoft.com/office/drawing/2014/main" id="{267E5956-4726-4BB3-83A4-7ACC6C2FFFEB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146701" y="1956694"/>
            <a:ext cx="0" cy="6051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5">
            <a:extLst>
              <a:ext uri="{FF2B5EF4-FFF2-40B4-BE49-F238E27FC236}">
                <a16:creationId xmlns:a16="http://schemas.microsoft.com/office/drawing/2014/main" id="{47F7A5D8-E979-4A10-8251-210B669C3E4F}"/>
              </a:ext>
            </a:extLst>
          </p:cNvPr>
          <p:cNvSpPr/>
          <p:nvPr/>
        </p:nvSpPr>
        <p:spPr bwMode="auto">
          <a:xfrm>
            <a:off x="1343472" y="5851642"/>
            <a:ext cx="2223200" cy="609600"/>
          </a:xfrm>
          <a:prstGeom prst="rect">
            <a:avLst/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2" name="Rectangle 47">
            <a:extLst>
              <a:ext uri="{FF2B5EF4-FFF2-40B4-BE49-F238E27FC236}">
                <a16:creationId xmlns:a16="http://schemas.microsoft.com/office/drawing/2014/main" id="{550B33BB-1EF7-4E92-BA8E-4C86F67A0E0F}"/>
              </a:ext>
            </a:extLst>
          </p:cNvPr>
          <p:cNvSpPr/>
          <p:nvPr/>
        </p:nvSpPr>
        <p:spPr bwMode="auto">
          <a:xfrm>
            <a:off x="6994433" y="4302395"/>
            <a:ext cx="4051567" cy="830972"/>
          </a:xfrm>
          <a:prstGeom prst="rect">
            <a:avLst/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Проверете останалите градове и продукти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73AF7671-7457-4BB5-8DD1-EF54C8238406}"/>
              </a:ext>
            </a:extLst>
          </p:cNvPr>
          <p:cNvSpPr/>
          <p:nvPr/>
        </p:nvSpPr>
        <p:spPr bwMode="auto">
          <a:xfrm>
            <a:off x="3990396" y="5935013"/>
            <a:ext cx="3558344" cy="830972"/>
          </a:xfrm>
          <a:prstGeom prst="rect">
            <a:avLst/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Проверете останалите продукти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Diamond 12">
            <a:extLst>
              <a:ext uri="{FF2B5EF4-FFF2-40B4-BE49-F238E27FC236}">
                <a16:creationId xmlns:a16="http://schemas.microsoft.com/office/drawing/2014/main" id="{6184BF88-E5BB-4D32-BE19-5AD298EF9A0A}"/>
              </a:ext>
            </a:extLst>
          </p:cNvPr>
          <p:cNvSpPr/>
          <p:nvPr/>
        </p:nvSpPr>
        <p:spPr bwMode="auto">
          <a:xfrm>
            <a:off x="5045274" y="2561817"/>
            <a:ext cx="2202854" cy="1587263"/>
          </a:xfrm>
          <a:prstGeom prst="diamond">
            <a:avLst/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13">
            <a:extLst>
              <a:ext uri="{FF2B5EF4-FFF2-40B4-BE49-F238E27FC236}">
                <a16:creationId xmlns:a16="http://schemas.microsoft.com/office/drawing/2014/main" id="{ED303C04-525F-4586-9CF2-8CCD1E6C1A33}"/>
              </a:ext>
            </a:extLst>
          </p:cNvPr>
          <p:cNvSpPr txBox="1"/>
          <p:nvPr/>
        </p:nvSpPr>
        <p:spPr>
          <a:xfrm>
            <a:off x="5477258" y="2850485"/>
            <a:ext cx="1448905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town ==</a:t>
            </a:r>
            <a:br>
              <a:rPr lang="bg-BG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"Sofia"</a:t>
            </a:r>
          </a:p>
        </p:txBody>
      </p:sp>
      <p:grpSp>
        <p:nvGrpSpPr>
          <p:cNvPr id="49" name="Group 73">
            <a:extLst>
              <a:ext uri="{FF2B5EF4-FFF2-40B4-BE49-F238E27FC236}">
                <a16:creationId xmlns:a16="http://schemas.microsoft.com/office/drawing/2014/main" id="{0F47B888-C4CF-49C6-A22F-8AE4D8BB6F23}"/>
              </a:ext>
            </a:extLst>
          </p:cNvPr>
          <p:cNvGrpSpPr/>
          <p:nvPr/>
        </p:nvGrpSpPr>
        <p:grpSpPr>
          <a:xfrm>
            <a:off x="4264672" y="2780929"/>
            <a:ext cx="1113222" cy="1159054"/>
            <a:chOff x="4174084" y="2815893"/>
            <a:chExt cx="1113222" cy="1159054"/>
          </a:xfrm>
        </p:grpSpPr>
        <p:cxnSp>
          <p:nvCxnSpPr>
            <p:cNvPr id="51" name="Connector: Elbow 16">
              <a:extLst>
                <a:ext uri="{FF2B5EF4-FFF2-40B4-BE49-F238E27FC236}">
                  <a16:creationId xmlns:a16="http://schemas.microsoft.com/office/drawing/2014/main" id="{56C7BD00-F56A-4646-85BA-47B2A6473F93}"/>
                </a:ext>
              </a:extLst>
            </p:cNvPr>
            <p:cNvCxnSpPr>
              <a:cxnSpLocks/>
              <a:stCxn id="45" idx="1"/>
              <a:endCxn id="57" idx="0"/>
            </p:cNvCxnSpPr>
            <p:nvPr/>
          </p:nvCxnSpPr>
          <p:spPr>
            <a:xfrm rot="10800000" flipV="1">
              <a:off x="4174084" y="3390412"/>
              <a:ext cx="780602" cy="58453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66">
              <a:extLst>
                <a:ext uri="{FF2B5EF4-FFF2-40B4-BE49-F238E27FC236}">
                  <a16:creationId xmlns:a16="http://schemas.microsoft.com/office/drawing/2014/main" id="{D72FDD4D-C1FF-4B49-A2BE-783F5A24752F}"/>
                </a:ext>
              </a:extLst>
            </p:cNvPr>
            <p:cNvSpPr txBox="1"/>
            <p:nvPr/>
          </p:nvSpPr>
          <p:spPr>
            <a:xfrm>
              <a:off x="4421236" y="2815893"/>
              <a:ext cx="866070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true</a:t>
              </a:r>
            </a:p>
          </p:txBody>
        </p:sp>
      </p:grpSp>
      <p:grpSp>
        <p:nvGrpSpPr>
          <p:cNvPr id="53" name="Group 72">
            <a:extLst>
              <a:ext uri="{FF2B5EF4-FFF2-40B4-BE49-F238E27FC236}">
                <a16:creationId xmlns:a16="http://schemas.microsoft.com/office/drawing/2014/main" id="{6A9E7B07-6847-4067-BA54-68A2DE28A1BC}"/>
              </a:ext>
            </a:extLst>
          </p:cNvPr>
          <p:cNvGrpSpPr/>
          <p:nvPr/>
        </p:nvGrpSpPr>
        <p:grpSpPr>
          <a:xfrm>
            <a:off x="7095354" y="2791089"/>
            <a:ext cx="1924863" cy="1511306"/>
            <a:chOff x="7019051" y="2826053"/>
            <a:chExt cx="2134870" cy="1511306"/>
          </a:xfrm>
        </p:grpSpPr>
        <p:cxnSp>
          <p:nvCxnSpPr>
            <p:cNvPr id="54" name="Connector: Elbow 33">
              <a:extLst>
                <a:ext uri="{FF2B5EF4-FFF2-40B4-BE49-F238E27FC236}">
                  <a16:creationId xmlns:a16="http://schemas.microsoft.com/office/drawing/2014/main" id="{9648D04E-BDFF-44C3-9947-F00D1E36FDFA}"/>
                </a:ext>
              </a:extLst>
            </p:cNvPr>
            <p:cNvCxnSpPr>
              <a:cxnSpLocks/>
              <a:stCxn id="45" idx="3"/>
              <a:endCxn id="42" idx="0"/>
            </p:cNvCxnSpPr>
            <p:nvPr/>
          </p:nvCxnSpPr>
          <p:spPr>
            <a:xfrm>
              <a:off x="7188493" y="3390413"/>
              <a:ext cx="1965428" cy="94694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68">
              <a:extLst>
                <a:ext uri="{FF2B5EF4-FFF2-40B4-BE49-F238E27FC236}">
                  <a16:creationId xmlns:a16="http://schemas.microsoft.com/office/drawing/2014/main" id="{77CC38B7-12A6-4B90-91DA-3B0BC8F83155}"/>
                </a:ext>
              </a:extLst>
            </p:cNvPr>
            <p:cNvSpPr txBox="1"/>
            <p:nvPr/>
          </p:nvSpPr>
          <p:spPr>
            <a:xfrm>
              <a:off x="7019051" y="2826053"/>
              <a:ext cx="104794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false</a:t>
              </a:r>
            </a:p>
          </p:txBody>
        </p:sp>
      </p:grpSp>
      <p:sp>
        <p:nvSpPr>
          <p:cNvPr id="57" name="Diamond 30">
            <a:extLst>
              <a:ext uri="{FF2B5EF4-FFF2-40B4-BE49-F238E27FC236}">
                <a16:creationId xmlns:a16="http://schemas.microsoft.com/office/drawing/2014/main" id="{3012E68F-7C68-4D3B-BC70-4E3B38EBCDA4}"/>
              </a:ext>
            </a:extLst>
          </p:cNvPr>
          <p:cNvSpPr/>
          <p:nvPr/>
        </p:nvSpPr>
        <p:spPr bwMode="auto">
          <a:xfrm>
            <a:off x="3307000" y="3939984"/>
            <a:ext cx="1915344" cy="1346703"/>
          </a:xfrm>
          <a:prstGeom prst="diamond">
            <a:avLst/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31">
            <a:extLst>
              <a:ext uri="{FF2B5EF4-FFF2-40B4-BE49-F238E27FC236}">
                <a16:creationId xmlns:a16="http://schemas.microsoft.com/office/drawing/2014/main" id="{018B0F2C-E3AF-472B-A1BB-E977D96A4C08}"/>
              </a:ext>
            </a:extLst>
          </p:cNvPr>
          <p:cNvSpPr txBox="1"/>
          <p:nvPr/>
        </p:nvSpPr>
        <p:spPr>
          <a:xfrm>
            <a:off x="3494961" y="4163568"/>
            <a:ext cx="1490294" cy="87829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2"/>
                </a:solidFill>
              </a:rPr>
              <a:t>product</a:t>
            </a:r>
            <a:br>
              <a:rPr lang="bg-BG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== “juice"</a:t>
            </a:r>
          </a:p>
        </p:txBody>
      </p:sp>
      <p:grpSp>
        <p:nvGrpSpPr>
          <p:cNvPr id="59" name="Group 76">
            <a:extLst>
              <a:ext uri="{FF2B5EF4-FFF2-40B4-BE49-F238E27FC236}">
                <a16:creationId xmlns:a16="http://schemas.microsoft.com/office/drawing/2014/main" id="{9D92C703-5D4C-4202-A526-F1F8B2F454E9}"/>
              </a:ext>
            </a:extLst>
          </p:cNvPr>
          <p:cNvGrpSpPr/>
          <p:nvPr/>
        </p:nvGrpSpPr>
        <p:grpSpPr>
          <a:xfrm>
            <a:off x="2455072" y="4138921"/>
            <a:ext cx="995950" cy="1786700"/>
            <a:chOff x="2772885" y="4424610"/>
            <a:chExt cx="1341597" cy="1786700"/>
          </a:xfrm>
        </p:grpSpPr>
        <p:cxnSp>
          <p:nvCxnSpPr>
            <p:cNvPr id="61" name="Connector: Elbow 39">
              <a:extLst>
                <a:ext uri="{FF2B5EF4-FFF2-40B4-BE49-F238E27FC236}">
                  <a16:creationId xmlns:a16="http://schemas.microsoft.com/office/drawing/2014/main" id="{766D7848-EF81-495C-92C2-B80CF88AC167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rot="5400000">
              <a:off x="2707749" y="4998579"/>
              <a:ext cx="1277867" cy="1147595"/>
            </a:xfrm>
            <a:prstGeom prst="bent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7">
              <a:extLst>
                <a:ext uri="{FF2B5EF4-FFF2-40B4-BE49-F238E27FC236}">
                  <a16:creationId xmlns:a16="http://schemas.microsoft.com/office/drawing/2014/main" id="{A4D0185E-47F3-47A8-BFC3-F6C81279A2E7}"/>
                </a:ext>
              </a:extLst>
            </p:cNvPr>
            <p:cNvSpPr txBox="1"/>
            <p:nvPr/>
          </p:nvSpPr>
          <p:spPr>
            <a:xfrm>
              <a:off x="2842355" y="4424610"/>
              <a:ext cx="1272127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true</a:t>
              </a:r>
            </a:p>
          </p:txBody>
        </p:sp>
      </p:grpSp>
      <p:grpSp>
        <p:nvGrpSpPr>
          <p:cNvPr id="63" name="Group 75">
            <a:extLst>
              <a:ext uri="{FF2B5EF4-FFF2-40B4-BE49-F238E27FC236}">
                <a16:creationId xmlns:a16="http://schemas.microsoft.com/office/drawing/2014/main" id="{F23C7F32-C225-4473-99C3-989898BD47D9}"/>
              </a:ext>
            </a:extLst>
          </p:cNvPr>
          <p:cNvGrpSpPr/>
          <p:nvPr/>
        </p:nvGrpSpPr>
        <p:grpSpPr>
          <a:xfrm>
            <a:off x="5045274" y="4138920"/>
            <a:ext cx="866070" cy="1726362"/>
            <a:chOff x="5677490" y="4179710"/>
            <a:chExt cx="866070" cy="1726362"/>
          </a:xfrm>
        </p:grpSpPr>
        <p:cxnSp>
          <p:nvCxnSpPr>
            <p:cNvPr id="64" name="Connector: Elbow 49">
              <a:extLst>
                <a:ext uri="{FF2B5EF4-FFF2-40B4-BE49-F238E27FC236}">
                  <a16:creationId xmlns:a16="http://schemas.microsoft.com/office/drawing/2014/main" id="{D56AE37F-DD31-469A-BAA1-192362BEA2C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243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70">
              <a:extLst>
                <a:ext uri="{FF2B5EF4-FFF2-40B4-BE49-F238E27FC236}">
                  <a16:creationId xmlns:a16="http://schemas.microsoft.com/office/drawing/2014/main" id="{11F8FF26-C65B-489E-BAC9-12B1D3B3D5DE}"/>
                </a:ext>
              </a:extLst>
            </p:cNvPr>
            <p:cNvSpPr txBox="1"/>
            <p:nvPr/>
          </p:nvSpPr>
          <p:spPr>
            <a:xfrm>
              <a:off x="5677490" y="4179710"/>
              <a:ext cx="866070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false</a:t>
              </a:r>
            </a:p>
          </p:txBody>
        </p:sp>
      </p:grpSp>
      <p:cxnSp>
        <p:nvCxnSpPr>
          <p:cNvPr id="70" name="Straight Arrow Connector 22">
            <a:extLst>
              <a:ext uri="{FF2B5EF4-FFF2-40B4-BE49-F238E27FC236}">
                <a16:creationId xmlns:a16="http://schemas.microsoft.com/office/drawing/2014/main" id="{52892F44-7198-4007-9D67-C7A0D3812EA3}"/>
              </a:ext>
            </a:extLst>
          </p:cNvPr>
          <p:cNvCxnSpPr>
            <a:cxnSpLocks/>
          </p:cNvCxnSpPr>
          <p:nvPr/>
        </p:nvCxnSpPr>
        <p:spPr>
          <a:xfrm flipH="1">
            <a:off x="6096000" y="825736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">
            <a:extLst>
              <a:ext uri="{FF2B5EF4-FFF2-40B4-BE49-F238E27FC236}">
                <a16:creationId xmlns:a16="http://schemas.microsoft.com/office/drawing/2014/main" id="{CD4A873E-975B-4AB1-491F-C6DDA51333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9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2" grpId="0" animBg="1"/>
      <p:bldP spid="43" grpId="0" animBg="1"/>
      <p:bldP spid="45" grpId="0" animBg="1"/>
      <p:bldP spid="57" grpId="0" animBg="1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Решение: Квартално магазинче</a:t>
            </a:r>
            <a:endParaRPr lang="en-US" sz="3799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5751" y="1295958"/>
            <a:ext cx="10360501" cy="4892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Довършете проверките за всички продукти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sz="1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sz="1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Проверете останалите 2 града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A6300C4-7556-4F14-87CD-AF87E8D0083F}"/>
              </a:ext>
            </a:extLst>
          </p:cNvPr>
          <p:cNvSpPr/>
          <p:nvPr/>
        </p:nvSpPr>
        <p:spPr>
          <a:xfrm>
            <a:off x="346649" y="635637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https://judge.softuni.org/Contests/Practice/Index/3896#4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FC367F1-1D0F-1320-0768-F55CE49463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782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5196000" y="1494000"/>
            <a:ext cx="18258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&amp;&amp;</a:t>
            </a:r>
          </a:p>
          <a:p>
            <a:pPr algn="ctr"/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||</a:t>
            </a:r>
          </a:p>
          <a:p>
            <a:pPr algn="ctr"/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886D5F1F-EC07-BB9A-93BA-B03F5909CA7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Логическо "и", логическо "или" и отрицание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2541D54-68F0-40B2-9BBD-580EE7357A5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</p:spTree>
    <p:extLst>
      <p:ext uri="{BB962C8B-B14F-4D97-AF65-F5344CB8AC3E}">
        <p14:creationId xmlns:p14="http://schemas.microsoft.com/office/powerpoint/2010/main" val="4050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41" y="1097942"/>
            <a:ext cx="11801747" cy="5568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3599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3599" dirty="0"/>
              <a:t>Връщат булев резултат </a:t>
            </a:r>
            <a:r>
              <a:rPr lang="en-US" sz="3599" dirty="0"/>
              <a:t>(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599" dirty="0"/>
              <a:t> или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35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864825" y="344842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1849157" y="344842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429110" y="2820816"/>
            <a:ext cx="148431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&amp;&amp;</a:t>
            </a:r>
            <a:r>
              <a:rPr lang="en-US" sz="2799" dirty="0"/>
              <a:t>" - </a:t>
            </a:r>
            <a:r>
              <a:rPr lang="bg-BG" sz="2799" dirty="0"/>
              <a:t>И</a:t>
            </a:r>
            <a:endParaRPr lang="en-US" sz="2799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1879384" y="4487937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847" y="3491712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61" y="3491712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830" y="2820816"/>
            <a:ext cx="175835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||</a:t>
            </a:r>
            <a:r>
              <a:rPr lang="en-US" sz="2799" dirty="0"/>
              <a:t>" - </a:t>
            </a:r>
            <a:r>
              <a:rPr lang="bg-BG" sz="2799" dirty="0"/>
              <a:t>ИЛИ</a:t>
            </a:r>
            <a:endParaRPr lang="en-US" sz="2799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950763" y="344842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372090" y="2863294"/>
            <a:ext cx="283330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!</a:t>
            </a:r>
            <a:r>
              <a:rPr lang="en-US" sz="2799" dirty="0"/>
              <a:t>" - </a:t>
            </a:r>
            <a:r>
              <a:rPr lang="bg-BG" sz="2799" dirty="0"/>
              <a:t>ОТРИЦАНИЕ</a:t>
            </a:r>
            <a:endParaRPr lang="en-US" sz="2799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471000" y="5573261"/>
            <a:ext cx="3541713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dirty="0"/>
              <a:t>Вярност на двете условия</a:t>
            </a:r>
            <a:endParaRPr lang="en-US" sz="2399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271097" y="5478260"/>
            <a:ext cx="3257815" cy="830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399" dirty="0"/>
              <a:t>Вярност на едното</a:t>
            </a:r>
            <a:br>
              <a:rPr lang="en-US" sz="2399" dirty="0"/>
            </a:br>
            <a:r>
              <a:rPr lang="bg-BG" sz="2399" dirty="0"/>
              <a:t>или на другото условие</a:t>
            </a:r>
            <a:endParaRPr lang="en-US" sz="2399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8310830" y="5557535"/>
            <a:ext cx="3140170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dirty="0"/>
              <a:t>Отрицание на условие</a:t>
            </a:r>
            <a:endParaRPr lang="en-US" sz="2399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98" y="4517628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688243" y="4450828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684931" y="3448424"/>
            <a:ext cx="2283242" cy="1602996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684930" y="3510470"/>
            <a:ext cx="2283242" cy="1602996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">
            <a:extLst>
              <a:ext uri="{FF2B5EF4-FFF2-40B4-BE49-F238E27FC236}">
                <a16:creationId xmlns:a16="http://schemas.microsoft.com/office/drawing/2014/main" id="{3C0B073E-52CF-12A5-EBAD-EE1DBAC69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712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sz="3999" dirty="0"/>
              <a:t>Проверява изпълнението на няколко условия </a:t>
            </a:r>
            <a:br>
              <a:rPr lang="en-US" sz="3999" dirty="0"/>
            </a:br>
            <a:r>
              <a:rPr lang="bg-BG" sz="3999" dirty="0"/>
              <a:t>едновременно</a:t>
            </a:r>
          </a:p>
          <a:p>
            <a:r>
              <a:rPr lang="bg-BG" sz="3999" dirty="0"/>
              <a:t>Пример: проверка дали число е</a:t>
            </a:r>
            <a:r>
              <a:rPr lang="en-US" sz="3999" dirty="0"/>
              <a:t> </a:t>
            </a:r>
            <a:r>
              <a:rPr lang="bg-BG" sz="3999" dirty="0"/>
              <a:t>едновременно</a:t>
            </a:r>
            <a:r>
              <a:rPr lang="en-US" sz="3999" dirty="0"/>
              <a:t>:</a:t>
            </a:r>
            <a:r>
              <a:rPr lang="bg-BG" sz="3999" dirty="0"/>
              <a:t> </a:t>
            </a:r>
            <a:endParaRPr lang="en-US" sz="3999" dirty="0"/>
          </a:p>
          <a:p>
            <a:pPr lvl="1"/>
            <a:r>
              <a:rPr lang="bg-BG" sz="3599" b="1" dirty="0"/>
              <a:t>По-голямо</a:t>
            </a:r>
            <a:r>
              <a:rPr lang="bg-BG" sz="3599" dirty="0"/>
              <a:t> от 5 </a:t>
            </a:r>
          </a:p>
          <a:p>
            <a:pPr lvl="1"/>
            <a:r>
              <a:rPr lang="bg-BG" sz="3599" b="1" dirty="0"/>
              <a:t>По-малко</a:t>
            </a:r>
            <a:r>
              <a:rPr lang="bg-BG" sz="3599" dirty="0"/>
              <a:t> от 10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9588" y="5049000"/>
            <a:ext cx="7745483" cy="1030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751000" y="3299480"/>
            <a:ext cx="253302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C0C43B1-4CCF-38CE-ACB3-02E2B5C13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52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255518"/>
            <a:ext cx="5760044" cy="4929410"/>
          </a:xfrm>
        </p:spPr>
        <p:txBody>
          <a:bodyPr>
            <a:normAutofit/>
          </a:bodyPr>
          <a:lstStyle/>
          <a:p>
            <a:r>
              <a:rPr lang="bg-BG" sz="3599" dirty="0"/>
              <a:t>Логически оператор </a:t>
            </a:r>
            <a:r>
              <a:rPr lang="en-GB" sz="3599" b="1" dirty="0">
                <a:solidFill>
                  <a:schemeClr val="bg1"/>
                </a:solidFill>
              </a:rPr>
              <a:t>&amp;&amp;</a:t>
            </a:r>
            <a:endParaRPr lang="bg-BG" sz="3599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012" y="1195930"/>
            <a:ext cx="5760044" cy="4929410"/>
          </a:xfrm>
        </p:spPr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1" y="1989000"/>
            <a:ext cx="4050000" cy="25539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56" y="1989000"/>
            <a:ext cx="5010944" cy="15384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10) {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46FD51A-E694-EC9C-8F69-3574BFF84F4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1" y="1196706"/>
            <a:ext cx="11616033" cy="5199712"/>
          </a:xfrm>
        </p:spPr>
        <p:txBody>
          <a:bodyPr>
            <a:normAutofit/>
          </a:bodyPr>
          <a:lstStyle/>
          <a:p>
            <a:r>
              <a:rPr lang="bg-BG" sz="3599" dirty="0"/>
              <a:t>Проверява дали е изпълнено поне едно измежду няколко условия</a:t>
            </a:r>
            <a:endParaRPr lang="en-US" sz="3599" dirty="0"/>
          </a:p>
          <a:p>
            <a:pPr>
              <a:lnSpc>
                <a:spcPct val="115000"/>
              </a:lnSpc>
            </a:pPr>
            <a:r>
              <a:rPr lang="bg-BG" sz="3599" dirty="0"/>
              <a:t>Пример: проверка дали въведената дума</a:t>
            </a:r>
            <a:r>
              <a:rPr lang="en-US" sz="3599" dirty="0"/>
              <a:t> </a:t>
            </a:r>
            <a:r>
              <a:rPr lang="bg-BG" sz="3599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sz="3199" dirty="0"/>
              <a:t>"</a:t>
            </a:r>
            <a:r>
              <a:rPr lang="en-US" sz="3199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sz="3199" dirty="0"/>
              <a:t>"</a:t>
            </a:r>
            <a:r>
              <a:rPr lang="bg-BG" sz="3199" dirty="0"/>
              <a:t> или </a:t>
            </a:r>
            <a:r>
              <a:rPr lang="en-US" sz="3199" dirty="0"/>
              <a:t>"</a:t>
            </a:r>
            <a:r>
              <a:rPr lang="en-US" sz="3199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sz="3199" dirty="0"/>
              <a:t>"</a:t>
            </a:r>
            <a:endParaRPr lang="bg-BG" sz="3199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890886" y="2514840"/>
            <a:ext cx="2264034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11" y="4343164"/>
            <a:ext cx="8640836" cy="1030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15046D4-12D7-59D5-6F8E-B5C3A71EE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39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  <a:endParaRPr lang="bg-BG" sz="3199" dirty="0"/>
          </a:p>
          <a:p>
            <a:pPr lvl="1">
              <a:spcBef>
                <a:spcPts val="1000"/>
              </a:spcBef>
            </a:pPr>
            <a:r>
              <a:rPr lang="bg-BG" sz="3199" dirty="0"/>
              <a:t>Чете ден от седмицата (</a:t>
            </a:r>
            <a:r>
              <a:rPr lang="bg-BG" sz="3199" b="1" dirty="0">
                <a:solidFill>
                  <a:schemeClr val="bg1"/>
                </a:solidFill>
              </a:rPr>
              <a:t>текст</a:t>
            </a:r>
            <a:r>
              <a:rPr lang="bg-BG" sz="3199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3199" dirty="0"/>
              <a:t>Отпечатва цената на билет за кино според деня от седмицата</a:t>
            </a:r>
          </a:p>
          <a:p>
            <a:pPr marL="442779" lvl="1" indent="0">
              <a:spcBef>
                <a:spcPts val="1000"/>
              </a:spcBef>
              <a:buNone/>
            </a:pPr>
            <a:endParaRPr lang="bg-BG" sz="2999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399" dirty="0"/>
              <a:t>Примерен вход и изход:</a:t>
            </a:r>
            <a:endParaRPr lang="en-US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Билет за кино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46000" y="5589000"/>
            <a:ext cx="3201731" cy="531804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23942" y="5632089"/>
            <a:ext cx="3204615" cy="531249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31545"/>
              </p:ext>
            </p:extLst>
          </p:nvPr>
        </p:nvGraphicFramePr>
        <p:xfrm>
          <a:off x="648190" y="3437961"/>
          <a:ext cx="10895622" cy="8009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1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853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16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3F3F6204-7F72-EC0D-1CFF-5B04DA8F0B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516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1384183"/>
            <a:ext cx="9525000" cy="5207396"/>
          </a:xfrm>
        </p:spPr>
        <p:txBody>
          <a:bodyPr>
            <a:noAutofit/>
          </a:bodyPr>
          <a:lstStyle/>
          <a:p>
            <a:r>
              <a:rPr lang="en-US" sz="3400" dirty="0"/>
              <a:t>͏</a:t>
            </a:r>
            <a:r>
              <a:rPr lang="bg-BG" sz="3400" b="1" dirty="0"/>
              <a:t>Живот</a:t>
            </a:r>
            <a:r>
              <a:rPr lang="bg-BG" sz="3400" dirty="0"/>
              <a:t> на променливите (обхват на видимост)</a:t>
            </a:r>
          </a:p>
          <a:p>
            <a:r>
              <a:rPr lang="en-US" sz="3400" dirty="0"/>
              <a:t>͏</a:t>
            </a:r>
            <a:r>
              <a:rPr lang="bg-BG" sz="3400" b="1" dirty="0"/>
              <a:t>Вложени</a:t>
            </a:r>
            <a:r>
              <a:rPr lang="en-US" sz="3400" dirty="0"/>
              <a:t> </a:t>
            </a:r>
            <a:r>
              <a:rPr lang="bg-BG" sz="3400" dirty="0"/>
              <a:t>условни конструкции</a:t>
            </a:r>
          </a:p>
          <a:p>
            <a:r>
              <a:rPr lang="bg-BG" sz="3400" dirty="0"/>
              <a:t>Логически оператори: </a:t>
            </a:r>
            <a:r>
              <a:rPr lang="en-US" sz="3400" b="1" dirty="0"/>
              <a:t>AND</a:t>
            </a:r>
            <a:r>
              <a:rPr lang="en-US" sz="3400" dirty="0"/>
              <a:t> &amp;&amp;, </a:t>
            </a:r>
            <a:r>
              <a:rPr lang="en-US" sz="3400" b="1" dirty="0"/>
              <a:t>OR</a:t>
            </a:r>
            <a:r>
              <a:rPr lang="en-US" sz="3400" dirty="0"/>
              <a:t> ||, </a:t>
            </a:r>
            <a:r>
              <a:rPr lang="en-US" sz="3400" b="1" dirty="0"/>
              <a:t>NOT</a:t>
            </a:r>
            <a:r>
              <a:rPr lang="en-US" sz="3400" dirty="0"/>
              <a:t> !</a:t>
            </a:r>
            <a:endParaRPr lang="bg-BG" sz="3400" dirty="0"/>
          </a:p>
          <a:p>
            <a:r>
              <a:rPr lang="bg-BG" sz="3400" dirty="0"/>
              <a:t>Приоритет на условия</a:t>
            </a:r>
            <a:r>
              <a:rPr lang="en-US" sz="3400" dirty="0"/>
              <a:t>: </a:t>
            </a:r>
            <a:r>
              <a:rPr lang="bg-BG" sz="3400" dirty="0"/>
              <a:t>скоби </a:t>
            </a:r>
            <a:r>
              <a:rPr lang="en-US" sz="3400" b="1" dirty="0"/>
              <a:t>()</a:t>
            </a:r>
            <a:endParaRPr lang="bg-BG" sz="34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C58DB39-D481-950F-FCBE-C61CD6B687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0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Билет за кино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42" y="1335304"/>
            <a:ext cx="11571517" cy="45946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day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if(day == "Monday"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"Tuesday"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"Friday")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else if (day == "Wednesday"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"Thursday")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проверки за събота и неделя</a:t>
            </a:r>
            <a:endParaRPr lang="en-US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A8D06F-E9AA-4112-A499-60A767B7F78C}"/>
              </a:ext>
            </a:extLst>
          </p:cNvPr>
          <p:cNvSpPr/>
          <p:nvPr/>
        </p:nvSpPr>
        <p:spPr>
          <a:xfrm>
            <a:off x="346647" y="630699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https://judge.softuni.org/Contests/Practice/Index/3896#2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9D928EB-08FA-6779-67E8-2591CCF6C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36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Проверява дали </a:t>
            </a:r>
            <a:r>
              <a:rPr lang="bg-BG" sz="3599" b="1" dirty="0">
                <a:solidFill>
                  <a:schemeClr val="bg1"/>
                </a:solidFill>
              </a:rPr>
              <a:t>не е</a:t>
            </a:r>
            <a:r>
              <a:rPr lang="bg-BG" sz="3599" dirty="0">
                <a:solidFill>
                  <a:schemeClr val="bg1"/>
                </a:solidFill>
              </a:rPr>
              <a:t> </a:t>
            </a:r>
            <a:r>
              <a:rPr lang="bg-BG" sz="3599" b="1" dirty="0">
                <a:solidFill>
                  <a:schemeClr val="bg1"/>
                </a:solidFill>
              </a:rPr>
              <a:t>изпълнено</a:t>
            </a:r>
            <a:r>
              <a:rPr lang="bg-BG" sz="3599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дадено услови</a:t>
            </a:r>
            <a:r>
              <a:rPr lang="en-US" sz="3599" dirty="0"/>
              <a:t>e</a:t>
            </a:r>
            <a:endParaRPr lang="bg-BG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sz="3199" dirty="0"/>
              <a:t>Проверка дали</a:t>
            </a:r>
            <a:r>
              <a:rPr lang="en-US" sz="3199" dirty="0"/>
              <a:t> </a:t>
            </a:r>
            <a:r>
              <a:rPr lang="bg-BG" sz="3199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282" y="3375259"/>
            <a:ext cx="9830349" cy="2708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806630" y="2382833"/>
            <a:ext cx="129506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996" dirty="0">
                <a:latin typeface="Consolas" panose="020B0609020204030204" pitchFamily="49" charset="0"/>
              </a:rPr>
              <a:t>!</a:t>
            </a:r>
            <a:endParaRPr lang="en-US" sz="12996" dirty="0">
              <a:latin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85455BB-C001-B64A-A78B-BF0B43EC5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7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sz="3399" dirty="0"/>
              <a:t>Напишете програма, която:</a:t>
            </a:r>
          </a:p>
          <a:p>
            <a:pPr lvl="1"/>
            <a:r>
              <a:rPr lang="bg-BG" sz="3399" dirty="0"/>
              <a:t>Чете цяло число </a:t>
            </a:r>
            <a:r>
              <a:rPr lang="en-GB" sz="3399" dirty="0"/>
              <a:t>- </a:t>
            </a:r>
            <a:r>
              <a:rPr lang="bg-BG" sz="3399" dirty="0"/>
              <a:t>въведено от потребителя</a:t>
            </a:r>
          </a:p>
          <a:p>
            <a:pPr lvl="1"/>
            <a:r>
              <a:rPr lang="bg-BG" sz="3399" dirty="0"/>
              <a:t>Числото е валидно ако е в интервала </a:t>
            </a:r>
            <a:r>
              <a:rPr lang="en-US" sz="3399" b="1" dirty="0">
                <a:solidFill>
                  <a:schemeClr val="bg1"/>
                </a:solidFill>
              </a:rPr>
              <a:t>[100…200] </a:t>
            </a:r>
            <a:r>
              <a:rPr lang="bg-BG" sz="3399" dirty="0"/>
              <a:t>или е </a:t>
            </a:r>
            <a:r>
              <a:rPr lang="bg-BG" sz="3399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sz="3399" dirty="0"/>
              <a:t>Ако числото е невалидно да се отпечата на конзолата </a:t>
            </a:r>
            <a:r>
              <a:rPr lang="en-US" sz="3399" dirty="0"/>
              <a:t>"</a:t>
            </a:r>
            <a:r>
              <a:rPr lang="en-US" sz="3399" b="1" dirty="0">
                <a:solidFill>
                  <a:schemeClr val="bg1"/>
                </a:solidFill>
              </a:rPr>
              <a:t>invalid</a:t>
            </a:r>
            <a:r>
              <a:rPr lang="en-US" sz="3399" dirty="0"/>
              <a:t>",</a:t>
            </a:r>
            <a:r>
              <a:rPr lang="bg-BG" sz="3399" dirty="0"/>
              <a:t> в противен случай да не се отпечатва нищо</a:t>
            </a:r>
            <a:endParaRPr lang="en-US" sz="3399" dirty="0"/>
          </a:p>
          <a:p>
            <a:r>
              <a:rPr lang="bg-BG" sz="3399" dirty="0"/>
              <a:t>Примерен вход и изход</a:t>
            </a:r>
            <a:r>
              <a:rPr lang="en-US" sz="3399" dirty="0"/>
              <a:t>:</a:t>
            </a:r>
            <a:endParaRPr lang="bg-BG" sz="33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Невалидно число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461000" y="5661293"/>
            <a:ext cx="3157956" cy="550008"/>
            <a:chOff x="1653861" y="4649433"/>
            <a:chExt cx="2119332" cy="5713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59888"/>
              <a:ext cx="1191587" cy="5609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invalid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bg-BG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75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67281" y="5661445"/>
            <a:ext cx="4561343" cy="560070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(</a:t>
              </a:r>
              <a:r>
                <a:rPr lang="bg-BG" sz="2799" b="1" dirty="0">
                  <a:latin typeface="Consolas" panose="020B0609020204030204" pitchFamily="49" charset="0"/>
                </a:rPr>
                <a:t>няма изход</a:t>
              </a:r>
              <a:r>
                <a:rPr lang="en-GB" sz="2799" b="1" dirty="0">
                  <a:latin typeface="Consolas" panose="020B0609020204030204" pitchFamily="49" charset="0"/>
                </a:rPr>
                <a:t>)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it-IT" sz="2799" b="1" noProof="1">
                  <a:latin typeface="Consolas" pitchFamily="49" charset="0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4" name="Slide Number">
            <a:extLst>
              <a:ext uri="{FF2B5EF4-FFF2-40B4-BE49-F238E27FC236}">
                <a16:creationId xmlns:a16="http://schemas.microsoft.com/office/drawing/2014/main" id="{81253722-D4C7-530A-9A7A-3327CB609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886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Невалидно число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752" y="1899000"/>
            <a:ext cx="9792489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int number = int.Parse(Console.ReadLine());</a:t>
            </a:r>
            <a:endParaRPr lang="bg-BG" sz="3000" b="1" noProof="1">
              <a:latin typeface="Consolas" panose="020B0609020204030204" pitchFamily="49" charset="0"/>
            </a:endParaRPr>
          </a:p>
          <a:p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bool isValid = number &gt;= 100 &amp;&amp; number &lt;= 200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	|| number == 0;</a:t>
            </a:r>
            <a:endParaRPr lang="bg-BG" sz="3000" b="1" noProof="1">
              <a:latin typeface="Consolas" panose="020B0609020204030204" pitchFamily="49" charset="0"/>
            </a:endParaRPr>
          </a:p>
          <a:p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if 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r>
              <a:rPr lang="en-US" sz="3000" b="1" noProof="1">
                <a:latin typeface="Consolas" panose="020B0609020204030204" pitchFamily="49" charset="0"/>
              </a:rPr>
              <a:t>isValid)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Console.WriteLine("invalid");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}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67114F-77A0-4E03-B039-18EE3A384D20}"/>
              </a:ext>
            </a:extLst>
          </p:cNvPr>
          <p:cNvSpPr/>
          <p:nvPr/>
        </p:nvSpPr>
        <p:spPr>
          <a:xfrm>
            <a:off x="346645" y="630699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https://judge.softuni.org/Contests/Practice/Index/3896#3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02ABC34-F0CA-DA34-1DD0-E48882CA6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930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746000" y="1629000"/>
            <a:ext cx="283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0" b="1" dirty="0">
                <a:solidFill>
                  <a:schemeClr val="bg2"/>
                </a:solidFill>
                <a:latin typeface="Consolas" panose="020B0609020204030204" pitchFamily="49" charset="0"/>
              </a:rPr>
              <a:t>(&gt;)</a:t>
            </a:r>
            <a:endParaRPr lang="en-US" sz="120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C9804658-44B6-CF2B-0023-6D9EF3B997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/>
              <a:t>Приоритет на условия</a:t>
            </a:r>
          </a:p>
        </p:txBody>
      </p:sp>
    </p:spTree>
    <p:extLst>
      <p:ext uri="{BB962C8B-B14F-4D97-AF65-F5344CB8AC3E}">
        <p14:creationId xmlns:p14="http://schemas.microsoft.com/office/powerpoint/2010/main" val="213331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6264" y="1151716"/>
            <a:ext cx="11801748" cy="5568904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3599" dirty="0"/>
              <a:t>Чрез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599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599" dirty="0"/>
              <a:t>можем да приоритизираме условия </a:t>
            </a:r>
            <a:endParaRPr lang="bg-BG" sz="3599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58" y="1916833"/>
            <a:ext cx="10131961" cy="45231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Няма изход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5E3768A-1CEC-FD7B-27CF-343D112DE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030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15431" y="1330149"/>
            <a:ext cx="1156113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51012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1026029" y="1584000"/>
            <a:ext cx="10535252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4000" dirty="0">
                <a:solidFill>
                  <a:schemeClr val="bg2"/>
                </a:solidFill>
              </a:rPr>
              <a:t>Живот на променливата</a:t>
            </a:r>
            <a:endParaRPr lang="en-US" sz="4000" dirty="0">
              <a:solidFill>
                <a:schemeClr val="bg2"/>
              </a:solidFill>
            </a:endParaRPr>
          </a:p>
          <a:p>
            <a:pPr lvl="1" latinLnBrk="0"/>
            <a:r>
              <a:rPr lang="bg-BG" sz="3800" dirty="0">
                <a:solidFill>
                  <a:schemeClr val="bg2"/>
                </a:solidFill>
              </a:rPr>
              <a:t>Променливата е видима от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{</a:t>
            </a:r>
            <a:r>
              <a:rPr lang="en-US" sz="3800" dirty="0">
                <a:solidFill>
                  <a:schemeClr val="bg2"/>
                </a:solidFill>
              </a:rPr>
              <a:t> </a:t>
            </a:r>
            <a:r>
              <a:rPr lang="bg-BG" sz="3800" dirty="0">
                <a:solidFill>
                  <a:schemeClr val="bg2"/>
                </a:solidFill>
              </a:rPr>
              <a:t>до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}</a:t>
            </a:r>
            <a:endParaRPr lang="bg-BG" sz="3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/>
            <a:r>
              <a:rPr lang="bg-BG" sz="4000" dirty="0">
                <a:solidFill>
                  <a:schemeClr val="bg2"/>
                </a:solidFill>
              </a:rPr>
              <a:t>Вложени условни конструкции</a:t>
            </a:r>
            <a:endParaRPr lang="en-US" sz="4000" dirty="0">
              <a:solidFill>
                <a:schemeClr val="bg2"/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If-else</a:t>
            </a:r>
            <a:r>
              <a:rPr lang="en-US" sz="3800" dirty="0">
                <a:solidFill>
                  <a:schemeClr val="bg2"/>
                </a:solidFill>
              </a:rPr>
              <a:t> </a:t>
            </a:r>
            <a:r>
              <a:rPr lang="bg-BG" sz="3800" dirty="0">
                <a:solidFill>
                  <a:schemeClr val="bg2"/>
                </a:solidFill>
              </a:rPr>
              <a:t>в тялото на друг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if-else</a:t>
            </a:r>
            <a:endParaRPr lang="bg-BG" sz="3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/>
            <a:r>
              <a:rPr lang="bg-BG" sz="4000" dirty="0">
                <a:solidFill>
                  <a:schemeClr val="bg2"/>
                </a:solidFill>
              </a:rPr>
              <a:t>Логически оператори: </a:t>
            </a:r>
            <a:r>
              <a:rPr lang="en-US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&amp;&amp;</a:t>
            </a:r>
            <a:r>
              <a:rPr lang="en-US" sz="4000" dirty="0">
                <a:solidFill>
                  <a:schemeClr val="bg2"/>
                </a:solidFill>
              </a:rPr>
              <a:t>, </a:t>
            </a:r>
            <a:r>
              <a:rPr lang="en-US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||</a:t>
            </a:r>
            <a:r>
              <a:rPr lang="en-US" sz="4000" dirty="0">
                <a:solidFill>
                  <a:schemeClr val="bg2"/>
                </a:solidFill>
              </a:rPr>
              <a:t>, </a:t>
            </a:r>
            <a:r>
              <a:rPr lang="en-US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!</a:t>
            </a:r>
            <a:endParaRPr lang="bg-BG" sz="4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/>
            <a:r>
              <a:rPr lang="bg-BG" sz="4000" dirty="0">
                <a:solidFill>
                  <a:schemeClr val="bg2"/>
                </a:solidFill>
              </a:rPr>
              <a:t>Приоритет на условия: оператор </a:t>
            </a:r>
            <a:r>
              <a:rPr lang="bg-BG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B0F3D05-CACF-F58E-8913-9F3FC04E1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0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7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E171A5D1-DA75-8E96-3ED9-F906929AD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38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485" y="1513189"/>
            <a:ext cx="2357033" cy="2246546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869BC1BA-AA41-20B4-E5C3-D1D86A2391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Обхват, в който променливата е видима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046B66AA-269E-48B1-09E0-5338D9FB6A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променливите</a:t>
            </a:r>
          </a:p>
        </p:txBody>
      </p:sp>
    </p:spTree>
    <p:extLst>
      <p:ext uri="{BB962C8B-B14F-4D97-AF65-F5344CB8AC3E}">
        <p14:creationId xmlns:p14="http://schemas.microsoft.com/office/powerpoint/2010/main" val="42464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872F487-7CBE-4FBA-8934-8B6BD0FE364C}"/>
              </a:ext>
            </a:extLst>
          </p:cNvPr>
          <p:cNvSpPr txBox="1">
            <a:spLocks/>
          </p:cNvSpPr>
          <p:nvPr/>
        </p:nvSpPr>
        <p:spPr>
          <a:xfrm>
            <a:off x="1104612" y="3745175"/>
            <a:ext cx="9578605" cy="28338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string currentDay = 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if (currentDay == "Monday")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  double </a:t>
            </a:r>
            <a:r>
              <a:rPr lang="en-GB" sz="2599" dirty="0">
                <a:solidFill>
                  <a:schemeClr val="bg1"/>
                </a:solidFill>
              </a:rPr>
              <a:t>salary</a:t>
            </a:r>
            <a:r>
              <a:rPr lang="en-GB" sz="2599" dirty="0"/>
              <a:t>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Console.WriteLine(</a:t>
            </a:r>
            <a:r>
              <a:rPr lang="en-GB" sz="2599" dirty="0">
                <a:solidFill>
                  <a:schemeClr val="bg1"/>
                </a:solidFill>
              </a:rPr>
              <a:t>salary</a:t>
            </a:r>
            <a:r>
              <a:rPr lang="en-GB" sz="2599" dirty="0"/>
              <a:t>);</a:t>
            </a:r>
            <a:r>
              <a:rPr lang="bg-BG" sz="2599" noProof="1">
                <a:solidFill>
                  <a:schemeClr val="accent2"/>
                </a:solidFill>
                <a:cs typeface="Consolas" pitchFamily="49" charset="0"/>
              </a:rPr>
              <a:t> // </a:t>
            </a:r>
            <a:r>
              <a:rPr lang="en-US" sz="2599" i="1" noProof="1">
                <a:solidFill>
                  <a:schemeClr val="accent2"/>
                </a:solidFill>
                <a:cs typeface="Consolas" pitchFamily="49" charset="0"/>
              </a:rPr>
              <a:t>Error!</a:t>
            </a:r>
            <a:endParaRPr lang="en-US" sz="2599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355C72B-4482-432F-8946-A63677E16E94}"/>
              </a:ext>
            </a:extLst>
          </p:cNvPr>
          <p:cNvSpPr txBox="1">
            <a:spLocks/>
          </p:cNvSpPr>
          <p:nvPr/>
        </p:nvSpPr>
        <p:spPr>
          <a:xfrm>
            <a:off x="190405" y="1196125"/>
            <a:ext cx="11814966" cy="2549050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Живот на променлива</a:t>
            </a:r>
            <a:r>
              <a:rPr lang="bg-BG" sz="3599" dirty="0"/>
              <a:t> == обхват, в който променливата е </a:t>
            </a:r>
            <a:r>
              <a:rPr lang="bg-BG" sz="3599" b="1" dirty="0"/>
              <a:t>видима</a:t>
            </a:r>
            <a:r>
              <a:rPr lang="bg-BG" sz="3599" dirty="0"/>
              <a:t> и може да бъде </a:t>
            </a:r>
            <a:r>
              <a:rPr lang="bg-BG" sz="3599" b="1" dirty="0"/>
              <a:t>използвана</a:t>
            </a:r>
          </a:p>
          <a:p>
            <a:pPr marL="1370618" lvl="2" indent="-457063">
              <a:lnSpc>
                <a:spcPct val="100000"/>
              </a:lnSpc>
            </a:pPr>
            <a:r>
              <a:rPr lang="bg-BG" sz="3399" dirty="0"/>
              <a:t>Пример: променливата </a:t>
            </a:r>
            <a:r>
              <a:rPr lang="bg-BG" sz="3199" b="1" dirty="0">
                <a:latin typeface="Consolas" panose="020B0609020204030204" pitchFamily="49" charset="0"/>
              </a:rPr>
              <a:t>salary</a:t>
            </a:r>
            <a:r>
              <a:rPr lang="bg-BG" sz="3399" dirty="0"/>
              <a:t> съществува </a:t>
            </a:r>
            <a:r>
              <a:rPr lang="bg-BG" sz="3399" b="1" dirty="0">
                <a:solidFill>
                  <a:schemeClr val="bg1"/>
                </a:solidFill>
              </a:rPr>
              <a:t>само</a:t>
            </a:r>
            <a:r>
              <a:rPr lang="bg-BG" sz="3399" dirty="0"/>
              <a:t> в блока от код на </a:t>
            </a:r>
            <a:r>
              <a:rPr lang="bg-BG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bg-BG" sz="3399" b="1" dirty="0">
                <a:solidFill>
                  <a:schemeClr val="bg1"/>
                </a:solidFill>
              </a:rPr>
              <a:t>-конструкцията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C8B1E02-CA07-197E-C633-EAEF15BD6A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6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50" y="1449000"/>
            <a:ext cx="5083676" cy="2498756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4F36780-E5F6-AE5B-34E6-FCAD17DF0CE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If-else проверка в тялото на друга If-else проверка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C77BE6B9-AB53-19BA-66DE-522E243CFA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69991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2673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Само при изпълнение на </a:t>
            </a:r>
            <a:r>
              <a:rPr lang="bg-BG" sz="3100" b="1" dirty="0"/>
              <a:t>първото условие </a:t>
            </a:r>
            <a:r>
              <a:rPr lang="bg-BG" sz="3100" dirty="0"/>
              <a:t>се преминава към </a:t>
            </a:r>
            <a:r>
              <a:rPr lang="bg-BG" sz="3100" b="1" dirty="0"/>
              <a:t>вложената проверка</a:t>
            </a:r>
            <a:endParaRPr lang="en-US" sz="3100" b="1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 lvl="2">
              <a:lnSpc>
                <a:spcPct val="110000"/>
              </a:lnSpc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Вложени проверки</a:t>
            </a:r>
            <a:endParaRPr lang="en-US" sz="40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012" y="2362479"/>
            <a:ext cx="9293979" cy="3898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8452" y="3809901"/>
            <a:ext cx="8608358" cy="19806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99" dirty="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621" y="5931095"/>
            <a:ext cx="4508134" cy="533261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Вложена </a:t>
            </a:r>
            <a:r>
              <a:rPr lang="en-US" sz="2800" b="1" dirty="0">
                <a:solidFill>
                  <a:srgbClr val="FFFFFF"/>
                </a:solidFill>
              </a:rPr>
              <a:t>if</a:t>
            </a:r>
            <a:r>
              <a:rPr lang="bg-BG" sz="2800" b="1" dirty="0">
                <a:solidFill>
                  <a:srgbClr val="FFFFFF"/>
                </a:solidFill>
              </a:rPr>
              <a:t> конструкция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8262E6A-4536-FA50-2471-0572D2E519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59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 чете от потребителя:</a:t>
            </a:r>
          </a:p>
          <a:p>
            <a:pPr lvl="1"/>
            <a:r>
              <a:rPr lang="bg-BG" dirty="0"/>
              <a:t>Възраст и пол</a:t>
            </a:r>
          </a:p>
          <a:p>
            <a:pPr lvl="1"/>
            <a:r>
              <a:rPr lang="bg-BG" dirty="0"/>
              <a:t>Принтира обръщение според въведените данни, както е показано на схемата</a:t>
            </a:r>
            <a:r>
              <a:rPr lang="en-US" dirty="0"/>
              <a:t> (</a:t>
            </a:r>
            <a:r>
              <a:rPr lang="bg-BG" dirty="0"/>
              <a:t>в следващия слайд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bg-BG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>
            <a:normAutofit/>
          </a:bodyPr>
          <a:lstStyle/>
          <a:p>
            <a:r>
              <a:rPr lang="ru-RU" dirty="0"/>
              <a:t>Задача: Обръщение според възраст и пол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971329" y="4782370"/>
            <a:ext cx="2589170" cy="891833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8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8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24958" y="4782370"/>
            <a:ext cx="2361351" cy="891833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8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8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697" y="3941807"/>
            <a:ext cx="4228943" cy="199590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DB6BDF44-D268-A418-075B-E383CEF678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533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16B77E94-D00C-404A-8902-881DD628A8B7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606977" y="1392128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25">
            <a:extLst>
              <a:ext uri="{FF2B5EF4-FFF2-40B4-BE49-F238E27FC236}">
                <a16:creationId xmlns:a16="http://schemas.microsoft.com/office/drawing/2014/main" id="{F1DFC90D-69D5-41A7-A6CD-D13EFD2E53EE}"/>
              </a:ext>
            </a:extLst>
          </p:cNvPr>
          <p:cNvSpPr/>
          <p:nvPr/>
        </p:nvSpPr>
        <p:spPr>
          <a:xfrm>
            <a:off x="1303307" y="5158689"/>
            <a:ext cx="2326974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"Miss" </a:t>
            </a:r>
          </a:p>
        </p:txBody>
      </p:sp>
      <p:sp>
        <p:nvSpPr>
          <p:cNvPr id="44" name="Parallelogram 52">
            <a:extLst>
              <a:ext uri="{FF2B5EF4-FFF2-40B4-BE49-F238E27FC236}">
                <a16:creationId xmlns:a16="http://schemas.microsoft.com/office/drawing/2014/main" id="{0C592019-0560-4D34-8FD5-9F9A1A6AA402}"/>
              </a:ext>
            </a:extLst>
          </p:cNvPr>
          <p:cNvSpPr/>
          <p:nvPr/>
        </p:nvSpPr>
        <p:spPr>
          <a:xfrm>
            <a:off x="6481257" y="5154590"/>
            <a:ext cx="2625748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"Master" </a:t>
            </a:r>
          </a:p>
        </p:txBody>
      </p:sp>
      <p:sp>
        <p:nvSpPr>
          <p:cNvPr id="45" name="Parallelogram 2">
            <a:extLst>
              <a:ext uri="{FF2B5EF4-FFF2-40B4-BE49-F238E27FC236}">
                <a16:creationId xmlns:a16="http://schemas.microsoft.com/office/drawing/2014/main" id="{F42AA74E-3F2D-48D9-832F-6918D652646A}"/>
              </a:ext>
            </a:extLst>
          </p:cNvPr>
          <p:cNvSpPr/>
          <p:nvPr/>
        </p:nvSpPr>
        <p:spPr bwMode="auto">
          <a:xfrm>
            <a:off x="5345495" y="584987"/>
            <a:ext cx="2690303" cy="788437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input</a:t>
            </a:r>
          </a:p>
        </p:txBody>
      </p:sp>
      <p:grpSp>
        <p:nvGrpSpPr>
          <p:cNvPr id="46" name="Group 17">
            <a:extLst>
              <a:ext uri="{FF2B5EF4-FFF2-40B4-BE49-F238E27FC236}">
                <a16:creationId xmlns:a16="http://schemas.microsoft.com/office/drawing/2014/main" id="{0FF0DB95-C1C5-45F1-8E0A-3EB58449949F}"/>
              </a:ext>
            </a:extLst>
          </p:cNvPr>
          <p:cNvGrpSpPr/>
          <p:nvPr/>
        </p:nvGrpSpPr>
        <p:grpSpPr>
          <a:xfrm>
            <a:off x="2915676" y="3522753"/>
            <a:ext cx="1826420" cy="1582240"/>
            <a:chOff x="2696312" y="3142293"/>
            <a:chExt cx="1826420" cy="1582240"/>
          </a:xfrm>
        </p:grpSpPr>
        <p:sp>
          <p:nvSpPr>
            <p:cNvPr id="47" name="Diamond 15">
              <a:extLst>
                <a:ext uri="{FF2B5EF4-FFF2-40B4-BE49-F238E27FC236}">
                  <a16:creationId xmlns:a16="http://schemas.microsoft.com/office/drawing/2014/main" id="{F2D9C707-B936-4F0F-99AD-8BDA1D00AA0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BADAC02C-B9BD-4642-A4AC-BA432C694819}"/>
                </a:ext>
              </a:extLst>
            </p:cNvPr>
            <p:cNvSpPr txBox="1"/>
            <p:nvPr/>
          </p:nvSpPr>
          <p:spPr>
            <a:xfrm>
              <a:off x="2970925" y="3624604"/>
              <a:ext cx="13255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age &lt; 16</a:t>
              </a:r>
            </a:p>
          </p:txBody>
        </p:sp>
      </p:grpSp>
      <p:grpSp>
        <p:nvGrpSpPr>
          <p:cNvPr id="50" name="Group 191">
            <a:extLst>
              <a:ext uri="{FF2B5EF4-FFF2-40B4-BE49-F238E27FC236}">
                <a16:creationId xmlns:a16="http://schemas.microsoft.com/office/drawing/2014/main" id="{2D51C4BF-9905-4ED0-B0E4-8B7A98FABC31}"/>
              </a:ext>
            </a:extLst>
          </p:cNvPr>
          <p:cNvGrpSpPr/>
          <p:nvPr/>
        </p:nvGrpSpPr>
        <p:grpSpPr>
          <a:xfrm>
            <a:off x="2316034" y="3861049"/>
            <a:ext cx="710451" cy="1295525"/>
            <a:chOff x="2205980" y="3662032"/>
            <a:chExt cx="710451" cy="1295525"/>
          </a:xfrm>
        </p:grpSpPr>
        <p:sp>
          <p:nvSpPr>
            <p:cNvPr id="54" name="TextBox 31">
              <a:extLst>
                <a:ext uri="{FF2B5EF4-FFF2-40B4-BE49-F238E27FC236}">
                  <a16:creationId xmlns:a16="http://schemas.microsoft.com/office/drawing/2014/main" id="{850BEF63-397B-4ECF-B1AC-8E8473327ED5}"/>
                </a:ext>
              </a:extLst>
            </p:cNvPr>
            <p:cNvSpPr txBox="1"/>
            <p:nvPr/>
          </p:nvSpPr>
          <p:spPr>
            <a:xfrm>
              <a:off x="2205980" y="3662032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55" name="Connector: Elbow 20">
              <a:extLst>
                <a:ext uri="{FF2B5EF4-FFF2-40B4-BE49-F238E27FC236}">
                  <a16:creationId xmlns:a16="http://schemas.microsoft.com/office/drawing/2014/main" id="{9DC7A303-3B42-4AD8-B141-0FA9D9D268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38079" y="4112742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190">
            <a:extLst>
              <a:ext uri="{FF2B5EF4-FFF2-40B4-BE49-F238E27FC236}">
                <a16:creationId xmlns:a16="http://schemas.microsoft.com/office/drawing/2014/main" id="{66D38895-6A2B-4558-9194-7A7B5045B0B7}"/>
              </a:ext>
            </a:extLst>
          </p:cNvPr>
          <p:cNvGrpSpPr/>
          <p:nvPr/>
        </p:nvGrpSpPr>
        <p:grpSpPr>
          <a:xfrm>
            <a:off x="4679620" y="3861049"/>
            <a:ext cx="770445" cy="1297639"/>
            <a:chOff x="4184102" y="3662032"/>
            <a:chExt cx="770445" cy="1297639"/>
          </a:xfrm>
        </p:grpSpPr>
        <p:sp>
          <p:nvSpPr>
            <p:cNvPr id="57" name="TextBox 33">
              <a:extLst>
                <a:ext uri="{FF2B5EF4-FFF2-40B4-BE49-F238E27FC236}">
                  <a16:creationId xmlns:a16="http://schemas.microsoft.com/office/drawing/2014/main" id="{F60AAEF2-1CA8-4108-A75B-2033DF7A127A}"/>
                </a:ext>
              </a:extLst>
            </p:cNvPr>
            <p:cNvSpPr txBox="1"/>
            <p:nvPr/>
          </p:nvSpPr>
          <p:spPr>
            <a:xfrm>
              <a:off x="4184102" y="3662032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58" name="Connector: Elbow 60">
              <a:extLst>
                <a:ext uri="{FF2B5EF4-FFF2-40B4-BE49-F238E27FC236}">
                  <a16:creationId xmlns:a16="http://schemas.microsoft.com/office/drawing/2014/main" id="{B7C75073-D616-4271-9ED4-49B7FFAAD135}"/>
                </a:ext>
              </a:extLst>
            </p:cNvPr>
            <p:cNvCxnSpPr>
              <a:cxnSpLocks/>
              <a:stCxn id="47" idx="3"/>
              <a:endCxn id="81" idx="0"/>
            </p:cNvCxnSpPr>
            <p:nvPr/>
          </p:nvCxnSpPr>
          <p:spPr>
            <a:xfrm>
              <a:off x="4246578" y="4114856"/>
              <a:ext cx="450827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37">
            <a:extLst>
              <a:ext uri="{FF2B5EF4-FFF2-40B4-BE49-F238E27FC236}">
                <a16:creationId xmlns:a16="http://schemas.microsoft.com/office/drawing/2014/main" id="{E07C0EBD-BCCD-4BB2-9F29-5A2947B49329}"/>
              </a:ext>
            </a:extLst>
          </p:cNvPr>
          <p:cNvGrpSpPr/>
          <p:nvPr/>
        </p:nvGrpSpPr>
        <p:grpSpPr>
          <a:xfrm>
            <a:off x="8446044" y="3628016"/>
            <a:ext cx="1826420" cy="1582240"/>
            <a:chOff x="2366488" y="4108502"/>
            <a:chExt cx="1826420" cy="1582240"/>
          </a:xfrm>
        </p:grpSpPr>
        <p:sp>
          <p:nvSpPr>
            <p:cNvPr id="60" name="Diamond 38">
              <a:extLst>
                <a:ext uri="{FF2B5EF4-FFF2-40B4-BE49-F238E27FC236}">
                  <a16:creationId xmlns:a16="http://schemas.microsoft.com/office/drawing/2014/main" id="{B265DC9D-3982-4EC1-805D-F1F42FE9D786}"/>
                </a:ext>
              </a:extLst>
            </p:cNvPr>
            <p:cNvSpPr/>
            <p:nvPr/>
          </p:nvSpPr>
          <p:spPr bwMode="auto">
            <a:xfrm>
              <a:off x="2366488" y="4108502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39">
              <a:extLst>
                <a:ext uri="{FF2B5EF4-FFF2-40B4-BE49-F238E27FC236}">
                  <a16:creationId xmlns:a16="http://schemas.microsoft.com/office/drawing/2014/main" id="{0DEF90DC-BD38-432C-89EC-2B5F32104F9E}"/>
                </a:ext>
              </a:extLst>
            </p:cNvPr>
            <p:cNvSpPr txBox="1"/>
            <p:nvPr/>
          </p:nvSpPr>
          <p:spPr>
            <a:xfrm>
              <a:off x="2615808" y="4601581"/>
              <a:ext cx="13255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age &lt; 16</a:t>
              </a:r>
            </a:p>
          </p:txBody>
        </p:sp>
      </p:grpSp>
      <p:grpSp>
        <p:nvGrpSpPr>
          <p:cNvPr id="63" name="Group 186">
            <a:extLst>
              <a:ext uri="{FF2B5EF4-FFF2-40B4-BE49-F238E27FC236}">
                <a16:creationId xmlns:a16="http://schemas.microsoft.com/office/drawing/2014/main" id="{939F6E94-80F0-4FF4-A670-EA400573EA3B}"/>
              </a:ext>
            </a:extLst>
          </p:cNvPr>
          <p:cNvGrpSpPr/>
          <p:nvPr/>
        </p:nvGrpSpPr>
        <p:grpSpPr>
          <a:xfrm>
            <a:off x="7675391" y="3963091"/>
            <a:ext cx="726435" cy="1186445"/>
            <a:chOff x="7807603" y="3764074"/>
            <a:chExt cx="594826" cy="1186445"/>
          </a:xfrm>
        </p:grpSpPr>
        <p:sp>
          <p:nvSpPr>
            <p:cNvPr id="64" name="TextBox 50">
              <a:extLst>
                <a:ext uri="{FF2B5EF4-FFF2-40B4-BE49-F238E27FC236}">
                  <a16:creationId xmlns:a16="http://schemas.microsoft.com/office/drawing/2014/main" id="{DD165A91-1FAB-44E1-B6AB-4AC9453A0CBB}"/>
                </a:ext>
              </a:extLst>
            </p:cNvPr>
            <p:cNvSpPr txBox="1"/>
            <p:nvPr/>
          </p:nvSpPr>
          <p:spPr>
            <a:xfrm>
              <a:off x="7807603" y="3764074"/>
              <a:ext cx="581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65" name="Connector: Elbow 71">
              <a:extLst>
                <a:ext uri="{FF2B5EF4-FFF2-40B4-BE49-F238E27FC236}">
                  <a16:creationId xmlns:a16="http://schemas.microsoft.com/office/drawing/2014/main" id="{89A889F9-D0BE-454A-B340-1C455C9E625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868624" y="4215066"/>
              <a:ext cx="533805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187">
            <a:extLst>
              <a:ext uri="{FF2B5EF4-FFF2-40B4-BE49-F238E27FC236}">
                <a16:creationId xmlns:a16="http://schemas.microsoft.com/office/drawing/2014/main" id="{6CF34F42-6101-4835-8491-258A3003B0B2}"/>
              </a:ext>
            </a:extLst>
          </p:cNvPr>
          <p:cNvGrpSpPr/>
          <p:nvPr/>
        </p:nvGrpSpPr>
        <p:grpSpPr>
          <a:xfrm>
            <a:off x="10225326" y="3963090"/>
            <a:ext cx="806492" cy="1187404"/>
            <a:chOff x="10146876" y="3765031"/>
            <a:chExt cx="806492" cy="1187404"/>
          </a:xfrm>
        </p:grpSpPr>
        <p:sp>
          <p:nvSpPr>
            <p:cNvPr id="67" name="TextBox 51">
              <a:extLst>
                <a:ext uri="{FF2B5EF4-FFF2-40B4-BE49-F238E27FC236}">
                  <a16:creationId xmlns:a16="http://schemas.microsoft.com/office/drawing/2014/main" id="{5DF1336D-1B79-43ED-A067-3F9C059FDDEC}"/>
                </a:ext>
              </a:extLst>
            </p:cNvPr>
            <p:cNvSpPr txBox="1"/>
            <p:nvPr/>
          </p:nvSpPr>
          <p:spPr>
            <a:xfrm>
              <a:off x="10146876" y="3765031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68" name="Connector: Elbow 72">
              <a:extLst>
                <a:ext uri="{FF2B5EF4-FFF2-40B4-BE49-F238E27FC236}">
                  <a16:creationId xmlns:a16="http://schemas.microsoft.com/office/drawing/2014/main" id="{39FB8D16-0B20-4B1F-9CA0-C16BF94ABE13}"/>
                </a:ext>
              </a:extLst>
            </p:cNvPr>
            <p:cNvCxnSpPr>
              <a:cxnSpLocks/>
              <a:stCxn id="60" idx="3"/>
              <a:endCxn id="69" idx="0"/>
            </p:cNvCxnSpPr>
            <p:nvPr/>
          </p:nvCxnSpPr>
          <p:spPr>
            <a:xfrm>
              <a:off x="10194014" y="4221077"/>
              <a:ext cx="593757" cy="731358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Parallelogram 100">
            <a:extLst>
              <a:ext uri="{FF2B5EF4-FFF2-40B4-BE49-F238E27FC236}">
                <a16:creationId xmlns:a16="http://schemas.microsoft.com/office/drawing/2014/main" id="{8F747854-34AC-492B-A26F-349FCDEF13AB}"/>
              </a:ext>
            </a:extLst>
          </p:cNvPr>
          <p:cNvSpPr/>
          <p:nvPr/>
        </p:nvSpPr>
        <p:spPr>
          <a:xfrm>
            <a:off x="9741441" y="5150494"/>
            <a:ext cx="2249559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"Mr." </a:t>
            </a:r>
          </a:p>
        </p:txBody>
      </p:sp>
      <p:grpSp>
        <p:nvGrpSpPr>
          <p:cNvPr id="70" name="Group 3">
            <a:extLst>
              <a:ext uri="{FF2B5EF4-FFF2-40B4-BE49-F238E27FC236}">
                <a16:creationId xmlns:a16="http://schemas.microsoft.com/office/drawing/2014/main" id="{BD84689E-CFEC-4C12-9117-287A75BAD2FE}"/>
              </a:ext>
            </a:extLst>
          </p:cNvPr>
          <p:cNvGrpSpPr/>
          <p:nvPr/>
        </p:nvGrpSpPr>
        <p:grpSpPr>
          <a:xfrm>
            <a:off x="5518654" y="1970441"/>
            <a:ext cx="2176647" cy="2022747"/>
            <a:chOff x="5468180" y="1771424"/>
            <a:chExt cx="2176647" cy="2022747"/>
          </a:xfrm>
        </p:grpSpPr>
        <p:sp>
          <p:nvSpPr>
            <p:cNvPr id="71" name="Diamond 6">
              <a:extLst>
                <a:ext uri="{FF2B5EF4-FFF2-40B4-BE49-F238E27FC236}">
                  <a16:creationId xmlns:a16="http://schemas.microsoft.com/office/drawing/2014/main" id="{CAAF6EED-9320-43B2-B008-7D9D5EE2AEB0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">
              <a:extLst>
                <a:ext uri="{FF2B5EF4-FFF2-40B4-BE49-F238E27FC236}">
                  <a16:creationId xmlns:a16="http://schemas.microsoft.com/office/drawing/2014/main" id="{460EC0E1-153B-4DA7-BAC9-9A72CCCFC5B8}"/>
                </a:ext>
              </a:extLst>
            </p:cNvPr>
            <p:cNvSpPr txBox="1"/>
            <p:nvPr/>
          </p:nvSpPr>
          <p:spPr>
            <a:xfrm>
              <a:off x="5604072" y="2221872"/>
              <a:ext cx="189488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gender</a:t>
              </a:r>
              <a:br>
                <a:rPr lang="en-US" sz="2400" dirty="0"/>
              </a:br>
              <a:r>
                <a:rPr lang="bg-BG" sz="2400" dirty="0"/>
                <a:t>==</a:t>
              </a:r>
              <a:r>
                <a:rPr lang="en-US" sz="2400" dirty="0"/>
                <a:t> </a:t>
              </a:r>
              <a:r>
                <a:rPr lang="bg-BG" sz="2400" dirty="0"/>
                <a:t>'</a:t>
              </a:r>
              <a:r>
                <a:rPr lang="en-US" sz="2400" dirty="0"/>
                <a:t>f</a:t>
              </a:r>
              <a:r>
                <a:rPr lang="bg-BG" sz="2400" dirty="0"/>
                <a:t>'</a:t>
              </a:r>
              <a:endParaRPr lang="en-US" sz="2400" dirty="0"/>
            </a:p>
          </p:txBody>
        </p:sp>
      </p:grpSp>
      <p:grpSp>
        <p:nvGrpSpPr>
          <p:cNvPr id="75" name="Group 198">
            <a:extLst>
              <a:ext uri="{FF2B5EF4-FFF2-40B4-BE49-F238E27FC236}">
                <a16:creationId xmlns:a16="http://schemas.microsoft.com/office/drawing/2014/main" id="{0D854273-79A6-4B87-9D5E-69F3E4D51A08}"/>
              </a:ext>
            </a:extLst>
          </p:cNvPr>
          <p:cNvGrpSpPr/>
          <p:nvPr/>
        </p:nvGrpSpPr>
        <p:grpSpPr>
          <a:xfrm>
            <a:off x="7713086" y="2449965"/>
            <a:ext cx="1691168" cy="1178051"/>
            <a:chOff x="7267046" y="2445340"/>
            <a:chExt cx="1691168" cy="1178051"/>
          </a:xfrm>
        </p:grpSpPr>
        <p:sp>
          <p:nvSpPr>
            <p:cNvPr id="76" name="TextBox 48">
              <a:extLst>
                <a:ext uri="{FF2B5EF4-FFF2-40B4-BE49-F238E27FC236}">
                  <a16:creationId xmlns:a16="http://schemas.microsoft.com/office/drawing/2014/main" id="{CDDE5D1F-C1C9-4022-9CD4-3EF3A58B5ADC}"/>
                </a:ext>
              </a:extLst>
            </p:cNvPr>
            <p:cNvSpPr txBox="1"/>
            <p:nvPr/>
          </p:nvSpPr>
          <p:spPr>
            <a:xfrm flipH="1">
              <a:off x="7267046" y="2445340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77" name="Connector: Elbow 109">
              <a:extLst>
                <a:ext uri="{FF2B5EF4-FFF2-40B4-BE49-F238E27FC236}">
                  <a16:creationId xmlns:a16="http://schemas.microsoft.com/office/drawing/2014/main" id="{EC3FBDD9-B1EB-4886-A87C-C959B7B5D834}"/>
                </a:ext>
              </a:extLst>
            </p:cNvPr>
            <p:cNvCxnSpPr>
              <a:cxnSpLocks/>
              <a:stCxn id="71" idx="3"/>
              <a:endCxn id="60" idx="0"/>
            </p:cNvCxnSpPr>
            <p:nvPr/>
          </p:nvCxnSpPr>
          <p:spPr>
            <a:xfrm>
              <a:off x="7294261" y="2977190"/>
              <a:ext cx="1663953" cy="64620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199">
            <a:extLst>
              <a:ext uri="{FF2B5EF4-FFF2-40B4-BE49-F238E27FC236}">
                <a16:creationId xmlns:a16="http://schemas.microsoft.com/office/drawing/2014/main" id="{3A989585-56CD-47AF-859F-DD257848EB56}"/>
              </a:ext>
            </a:extLst>
          </p:cNvPr>
          <p:cNvGrpSpPr/>
          <p:nvPr/>
        </p:nvGrpSpPr>
        <p:grpSpPr>
          <a:xfrm>
            <a:off x="3825977" y="2464741"/>
            <a:ext cx="1600102" cy="1050453"/>
            <a:chOff x="3863773" y="2456662"/>
            <a:chExt cx="1708998" cy="1050453"/>
          </a:xfrm>
        </p:grpSpPr>
        <p:sp>
          <p:nvSpPr>
            <p:cNvPr id="79" name="TextBox 23">
              <a:extLst>
                <a:ext uri="{FF2B5EF4-FFF2-40B4-BE49-F238E27FC236}">
                  <a16:creationId xmlns:a16="http://schemas.microsoft.com/office/drawing/2014/main" id="{09FB6BB5-16A8-4148-AFF6-A45228564965}"/>
                </a:ext>
              </a:extLst>
            </p:cNvPr>
            <p:cNvSpPr txBox="1"/>
            <p:nvPr/>
          </p:nvSpPr>
          <p:spPr>
            <a:xfrm>
              <a:off x="4213236" y="2456662"/>
              <a:ext cx="886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80" name="Connector: Elbow 120">
              <a:extLst>
                <a:ext uri="{FF2B5EF4-FFF2-40B4-BE49-F238E27FC236}">
                  <a16:creationId xmlns:a16="http://schemas.microsoft.com/office/drawing/2014/main" id="{FEB8FEBA-9283-47D1-9E21-8FBBAD9DD0B8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rot="10800000" flipV="1">
              <a:off x="3863773" y="2953781"/>
              <a:ext cx="1708998" cy="55333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Parallelogram 129">
            <a:extLst>
              <a:ext uri="{FF2B5EF4-FFF2-40B4-BE49-F238E27FC236}">
                <a16:creationId xmlns:a16="http://schemas.microsoft.com/office/drawing/2014/main" id="{FD5F7731-EA6E-41F4-B967-B19B1BDD3CFA}"/>
              </a:ext>
            </a:extLst>
          </p:cNvPr>
          <p:cNvSpPr/>
          <p:nvPr/>
        </p:nvSpPr>
        <p:spPr>
          <a:xfrm>
            <a:off x="4037364" y="5158688"/>
            <a:ext cx="2311118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"Ms." 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72306B0-4D18-E55F-17B8-2703212DCA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6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69" grpId="0" animBg="1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99" dirty="0"/>
              <a:t>Решение: Обръщение според възраст и пол</a:t>
            </a:r>
            <a:endParaRPr lang="en-US" sz="3799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348" y="1205823"/>
            <a:ext cx="8665304" cy="5168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99" b="1" dirty="0">
                <a:latin typeface="Consolas" panose="020B0609020204030204" pitchFamily="49" charset="0"/>
              </a:rPr>
              <a:t>if</a:t>
            </a:r>
            <a:r>
              <a:rPr lang="bg-BG" sz="2199" b="1" dirty="0">
                <a:latin typeface="Consolas" panose="020B0609020204030204" pitchFamily="49" charset="0"/>
              </a:rPr>
              <a:t> </a:t>
            </a:r>
            <a:r>
              <a:rPr lang="en-US" sz="2199" b="1" dirty="0">
                <a:latin typeface="Consolas" panose="020B0609020204030204" pitchFamily="49" charset="0"/>
              </a:rPr>
              <a:t>(gender == "f")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latin typeface="Consolas" panose="020B0609020204030204" pitchFamily="49" charset="0"/>
              </a:rPr>
              <a:t>if</a:t>
            </a:r>
            <a:r>
              <a:rPr lang="bg-BG" sz="2199" b="1" dirty="0">
                <a:latin typeface="Consolas" panose="020B0609020204030204" pitchFamily="49" charset="0"/>
              </a:rPr>
              <a:t> </a:t>
            </a:r>
            <a:r>
              <a:rPr lang="en-US" sz="2199" b="1" dirty="0">
                <a:latin typeface="Consolas" panose="020B0609020204030204" pitchFamily="49" charset="0"/>
              </a:rPr>
              <a:t>(age &gt;= 16)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</a:t>
            </a:r>
            <a:r>
              <a:rPr lang="bg-BG" sz="2199" b="1" dirty="0">
                <a:latin typeface="Consolas" panose="020B0609020204030204" pitchFamily="49" charset="0"/>
              </a:rPr>
              <a:t> </a:t>
            </a:r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("Ms.");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else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("Miss");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</a:t>
            </a:r>
            <a:r>
              <a:rPr lang="bg-BG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Проверете останалите обръщания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– "Mr.", "Master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}</a:t>
            </a:r>
            <a:endParaRPr lang="en-US" sz="21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EB5D0D-6829-49A4-B7BE-A8815B377C17}"/>
              </a:ext>
            </a:extLst>
          </p:cNvPr>
          <p:cNvSpPr/>
          <p:nvPr/>
        </p:nvSpPr>
        <p:spPr>
          <a:xfrm>
            <a:off x="346647" y="6441744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https://judge.softuni.org/Contests/Practice/Index/3896#0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DC3F49E-FA03-57A4-5BF7-751CC5BDC8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28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3846</TotalTime>
  <Words>1453</Words>
  <Application>Microsoft Macintosh PowerPoint</Application>
  <PresentationFormat>Widescreen</PresentationFormat>
  <Paragraphs>331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SoftUni</vt:lpstr>
      <vt:lpstr>Условни конструкции</vt:lpstr>
      <vt:lpstr>Съдържание</vt:lpstr>
      <vt:lpstr>Живот на променливите</vt:lpstr>
      <vt:lpstr>Живот на променлива</vt:lpstr>
      <vt:lpstr>Вложени условни конструкции</vt:lpstr>
      <vt:lpstr>Вложени проверки</vt:lpstr>
      <vt:lpstr>Задача: Обръщение според възраст и пол</vt:lpstr>
      <vt:lpstr>PowerPoint Presentation</vt:lpstr>
      <vt:lpstr>Решение: Обръщение според възраст и пол</vt:lpstr>
      <vt:lpstr>Задача: Квартално магазинче (1)</vt:lpstr>
      <vt:lpstr>Квартално магазинче – условие (2)</vt:lpstr>
      <vt:lpstr>PowerPoint Presentation</vt:lpstr>
      <vt:lpstr>Решение: Квартално магазинче</vt:lpstr>
      <vt:lpstr>Логически оператори</vt:lpstr>
      <vt:lpstr>Логически оператори</vt:lpstr>
      <vt:lpstr>Логическо "И"</vt:lpstr>
      <vt:lpstr>Сравнение</vt:lpstr>
      <vt:lpstr>Логическо "ИЛИ"</vt:lpstr>
      <vt:lpstr>Задача: Билет за кино</vt:lpstr>
      <vt:lpstr>Решение: Билет за кино</vt:lpstr>
      <vt:lpstr>Логическо отрицание</vt:lpstr>
      <vt:lpstr>Задача: Невалидно число</vt:lpstr>
      <vt:lpstr>Решение: Невалидно число</vt:lpstr>
      <vt:lpstr>Приоритет на условия</vt:lpstr>
      <vt:lpstr>Приоритет на условия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Сложни проверки</dc:title>
  <dc:subject>Модул 1 - ООП</dc:subject>
  <dc:creator>BG-IT-Edu</dc:creator>
  <cp:keywords>Sofware University; SoftUni; programming; coding; software development; education; training; course; курс; програмиране; кодене; кодиране; СофтУни</cp:keywords>
  <dc:description>Open Programming and IT Courseware for IT Teachers (BG-IT-Edu): https://github.com/BG-IT-Edu
With the kind support of SoftUni: https://softuni.bg</dc:description>
  <cp:lastModifiedBy>Drinka</cp:lastModifiedBy>
  <cp:revision>107</cp:revision>
  <dcterms:created xsi:type="dcterms:W3CDTF">2018-05-23T13:08:44Z</dcterms:created>
  <dcterms:modified xsi:type="dcterms:W3CDTF">2023-09-24T14:58:22Z</dcterms:modified>
  <cp:category>computer programming;programming;C#;програмиране;кодиране</cp:category>
</cp:coreProperties>
</file>