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492" r:id="rId34"/>
    <p:sldId id="548" r:id="rId35"/>
    <p:sldId id="551" r:id="rId36"/>
    <p:sldId id="553" r:id="rId37"/>
    <p:sldId id="552" r:id="rId38"/>
    <p:sldId id="493" r:id="rId39"/>
    <p:sldId id="494" r:id="rId40"/>
    <p:sldId id="495" r:id="rId41"/>
    <p:sldId id="496" r:id="rId42"/>
    <p:sldId id="497" r:id="rId43"/>
    <p:sldId id="500" r:id="rId44"/>
    <p:sldId id="501" r:id="rId45"/>
    <p:sldId id="502" r:id="rId46"/>
    <p:sldId id="503" r:id="rId47"/>
    <p:sldId id="581" r:id="rId48"/>
    <p:sldId id="582" r:id="rId49"/>
    <p:sldId id="509" r:id="rId50"/>
    <p:sldId id="510" r:id="rId51"/>
    <p:sldId id="511" r:id="rId52"/>
    <p:sldId id="512" r:id="rId53"/>
    <p:sldId id="513" r:id="rId54"/>
    <p:sldId id="534" r:id="rId55"/>
    <p:sldId id="401" r:id="rId56"/>
    <p:sldId id="5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5EA1A7-1F4F-4CC0-A72B-BECA3007E0F9}">
          <p14:sldIdLst>
            <p14:sldId id="528"/>
            <p14:sldId id="529"/>
          </p14:sldIdLst>
        </p14:section>
        <p14:section name="What is a Method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Declaring and Invoking Methods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Methods with Parameters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Value vs Reference Types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Returning Values from Methods" id="{2D2FCCA4-C068-409E-BD38-11BD0AD8481B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Overloading Methods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Program Execution Flow" id="{172491D3-CC80-44C5-BDE8-DAFCA2406F2E}">
          <p14:sldIdLst>
            <p14:sldId id="500"/>
            <p14:sldId id="501"/>
            <p14:sldId id="502"/>
            <p14:sldId id="503"/>
            <p14:sldId id="581"/>
            <p14:sldId id="582"/>
          </p14:sldIdLst>
        </p14:section>
        <p14:section name="Naming and Best Practices" id="{B438187C-4688-43FA-AFAA-489AC873E874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/>
          <a:lstStyle/>
          <a:p>
            <a:r>
              <a:rPr lang="en-US" sz="3600" dirty="0"/>
              <a:t>A method can be invoked:</a:t>
            </a:r>
          </a:p>
          <a:p>
            <a:pPr lvl="1"/>
            <a:r>
              <a:rPr lang="en-US" sz="3400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main method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From </a:t>
            </a: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7449" y="5273519"/>
            <a:ext cx="4028315" cy="95269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/>
            <a:r>
              <a:rPr lang="en-US" sz="3400" dirty="0"/>
              <a:t>From 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9913" y="4725145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768" y="1922562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076681" y="4952751"/>
            <a:ext cx="3123386" cy="1114038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36446" y="2492749"/>
            <a:ext cx="3428107" cy="1114038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Multiple parameters </a:t>
            </a:r>
            <a:r>
              <a:rPr lang="en-US" sz="2799" b="1" noProof="1">
                <a:solidFill>
                  <a:srgbClr val="FFFFFF"/>
                </a:solidFill>
              </a:rPr>
              <a:t>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206612" y="3384396"/>
            <a:ext cx="1940652" cy="1037858"/>
          </a:xfrm>
          <a:prstGeom prst="wedgeRoundRectCallout">
            <a:avLst>
              <a:gd name="adj1" fmla="val 71405"/>
              <a:gd name="adj2" fmla="val 58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Parameter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627527" y="3429000"/>
            <a:ext cx="1904504" cy="1037858"/>
          </a:xfrm>
          <a:prstGeom prst="wedgeRoundRectCallout">
            <a:avLst>
              <a:gd name="adj1" fmla="val -69222"/>
              <a:gd name="adj2" fmla="val 5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Parameter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9570" y="3381484"/>
            <a:ext cx="352041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Multiple parameters </a:t>
            </a:r>
            <a:r>
              <a:rPr lang="en-US" sz="2799" b="1" noProof="1">
                <a:solidFill>
                  <a:schemeClr val="bg2"/>
                </a:solidFill>
              </a:rPr>
              <a:t>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short body can be defined using the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 operator:</a:t>
            </a:r>
          </a:p>
          <a:p>
            <a:endParaRPr lang="en-US" dirty="0"/>
          </a:p>
          <a:p>
            <a:r>
              <a:rPr lang="en-US" dirty="0"/>
              <a:t>This is the same as: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Another 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Syntax for Defining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</a:t>
            </a:r>
            <a:r>
              <a:rPr lang="en-US" sz="3600" b="1" dirty="0">
                <a:solidFill>
                  <a:schemeClr val="bg1"/>
                </a:solidFill>
              </a:rPr>
              <a:t>grade</a:t>
            </a:r>
            <a:r>
              <a:rPr lang="en-US" sz="3600" dirty="0"/>
              <a:t> between 2.00 and 6.00 and prints the corresponding </a:t>
            </a:r>
            <a:r>
              <a:rPr lang="en-US" sz="3600" b="1" dirty="0">
                <a:solidFill>
                  <a:schemeClr val="bg1"/>
                </a:solidFill>
              </a:rPr>
              <a:t>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3" y="1330661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7681" y="2355196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497" y="2355656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3130" y="242628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7681" y="352634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1495" y="4734240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3130" y="4753424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7681" y="4682331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3130" y="359744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6277" y="3597440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Parameters can accept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default values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The above method can be called in several ways:</a:t>
            </a:r>
            <a:endParaRPr lang="bg-BG" sz="32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00660" y="2286297"/>
            <a:ext cx="1672408" cy="1007738"/>
          </a:xfrm>
          <a:prstGeom prst="wedgeRoundRectCallout">
            <a:avLst>
              <a:gd name="adj1" fmla="val 72294"/>
              <a:gd name="adj2" fmla="val -55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3178" y="5591663"/>
            <a:ext cx="3237319" cy="996339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Can be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skipped</a:t>
            </a:r>
            <a:r>
              <a:rPr lang="en-US" sz="2799" b="1" noProof="1">
                <a:solidFill>
                  <a:schemeClr val="bg2"/>
                </a:solidFill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398" y="501994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580467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6" y="5591663"/>
            <a:ext cx="358046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582056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Is a Method?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Declaring and Invoking Methods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GB" sz="3200" dirty="0"/>
              <a:t>Methods with Parameters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Value vs Reference Types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Returning values from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Overloading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Program Execution Flow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5"/>
            <a:ext cx="3199567" cy="941552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8433" y="2480617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40520" y="1950560"/>
            <a:ext cx="2275064" cy="978061"/>
          </a:xfrm>
          <a:prstGeom prst="wedgeRoundRectCallout">
            <a:avLst>
              <a:gd name="adj1" fmla="val -71324"/>
              <a:gd name="adj2" fmla="val 27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Method with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parameter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20" y="3869672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Lines 1</a:t>
            </a:r>
            <a:r>
              <a:rPr lang="en-US" sz="2799" b="1">
                <a:solidFill>
                  <a:schemeClr val="bg2"/>
                </a:solidFill>
              </a:rPr>
              <a:t>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20" y="5228898"/>
            <a:ext cx="2133044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chemeClr val="bg2"/>
                </a:solidFill>
              </a:rPr>
              <a:t>Lines n-1…1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Memory Stack and Heap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7761" y="1248063"/>
            <a:ext cx="9924553" cy="527467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51584" y="4509120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E6A43EEF-00AD-4E89-822F-E23F5CC819FD}"/>
              </a:ext>
            </a:extLst>
          </p:cNvPr>
          <p:cNvGrpSpPr/>
          <p:nvPr/>
        </p:nvGrpSpPr>
        <p:grpSpPr>
          <a:xfrm>
            <a:off x="8076685" y="1840168"/>
            <a:ext cx="3375997" cy="4541160"/>
            <a:chOff x="8075096" y="1981579"/>
            <a:chExt cx="3375997" cy="4541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4FB0C-D669-4651-A436-1C6ED4CCF86B}"/>
                </a:ext>
              </a:extLst>
            </p:cNvPr>
            <p:cNvSpPr/>
            <p:nvPr/>
          </p:nvSpPr>
          <p:spPr bwMode="auto">
            <a:xfrm>
              <a:off x="8075096" y="1981579"/>
              <a:ext cx="3375997" cy="454116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DF0A91-4710-47D9-9094-3DBC957F7328}"/>
                </a:ext>
              </a:extLst>
            </p:cNvPr>
            <p:cNvSpPr/>
            <p:nvPr/>
          </p:nvSpPr>
          <p:spPr bwMode="auto">
            <a:xfrm>
              <a:off x="8248195" y="2188693"/>
              <a:ext cx="3029799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39D0D5-5735-4AF4-A487-DD4DFFF99153}"/>
                </a:ext>
              </a:extLst>
            </p:cNvPr>
            <p:cNvSpPr/>
            <p:nvPr/>
          </p:nvSpPr>
          <p:spPr bwMode="auto">
            <a:xfrm>
              <a:off x="8248195" y="3350745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71A75-D932-4911-8365-4693739C2C63}"/>
                </a:ext>
              </a:extLst>
            </p:cNvPr>
            <p:cNvSpPr/>
            <p:nvPr/>
          </p:nvSpPr>
          <p:spPr bwMode="auto">
            <a:xfrm>
              <a:off x="8286174" y="4531690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B750A6-73D6-456F-A357-BFF712D9191F}"/>
                </a:ext>
              </a:extLst>
            </p:cNvPr>
            <p:cNvSpPr/>
            <p:nvPr/>
          </p:nvSpPr>
          <p:spPr bwMode="auto">
            <a:xfrm>
              <a:off x="8255052" y="5774549"/>
              <a:ext cx="116855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2869A6-3922-4910-BD9B-7C6689D815C7}"/>
                </a:ext>
              </a:extLst>
            </p:cNvPr>
            <p:cNvSpPr txBox="1"/>
            <p:nvPr/>
          </p:nvSpPr>
          <p:spPr>
            <a:xfrm>
              <a:off x="9798381" y="3353520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(4 bytes)</a:t>
              </a:r>
              <a:endParaRPr lang="en-US" sz="2399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EFAA4B-E0A8-47B5-A223-6F5980565E62}"/>
                </a:ext>
              </a:extLst>
            </p:cNvPr>
            <p:cNvSpPr txBox="1"/>
            <p:nvPr/>
          </p:nvSpPr>
          <p:spPr>
            <a:xfrm>
              <a:off x="9798381" y="4550931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(2 bytes)</a:t>
              </a:r>
              <a:endParaRPr lang="en-US" sz="23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C9C14A-32AC-400E-B4C3-B82715C53A00}"/>
                </a:ext>
              </a:extLst>
            </p:cNvPr>
            <p:cNvSpPr txBox="1"/>
            <p:nvPr/>
          </p:nvSpPr>
          <p:spPr>
            <a:xfrm>
              <a:off x="9828300" y="5768074"/>
              <a:ext cx="137490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(1 byte)</a:t>
              </a:r>
              <a:endParaRPr lang="en-US" sz="23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B05FB-6CBE-49BE-BC3A-954CDC8560AA}"/>
                </a:ext>
              </a:extLst>
            </p:cNvPr>
            <p:cNvSpPr txBox="1"/>
            <p:nvPr/>
          </p:nvSpPr>
          <p:spPr>
            <a:xfrm>
              <a:off x="8169136" y="5178517"/>
              <a:ext cx="1144082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result</a:t>
              </a:r>
              <a:endParaRPr lang="en-US" sz="2799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46163-5220-43F0-840E-596F652BE768}"/>
                </a:ext>
              </a:extLst>
            </p:cNvPr>
            <p:cNvSpPr txBox="1"/>
            <p:nvPr/>
          </p:nvSpPr>
          <p:spPr>
            <a:xfrm>
              <a:off x="8236072" y="3882744"/>
              <a:ext cx="633690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ch</a:t>
              </a:r>
              <a:endParaRPr lang="en-US" sz="2399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33BCB5-BB86-4ABC-9DC0-C131E959E863}"/>
                </a:ext>
              </a:extLst>
            </p:cNvPr>
            <p:cNvSpPr txBox="1"/>
            <p:nvPr/>
          </p:nvSpPr>
          <p:spPr>
            <a:xfrm>
              <a:off x="8248197" y="2744880"/>
              <a:ext cx="582407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i</a:t>
              </a:r>
              <a:endParaRPr lang="en-US" sz="2799" b="1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6C2AF5DC-C3D8-4E7F-932D-63D4EB830A88}"/>
              </a:ext>
            </a:extLst>
          </p:cNvPr>
          <p:cNvGrpSpPr/>
          <p:nvPr/>
        </p:nvGrpSpPr>
        <p:grpSpPr>
          <a:xfrm>
            <a:off x="5519937" y="1295465"/>
            <a:ext cx="6059795" cy="5028383"/>
            <a:chOff x="5818676" y="1295464"/>
            <a:chExt cx="6059795" cy="50283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8A40A-D5BA-49BA-8087-28757671FB71}"/>
                </a:ext>
              </a:extLst>
            </p:cNvPr>
            <p:cNvSpPr/>
            <p:nvPr/>
          </p:nvSpPr>
          <p:spPr bwMode="auto">
            <a:xfrm>
              <a:off x="8871842" y="1295956"/>
              <a:ext cx="3006629" cy="502789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069C4-C510-4887-991C-EE8DB4A7C7BF}"/>
                </a:ext>
              </a:extLst>
            </p:cNvPr>
            <p:cNvSpPr/>
            <p:nvPr/>
          </p:nvSpPr>
          <p:spPr bwMode="auto">
            <a:xfrm>
              <a:off x="8973882" y="1362248"/>
              <a:ext cx="281866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133875-192B-4B64-A456-F0C8F7EBD116}"/>
                </a:ext>
              </a:extLst>
            </p:cNvPr>
            <p:cNvSpPr/>
            <p:nvPr/>
          </p:nvSpPr>
          <p:spPr bwMode="auto">
            <a:xfrm>
              <a:off x="5865871" y="1295464"/>
              <a:ext cx="3006629" cy="5028383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C642B-D298-4F70-8934-7C0CB0834BEA}"/>
                </a:ext>
              </a:extLst>
            </p:cNvPr>
            <p:cNvSpPr/>
            <p:nvPr/>
          </p:nvSpPr>
          <p:spPr bwMode="auto">
            <a:xfrm>
              <a:off x="5967911" y="1361756"/>
              <a:ext cx="281866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AF9F02-F8F8-4B9C-9472-897F98112044}"/>
                </a:ext>
              </a:extLst>
            </p:cNvPr>
            <p:cNvGrpSpPr/>
            <p:nvPr/>
          </p:nvGrpSpPr>
          <p:grpSpPr>
            <a:xfrm>
              <a:off x="5996305" y="3366274"/>
              <a:ext cx="2547748" cy="816741"/>
              <a:chOff x="5996279" y="3366257"/>
              <a:chExt cx="2548412" cy="8169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84B558-48DE-4DD9-B7CF-F505F479C9AE}"/>
                  </a:ext>
                </a:extLst>
              </p:cNvPr>
              <p:cNvSpPr/>
              <p:nvPr/>
            </p:nvSpPr>
            <p:spPr bwMode="auto">
              <a:xfrm>
                <a:off x="6089392" y="3752655"/>
                <a:ext cx="97320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true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A687A4-4AC6-44AA-A16C-B003C7792823}"/>
                  </a:ext>
                </a:extLst>
              </p:cNvPr>
              <p:cNvSpPr txBox="1"/>
              <p:nvPr/>
            </p:nvSpPr>
            <p:spPr>
              <a:xfrm>
                <a:off x="7399636" y="3707852"/>
                <a:ext cx="1145055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(1 byte)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5A7DA3-B823-475A-AFC3-2D7D73CC8797}"/>
                  </a:ext>
                </a:extLst>
              </p:cNvPr>
              <p:cNvSpPr txBox="1"/>
              <p:nvPr/>
            </p:nvSpPr>
            <p:spPr>
              <a:xfrm>
                <a:off x="5996279" y="3366257"/>
                <a:ext cx="855350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result</a:t>
                </a:r>
                <a:endParaRPr lang="en-US" sz="1799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5FD847-7C08-4F4E-A4D5-EB47D0DFAAC2}"/>
                </a:ext>
              </a:extLst>
            </p:cNvPr>
            <p:cNvGrpSpPr/>
            <p:nvPr/>
          </p:nvGrpSpPr>
          <p:grpSpPr>
            <a:xfrm>
              <a:off x="6063496" y="2645359"/>
              <a:ext cx="2456197" cy="831338"/>
              <a:chOff x="6063486" y="2645154"/>
              <a:chExt cx="2456837" cy="83155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B1F8AB-838A-41AE-9E17-1FC895A72E8E}"/>
                  </a:ext>
                </a:extLst>
              </p:cNvPr>
              <p:cNvSpPr/>
              <p:nvPr/>
            </p:nvSpPr>
            <p:spPr bwMode="auto">
              <a:xfrm>
                <a:off x="6115311" y="3072468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A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2BB7AA-4BAA-47A8-9241-325CB71C1A2A}"/>
                  </a:ext>
                </a:extLst>
              </p:cNvPr>
              <p:cNvSpPr txBox="1"/>
              <p:nvPr/>
            </p:nvSpPr>
            <p:spPr>
              <a:xfrm>
                <a:off x="7374719" y="3001350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(2 bytes)</a:t>
                </a:r>
                <a:endParaRPr lang="en-US" sz="1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D5712-78B7-4426-BCB8-1919DBC959D7}"/>
                  </a:ext>
                </a:extLst>
              </p:cNvPr>
              <p:cNvSpPr txBox="1"/>
              <p:nvPr/>
            </p:nvSpPr>
            <p:spPr>
              <a:xfrm>
                <a:off x="6063486" y="2645154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ch</a:t>
                </a:r>
                <a:endParaRPr lang="en-US" sz="1600" b="1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FFD84D-F298-4F6F-9531-DEF24351BB62}"/>
                </a:ext>
              </a:extLst>
            </p:cNvPr>
            <p:cNvGrpSpPr/>
            <p:nvPr/>
          </p:nvGrpSpPr>
          <p:grpSpPr>
            <a:xfrm>
              <a:off x="6043820" y="1941967"/>
              <a:ext cx="2475871" cy="839862"/>
              <a:chOff x="6043807" y="1941579"/>
              <a:chExt cx="2476516" cy="84008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E4723D-3D3B-43FB-BCA6-C4C89CBB76AB}"/>
                  </a:ext>
                </a:extLst>
              </p:cNvPr>
              <p:cNvSpPr/>
              <p:nvPr/>
            </p:nvSpPr>
            <p:spPr bwMode="auto">
              <a:xfrm>
                <a:off x="6083681" y="2355025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7C9DF7-1F46-487E-9918-0C644381ACCC}"/>
                  </a:ext>
                </a:extLst>
              </p:cNvPr>
              <p:cNvSpPr txBox="1"/>
              <p:nvPr/>
            </p:nvSpPr>
            <p:spPr>
              <a:xfrm>
                <a:off x="7374719" y="2306301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(4 bytes)</a:t>
                </a:r>
                <a:endParaRPr lang="en-US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66B9D8-E1F6-44EA-8841-385DE819F418}"/>
                  </a:ext>
                </a:extLst>
              </p:cNvPr>
              <p:cNvSpPr txBox="1"/>
              <p:nvPr/>
            </p:nvSpPr>
            <p:spPr>
              <a:xfrm>
                <a:off x="6043807" y="1941579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i</a:t>
                </a:r>
                <a:endParaRPr lang="en-US" sz="1600" b="1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C6C8F0-FC97-40A8-8FAF-7743D6047B3A}"/>
                </a:ext>
              </a:extLst>
            </p:cNvPr>
            <p:cNvGrpSpPr/>
            <p:nvPr/>
          </p:nvGrpSpPr>
          <p:grpSpPr>
            <a:xfrm>
              <a:off x="5841399" y="4069666"/>
              <a:ext cx="5431750" cy="838935"/>
              <a:chOff x="5841332" y="4069832"/>
              <a:chExt cx="5433165" cy="8391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2CDC5C-4154-47A5-B6F4-5EDE8FD7A502}"/>
                  </a:ext>
                </a:extLst>
              </p:cNvPr>
              <p:cNvSpPr/>
              <p:nvPr/>
            </p:nvSpPr>
            <p:spPr bwMode="auto">
              <a:xfrm>
                <a:off x="6089765" y="4478367"/>
                <a:ext cx="2132613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int32@9ae764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71A628-ED05-458C-A9A0-C7DD6640CEBC}"/>
                  </a:ext>
                </a:extLst>
              </p:cNvPr>
              <p:cNvSpPr txBox="1"/>
              <p:nvPr/>
            </p:nvSpPr>
            <p:spPr>
              <a:xfrm>
                <a:off x="5841332" y="406983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obj</a:t>
                </a:r>
                <a:endParaRPr lang="en-US" sz="1799" b="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45A87B9-0FAE-40FA-BCD3-125171FC3BE8}"/>
                  </a:ext>
                </a:extLst>
              </p:cNvPr>
              <p:cNvSpPr/>
              <p:nvPr/>
            </p:nvSpPr>
            <p:spPr bwMode="auto">
              <a:xfrm>
                <a:off x="9703034" y="4491989"/>
                <a:ext cx="456212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ight Arrow 7">
                <a:extLst>
                  <a:ext uri="{FF2B5EF4-FFF2-40B4-BE49-F238E27FC236}">
                    <a16:creationId xmlns:a16="http://schemas.microsoft.com/office/drawing/2014/main" id="{DBD65C5E-78D3-4C13-A626-FFB81F44FDE5}"/>
                  </a:ext>
                </a:extLst>
              </p:cNvPr>
              <p:cNvSpPr/>
              <p:nvPr/>
            </p:nvSpPr>
            <p:spPr>
              <a:xfrm>
                <a:off x="8402000" y="4464745"/>
                <a:ext cx="1121412" cy="381000"/>
              </a:xfrm>
              <a:prstGeom prst="rightArrow">
                <a:avLst/>
              </a:prstGeom>
              <a:solidFill>
                <a:schemeClr val="tx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C756A5-EF46-4C53-8AF6-97E4EAF02B19}"/>
                  </a:ext>
                </a:extLst>
              </p:cNvPr>
              <p:cNvSpPr txBox="1"/>
              <p:nvPr/>
            </p:nvSpPr>
            <p:spPr>
              <a:xfrm>
                <a:off x="10128893" y="4433627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4 bytes</a:t>
                </a:r>
                <a:endParaRPr lang="en-US" sz="1600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35E903C-690C-40BF-92E2-5DE1CE093B02}"/>
                </a:ext>
              </a:extLst>
            </p:cNvPr>
            <p:cNvGrpSpPr/>
            <p:nvPr/>
          </p:nvGrpSpPr>
          <p:grpSpPr>
            <a:xfrm>
              <a:off x="5818676" y="4742820"/>
              <a:ext cx="5674330" cy="803186"/>
              <a:chOff x="5818603" y="4743162"/>
              <a:chExt cx="5675808" cy="80339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E9F9FD-7A00-4170-9DB5-0DC9F0B7AD40}"/>
                  </a:ext>
                </a:extLst>
              </p:cNvPr>
              <p:cNvSpPr/>
              <p:nvPr/>
            </p:nvSpPr>
            <p:spPr bwMode="auto">
              <a:xfrm>
                <a:off x="6094413" y="5129560"/>
                <a:ext cx="212796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String@7cdaf2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C1E471-3D6C-49D4-852D-C68D621D877A}"/>
                  </a:ext>
                </a:extLst>
              </p:cNvPr>
              <p:cNvSpPr txBox="1"/>
              <p:nvPr/>
            </p:nvSpPr>
            <p:spPr>
              <a:xfrm>
                <a:off x="5818603" y="474316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str</a:t>
                </a:r>
                <a:endParaRPr lang="en-US" sz="1799" b="1" dirty="0"/>
              </a:p>
            </p:txBody>
          </p:sp>
          <p:sp>
            <p:nvSpPr>
              <p:cNvPr id="43" name="Right Arrow 7">
                <a:extLst>
                  <a:ext uri="{FF2B5EF4-FFF2-40B4-BE49-F238E27FC236}">
                    <a16:creationId xmlns:a16="http://schemas.microsoft.com/office/drawing/2014/main" id="{827C8E4E-9E67-4708-9746-EC683CE36DF1}"/>
                  </a:ext>
                </a:extLst>
              </p:cNvPr>
              <p:cNvSpPr/>
              <p:nvPr/>
            </p:nvSpPr>
            <p:spPr>
              <a:xfrm>
                <a:off x="8399697" y="5102316"/>
                <a:ext cx="1123715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1414CA-8849-485F-9702-D9ECB135EF50}"/>
                  </a:ext>
                </a:extLst>
              </p:cNvPr>
              <p:cNvSpPr/>
              <p:nvPr/>
            </p:nvSpPr>
            <p:spPr bwMode="auto">
              <a:xfrm>
                <a:off x="9703034" y="5121870"/>
                <a:ext cx="82034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Hello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04778C-FBE9-4D15-B951-4EEE30339862}"/>
                  </a:ext>
                </a:extLst>
              </p:cNvPr>
              <p:cNvSpPr txBox="1"/>
              <p:nvPr/>
            </p:nvSpPr>
            <p:spPr>
              <a:xfrm>
                <a:off x="10348807" y="5071198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string</a:t>
                </a:r>
                <a:endParaRPr lang="en-US" sz="1600" b="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EFE9A5-5847-4AC6-83FE-389CAE369CF3}"/>
                </a:ext>
              </a:extLst>
            </p:cNvPr>
            <p:cNvGrpSpPr/>
            <p:nvPr/>
          </p:nvGrpSpPr>
          <p:grpSpPr>
            <a:xfrm>
              <a:off x="5917142" y="5436944"/>
              <a:ext cx="5886110" cy="757646"/>
              <a:chOff x="5917094" y="5437467"/>
              <a:chExt cx="5887643" cy="75784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8566F6-4D39-42B7-93DE-75B60ADBE5F1}"/>
                  </a:ext>
                </a:extLst>
              </p:cNvPr>
              <p:cNvSpPr/>
              <p:nvPr/>
            </p:nvSpPr>
            <p:spPr bwMode="auto">
              <a:xfrm>
                <a:off x="6092283" y="5823865"/>
                <a:ext cx="2127966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byte[]@190d11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EF52D8-4021-40B6-B80C-F9BAEC2DD31C}"/>
                  </a:ext>
                </a:extLst>
              </p:cNvPr>
              <p:cNvSpPr txBox="1"/>
              <p:nvPr/>
            </p:nvSpPr>
            <p:spPr>
              <a:xfrm>
                <a:off x="5917094" y="5437467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bytes</a:t>
                </a:r>
                <a:endParaRPr lang="en-US" sz="1799" b="1" dirty="0"/>
              </a:p>
            </p:txBody>
          </p:sp>
          <p:sp>
            <p:nvSpPr>
              <p:cNvPr id="44" name="Right Arrow 7">
                <a:extLst>
                  <a:ext uri="{FF2B5EF4-FFF2-40B4-BE49-F238E27FC236}">
                    <a16:creationId xmlns:a16="http://schemas.microsoft.com/office/drawing/2014/main" id="{950A8F74-508E-4B70-8CFA-D3D14BB44822}"/>
                  </a:ext>
                </a:extLst>
              </p:cNvPr>
              <p:cNvSpPr/>
              <p:nvPr/>
            </p:nvSpPr>
            <p:spPr>
              <a:xfrm>
                <a:off x="8402000" y="5796621"/>
                <a:ext cx="1121412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817F5-837E-47E2-8214-0004226D1C9E}"/>
                  </a:ext>
                </a:extLst>
              </p:cNvPr>
              <p:cNvSpPr/>
              <p:nvPr/>
            </p:nvSpPr>
            <p:spPr bwMode="auto">
              <a:xfrm>
                <a:off x="9703034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B47035B-40EB-4727-A99A-1C320A6972F4}"/>
                  </a:ext>
                </a:extLst>
              </p:cNvPr>
              <p:cNvSpPr/>
              <p:nvPr/>
            </p:nvSpPr>
            <p:spPr bwMode="auto">
              <a:xfrm>
                <a:off x="10056812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F704D0-0C82-4E54-9ADB-7C7B51E2905D}"/>
                  </a:ext>
                </a:extLst>
              </p:cNvPr>
              <p:cNvSpPr/>
              <p:nvPr/>
            </p:nvSpPr>
            <p:spPr bwMode="auto">
              <a:xfrm>
                <a:off x="10413323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3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55263-30A6-4BB4-8D19-F5AC5F602A0C}"/>
                  </a:ext>
                </a:extLst>
              </p:cNvPr>
              <p:cNvSpPr txBox="1"/>
              <p:nvPr/>
            </p:nvSpPr>
            <p:spPr>
              <a:xfrm>
                <a:off x="10659133" y="5719951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byte []</a:t>
                </a:r>
                <a:endParaRPr lang="en-US" sz="1600" b="1" dirty="0"/>
              </a:p>
            </p:txBody>
          </p:sp>
        </p:grp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Void Method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keyword immediately stops the method's execution</a:t>
            </a:r>
          </a:p>
          <a:p>
            <a:r>
              <a:rPr lang="en-US" sz="3400" dirty="0"/>
              <a:t>Returns the specified value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methods can be </a:t>
            </a:r>
            <a:r>
              <a:rPr lang="en-US" sz="3400" b="1" dirty="0">
                <a:solidFill>
                  <a:srgbClr val="FFA000"/>
                </a:solidFill>
              </a:rPr>
              <a:t>terminated</a:t>
            </a:r>
            <a:r>
              <a:rPr lang="en-US" sz="3400" dirty="0"/>
              <a:t> by just using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Returns a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</a:t>
            </a:r>
            <a:r>
              <a:rPr lang="en-US" b="1" dirty="0">
                <a:solidFill>
                  <a:schemeClr val="bg1"/>
                </a:solidFill>
              </a:rPr>
              <a:t>rectangle area </a:t>
            </a:r>
            <a:r>
              <a:rPr lang="en-US" dirty="0"/>
              <a:t>by given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5" y="2774651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3051296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4" y="4323685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6411" y="462471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452523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6411" y="3184553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9" y="2885348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316199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8" y="4434382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485" y="473541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463593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485" y="329525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repeat count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en-US" dirty="0"/>
              <a:t>The method should return a </a:t>
            </a:r>
            <a:r>
              <a:rPr lang="en-US" b="1" dirty="0">
                <a:solidFill>
                  <a:schemeClr val="bg1"/>
                </a:solidFill>
              </a:rPr>
              <a:t>new string</a:t>
            </a:r>
            <a:r>
              <a:rPr lang="en-US" dirty="0"/>
              <a:t>, holding the </a:t>
            </a:r>
            <a:r>
              <a:rPr lang="en-US" b="1" dirty="0">
                <a:solidFill>
                  <a:schemeClr val="bg1"/>
                </a:solidFill>
              </a:rPr>
              <a:t>input string</a:t>
            </a:r>
            <a:r>
              <a:rPr lang="en-US" dirty="0"/>
              <a:t>,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833" y="3249048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921" y="3525693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832" y="4798083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2151" y="5099117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921" y="4999631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2151" y="365895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2139" y="1121745"/>
            <a:ext cx="10260029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58024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179411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Method named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9" y="5434058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2852937"/>
            <a:ext cx="2436724" cy="19204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Method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2799" b="1" dirty="0">
                <a:solidFill>
                  <a:srgbClr val="FFFFFF"/>
                </a:solidFill>
              </a:rPr>
              <a:t> is always surrounded</a:t>
            </a:r>
            <a:br>
              <a:rPr lang="en-US" sz="2799" b="1" dirty="0">
                <a:solidFill>
                  <a:srgbClr val="FFFFFF"/>
                </a:solidFill>
              </a:rPr>
            </a:br>
            <a:r>
              <a:rPr lang="en-US" sz="2799" b="1" dirty="0">
                <a:solidFill>
                  <a:srgbClr val="FFFFFF"/>
                </a:solidFill>
              </a:rPr>
              <a:t>by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 </a:t>
            </a: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7804" y="198884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Method's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signature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7769" y="1196706"/>
            <a:ext cx="12036465" cy="5199712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2517062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2517062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2337419" cy="1737422"/>
          </a:xfrm>
          <a:prstGeom prst="wedgeRoundRectCallout">
            <a:avLst>
              <a:gd name="adj1" fmla="val -72765"/>
              <a:gd name="adj2" fmla="val -39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Different method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signatures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1916833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183483" y="2379388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Compile-time </a:t>
            </a:r>
            <a:r>
              <a:rPr lang="en-US" sz="3200" b="1">
                <a:solidFill>
                  <a:srgbClr val="FFFFFF"/>
                </a:solidFill>
              </a:rPr>
              <a:t>error!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488745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1855894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822644"/>
          </a:xfrm>
        </p:spPr>
        <p:txBody>
          <a:bodyPr/>
          <a:lstStyle/>
          <a:p>
            <a:r>
              <a:rPr lang="en-US" dirty="0"/>
              <a:t>The program </a:t>
            </a:r>
            <a:r>
              <a:rPr lang="en-US" b="1" dirty="0">
                <a:solidFill>
                  <a:schemeClr val="bg1"/>
                </a:solidFill>
              </a:rPr>
              <a:t>continues</a:t>
            </a:r>
            <a:r>
              <a:rPr lang="en-US" dirty="0"/>
              <a:t>, after a method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  <a:r>
              <a:rPr lang="en-US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1407" y="3809901"/>
            <a:ext cx="1828325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680" y="4862252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801" y="485999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2921" y="485999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405" y="3836951"/>
            <a:ext cx="1828324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50366" y="3962263"/>
            <a:ext cx="1027944" cy="800956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>
                  <a:solidFill>
                    <a:schemeClr val="tx1"/>
                  </a:solidFill>
                </a:rPr>
                <a:t>call</a:t>
              </a:r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5778" y="4940556"/>
            <a:ext cx="1104124" cy="39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1192" y="4851165"/>
            <a:ext cx="1612385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936" y="4856602"/>
            <a:ext cx="1612385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680" y="4861416"/>
            <a:ext cx="1612385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621" y="3982958"/>
            <a:ext cx="1027944" cy="780261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433" y="5528031"/>
            <a:ext cx="1243520" cy="648829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9291" y="5524984"/>
            <a:ext cx="1243520" cy="656569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E3F4DAB5-E20C-45CF-BCFF-7273E20AF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7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9014" y="2496014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7715" y="2758357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5409" y="285562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9331" y="2496014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8574" y="285382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9326" y="28294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623" y="2758357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US" dirty="0"/>
              <a:t>Multiply Evens by Odds (1)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US" dirty="0"/>
              <a:t>Multiply Evens by Odds 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Methods make code </a:t>
            </a:r>
            <a:r>
              <a:rPr lang="en-US" sz="3400" b="1" dirty="0">
                <a:solidFill>
                  <a:schemeClr val="bg1"/>
                </a:solidFill>
              </a:rPr>
              <a:t>maintainable</a:t>
            </a:r>
          </a:p>
          <a:p>
            <a:pPr lvl="1">
              <a:lnSpc>
                <a:spcPct val="90000"/>
              </a:lnSpc>
            </a:pPr>
            <a:r>
              <a:rPr lang="en-US" sz="3199" dirty="0"/>
              <a:t>Splits large problems into small pieces</a:t>
            </a:r>
          </a:p>
          <a:p>
            <a:pPr lvl="1">
              <a:lnSpc>
                <a:spcPct val="90000"/>
              </a:lnSpc>
            </a:pPr>
            <a:r>
              <a:rPr lang="en-US" sz="3199" dirty="0"/>
              <a:t>Better organization of the program</a:t>
            </a:r>
          </a:p>
          <a:p>
            <a:pPr lvl="1">
              <a:lnSpc>
                <a:spcPct val="90000"/>
              </a:lnSpc>
            </a:pPr>
            <a:r>
              <a:rPr lang="en-US" sz="3199" dirty="0"/>
              <a:t>Improves code </a:t>
            </a:r>
            <a:r>
              <a:rPr lang="en-US" sz="3199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lnSpc>
                <a:spcPct val="90000"/>
              </a:lnSpc>
            </a:pPr>
            <a:r>
              <a:rPr lang="en-US" sz="3199" dirty="0"/>
              <a:t>Improves code </a:t>
            </a:r>
            <a:r>
              <a:rPr lang="en-US" sz="3199" b="1" dirty="0">
                <a:solidFill>
                  <a:schemeClr val="bg1"/>
                </a:solidFill>
              </a:rPr>
              <a:t>understandability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ct val="90000"/>
              </a:lnSpc>
            </a:pPr>
            <a:r>
              <a:rPr lang="en-US" sz="3199" dirty="0"/>
              <a:t>Improves code maintainability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ct val="90000"/>
              </a:lnSpc>
            </a:pPr>
            <a:r>
              <a:rPr lang="en-US" sz="3199" dirty="0"/>
              <a:t>Using existing methods several times</a:t>
            </a:r>
            <a:endParaRPr lang="bg-BG" sz="3199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names, use [</a:t>
            </a:r>
            <a:r>
              <a:rPr lang="en-US" b="1" dirty="0">
                <a:solidFill>
                  <a:schemeClr val="bg1"/>
                </a:solidFill>
              </a:rPr>
              <a:t>Verb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696" y="3809903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818" y="3805655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8853" lvl="1" indent="0">
              <a:buNone/>
            </a:pPr>
            <a:endParaRPr lang="bg-BG" sz="3400" b="1" dirty="0"/>
          </a:p>
          <a:p>
            <a:pPr lvl="1">
              <a:spcBef>
                <a:spcPts val="2399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3523" y="3955264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4074" y="5517233"/>
            <a:ext cx="8824535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p1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p2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convertImage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7951" y="4796798"/>
            <a:ext cx="3351927" cy="144439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Self documenting </a:t>
            </a:r>
            <a:r>
              <a:rPr lang="en-US" sz="3200" b="1" noProof="1">
                <a:solidFill>
                  <a:srgbClr val="FFFFFF"/>
                </a:solidFill>
              </a:rPr>
              <a:t>and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easy to test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7"/>
            <a:ext cx="11798684" cy="5355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799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753037"/>
            <a:ext cx="9956207" cy="2103480"/>
            <a:chOff x="693812" y="1753037"/>
            <a:chExt cx="9956207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318875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318875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281" y="1980949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612" y="1980949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365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Break large programs into simple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Methods consist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body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Methods are invoked by their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Methods can accept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Methods can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>
                <a:solidFill>
                  <a:schemeClr val="bg2"/>
                </a:solidFill>
              </a:rPr>
              <a:t> a value or nothing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60" y="2529235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8" y="4653320"/>
            <a:ext cx="2791760" cy="1295960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is also a method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3068960"/>
            <a:ext cx="2789863" cy="122605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Prints "Hello" on the console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00292" y="2107626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331200" y="1544553"/>
            <a:ext cx="2536895" cy="592670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Method </a:t>
            </a:r>
            <a:r>
              <a:rPr lang="en-US" sz="2799" b="1" dirty="0">
                <a:solidFill>
                  <a:srgbClr val="FFFFFF"/>
                </a:solidFill>
              </a:rPr>
              <a:t>name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12090" y="1314576"/>
            <a:ext cx="2182184" cy="592670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Return type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985" y="1427038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Parameters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649" y="2672631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Method body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Method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declaration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Method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3457</Words>
  <Application>Microsoft Office PowerPoint</Application>
  <PresentationFormat>Widescreen</PresentationFormat>
  <Paragraphs>717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Void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 (1)</vt:lpstr>
      <vt:lpstr>Invoking a Method (2)</vt:lpstr>
      <vt:lpstr>Methods with Parameters</vt:lpstr>
      <vt:lpstr>Method Parameters (1)</vt:lpstr>
      <vt:lpstr>Method Parameters (2)</vt:lpstr>
      <vt:lpstr>Short Syntax for Defining Methods</vt:lpstr>
      <vt:lpstr>Problem: Grades</vt:lpstr>
      <vt:lpstr>Solution: Grades</vt:lpstr>
      <vt:lpstr>Problem: Sign of Integer Number</vt:lpstr>
      <vt:lpstr>Solution: Sign of Integer Number</vt:lpstr>
      <vt:lpstr>Optional Parameters</vt:lpstr>
      <vt:lpstr>Problem: Printing Triangle</vt:lpstr>
      <vt:lpstr>Solution: Printing Triangle (1)</vt:lpstr>
      <vt:lpstr>Solution: Printing Triangle (2)</vt:lpstr>
      <vt:lpstr>Memory Stack and Heap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Overloading Methods</vt:lpstr>
      <vt:lpstr>Method Signature</vt:lpstr>
      <vt:lpstr>Overloading Methods</vt:lpstr>
      <vt:lpstr>Signature and Return Type</vt:lpstr>
      <vt:lpstr>Program Execution Flow</vt:lpstr>
      <vt:lpstr>Program Execution</vt:lpstr>
      <vt:lpstr>Program Execution – Call Stack</vt:lpstr>
      <vt:lpstr>Problem: Multiply Evens by Odds</vt:lpstr>
      <vt:lpstr>Solution: Multiply Evens by Odds (1)</vt:lpstr>
      <vt:lpstr>Solution: Multiply Evens by Odds (2)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Software Development Course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2021-09-01T09:01:25Z</dcterms:modified>
  <cp:category>Programming;computer programming;software development;web development</cp:category>
</cp:coreProperties>
</file>