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494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401" r:id="rId31"/>
    <p:sldId id="49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6DFFD998-DD8C-4528-A37B-9330D0402A4D}">
          <p14:sldIdLst>
            <p14:sldId id="291"/>
            <p14:sldId id="292"/>
          </p14:sldIdLst>
        </p14:section>
        <p14:section name="What is Encapsulation?" id="{B8F32016-7431-4DE3-B21E-2ABFDA04702D}">
          <p14:sldIdLst>
            <p14:sldId id="294"/>
            <p14:sldId id="295"/>
            <p14:sldId id="296"/>
          </p14:sldIdLst>
        </p14:section>
        <p14:section name="Access Modifiers" id="{0223928D-95C5-487D-B9F1-73D870003CF5}">
          <p14:sldIdLst>
            <p14:sldId id="298"/>
            <p14:sldId id="299"/>
            <p14:sldId id="300"/>
            <p14:sldId id="495"/>
            <p14:sldId id="301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State Validation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Mutable vs Immutable Objects" id="{D9348608-406E-45DB-B5B3-BDA71A3CAA95}">
          <p14:sldIdLst>
            <p14:sldId id="494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Conclusion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B02913-2456-4263-9670-8F6A8CDDC6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065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/>
              <a:t>Benefits of Encapsulation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en-US" dirty="0"/>
              <a:t>Encapsulation</a:t>
            </a:r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is the </a:t>
            </a:r>
            <a:r>
              <a:rPr lang="en-US" sz="3400" b="1" dirty="0">
                <a:solidFill>
                  <a:schemeClr val="bg1"/>
                </a:solidFill>
              </a:rPr>
              <a:t>default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class</a:t>
            </a:r>
            <a:r>
              <a:rPr lang="en-US" sz="3400" dirty="0"/>
              <a:t> access modifier</a:t>
            </a:r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Accessible</a:t>
            </a:r>
            <a:r>
              <a:rPr lang="en-US" sz="3400" dirty="0"/>
              <a:t> to any other class </a:t>
            </a:r>
            <a:r>
              <a:rPr lang="en-US" sz="3400" b="1" dirty="0">
                <a:solidFill>
                  <a:schemeClr val="bg1"/>
                </a:solidFill>
              </a:rPr>
              <a:t>in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the</a:t>
            </a:r>
            <a:r>
              <a:rPr lang="en-US" sz="3400" dirty="0"/>
              <a:t> same </a:t>
            </a:r>
            <a:r>
              <a:rPr lang="en-US" sz="3400" b="1" dirty="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Internal Access Modifier</a:t>
            </a:r>
            <a:endParaRPr lang="bg-BG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Sort persons by name and age</a:t>
            </a:r>
          </a:p>
          <a:p>
            <a:r>
              <a:rPr lang="en-US" dirty="0"/>
              <a:t>Create a class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, which should have </a:t>
            </a:r>
            <a:r>
              <a:rPr lang="en-US" sz="3200" b="1" dirty="0">
                <a:solidFill>
                  <a:schemeClr val="bg1"/>
                </a:solidFill>
              </a:rPr>
              <a:t>public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properties</a:t>
            </a:r>
            <a:r>
              <a:rPr lang="en-US" sz="3200" dirty="0"/>
              <a:t> with </a:t>
            </a:r>
            <a:r>
              <a:rPr lang="en-US" sz="3200" b="1" dirty="0">
                <a:solidFill>
                  <a:schemeClr val="bg1"/>
                </a:solidFill>
              </a:rPr>
              <a:t>private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setters</a:t>
            </a:r>
            <a:r>
              <a:rPr lang="en-US" sz="3200" dirty="0"/>
              <a:t> for: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Sort Persons by Name and Age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801000" y="3044310"/>
            <a:ext cx="5115794" cy="3058621"/>
            <a:chOff x="-306388" y="2080569"/>
            <a:chExt cx="3137848" cy="30586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80569"/>
              <a:ext cx="313784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495422"/>
            <a:ext cx="1890602" cy="36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D622DE5-43EB-46EC-ADFB-DE0D34EA4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6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</a:t>
            </a:r>
            <a:r>
              <a:rPr lang="bg-BG" dirty="0"/>
              <a:t>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0873" y="1179000"/>
            <a:ext cx="10710255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public class </a:t>
            </a:r>
            <a:r>
              <a:rPr lang="en-GB" sz="2600" dirty="0">
                <a:solidFill>
                  <a:schemeClr val="bg1"/>
                </a:solidFill>
              </a:rPr>
              <a:t>Person</a:t>
            </a:r>
            <a:r>
              <a:rPr lang="en-GB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en-GB" sz="2600" i="1" dirty="0">
                <a:solidFill>
                  <a:schemeClr val="accent2"/>
                </a:solidFill>
              </a:rPr>
              <a:t>//</a:t>
            </a:r>
            <a:r>
              <a:rPr lang="bg-BG" sz="2600" i="1" dirty="0">
                <a:solidFill>
                  <a:schemeClr val="accent2"/>
                </a:solidFill>
              </a:rPr>
              <a:t> </a:t>
            </a:r>
            <a:r>
              <a:rPr lang="en-GB" sz="2600" dirty="0">
                <a:solidFill>
                  <a:schemeClr val="accent2"/>
                </a:solidFill>
              </a:rPr>
              <a:t>TODO:</a:t>
            </a:r>
            <a:r>
              <a:rPr lang="en-GB" sz="2600" i="1" dirty="0">
                <a:solidFill>
                  <a:schemeClr val="accent2"/>
                </a:solidFill>
              </a:rPr>
              <a:t> Add a constructor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int Age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string ToString()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return $"</a:t>
            </a:r>
            <a:r>
              <a:rPr lang="en-US" sz="2600" dirty="0"/>
              <a:t>{FirstName} {LastName} is {Age} years old.";</a:t>
            </a:r>
            <a:endParaRPr lang="en-GB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}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B11612-C867-4083-8D10-2DC88381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0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(2)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10164" y="1359000"/>
            <a:ext cx="9971673" cy="49167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lines = int.Parse(Console.ReadLine());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people = new List&lt;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&gt;();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for (int i = 0; i &lt; lines; i++) 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var cmdArgs = Console.ReadLine().Split();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Create variables for constructor parameters</a:t>
            </a:r>
            <a:endParaRPr lang="bg-BG" sz="2800" i="1" dirty="0">
              <a:solidFill>
                <a:schemeClr val="accent2"/>
              </a:solidFill>
            </a:endParaRP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i="1" dirty="0">
                <a:solidFill>
                  <a:schemeClr val="accent2"/>
                </a:solidFill>
              </a:rPr>
              <a:t>  // </a:t>
            </a:r>
            <a:r>
              <a:rPr lang="en-US" sz="2800" i="1" dirty="0">
                <a:solidFill>
                  <a:schemeClr val="accent2"/>
                </a:solidFill>
              </a:rPr>
              <a:t>Initialize a Person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Add it to the list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A13E87-A081-474F-B573-5934FEA9E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1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Sort Persons by Name and Age (3)</a:t>
            </a:r>
            <a:endParaRPr lang="bg-BG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2" y="1494846"/>
            <a:ext cx="11263337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i="1" noProof="1">
                <a:solidFill>
                  <a:schemeClr val="accent2"/>
                </a:solidFill>
              </a:rPr>
              <a:t>//continued from previous slide</a:t>
            </a:r>
          </a:p>
          <a:p>
            <a:r>
              <a:rPr lang="en-US" sz="2600" noProof="1"/>
              <a:t>var </a:t>
            </a:r>
            <a:r>
              <a:rPr lang="en-US" sz="2600" noProof="1">
                <a:solidFill>
                  <a:schemeClr val="bg1"/>
                </a:solidFill>
              </a:rPr>
              <a:t>sorted</a:t>
            </a:r>
            <a:r>
              <a:rPr lang="en-US" sz="2600" noProof="1"/>
              <a:t> = people.OrderBy(p =&gt; p.FirstName)</a:t>
            </a:r>
          </a:p>
          <a:p>
            <a:r>
              <a:rPr lang="en-US" sz="2600" noProof="1"/>
              <a:t>  .ThenBy(p =&gt; p.Age).ToList();</a:t>
            </a:r>
          </a:p>
          <a:p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noProof="1"/>
              <a:t>Console.WriteLine(string.Join(Environment.NewLine,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3988217"/>
          </a:xfrm>
        </p:spPr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getter for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en-US" sz="3400" dirty="0"/>
              <a:t>Add a method, which updates</a:t>
            </a:r>
            <a:br>
              <a:rPr lang="en-US" sz="3400" dirty="0"/>
            </a:b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dirty="0"/>
              <a:t> with a given percent</a:t>
            </a:r>
          </a:p>
          <a:p>
            <a:r>
              <a:rPr lang="en-US" sz="3400" dirty="0"/>
              <a:t>Persons younger than 30 get</a:t>
            </a:r>
            <a:br>
              <a:rPr lang="en-US" sz="3400" dirty="0"/>
            </a:br>
            <a:r>
              <a:rPr lang="en-US" sz="3400" dirty="0"/>
              <a:t>half of the normal increase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Salary Increase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6122761" y="1673658"/>
            <a:ext cx="5885737" cy="3445966"/>
            <a:chOff x="-306388" y="2128097"/>
            <a:chExt cx="3137848" cy="3445966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3415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Salary Increase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https://judge.softuni.bg/Contests/Practice/Index/3163#1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Validation in Getters or Setters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Setters are a good place for simple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validation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</a:pPr>
            <a:endParaRPr lang="en-US" sz="4800" dirty="0"/>
          </a:p>
          <a:p>
            <a:r>
              <a:rPr lang="en-US" dirty="0"/>
              <a:t>Callers of your methods should take care of </a:t>
            </a:r>
            <a:r>
              <a:rPr lang="en-US" b="1" dirty="0">
                <a:solidFill>
                  <a:schemeClr val="bg1"/>
                </a:solidFill>
              </a:rPr>
              <a:t>handling</a:t>
            </a:r>
            <a:r>
              <a:rPr lang="en-US" dirty="0"/>
              <a:t> exceptions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82320" y="1824307"/>
            <a:ext cx="8310879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  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5826000" y="3291846"/>
            <a:ext cx="2758569" cy="668662"/>
          </a:xfrm>
          <a:prstGeom prst="wedgeRoundRectCallout">
            <a:avLst>
              <a:gd name="adj1" fmla="val -59125"/>
              <a:gd name="adj2" fmla="val 5772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Throw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Constructors use </a:t>
            </a:r>
            <a:r>
              <a:rPr lang="en-US" b="1" dirty="0">
                <a:solidFill>
                  <a:schemeClr val="bg1"/>
                </a:solidFill>
              </a:rPr>
              <a:t>private setters</a:t>
            </a:r>
            <a:r>
              <a:rPr lang="en-US" dirty="0"/>
              <a:t> with validation logic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dirty="0"/>
              <a:t>Guarantee </a:t>
            </a:r>
            <a:r>
              <a:rPr lang="en-US" b="1" dirty="0">
                <a:solidFill>
                  <a:schemeClr val="bg1"/>
                </a:solidFill>
              </a:rPr>
              <a:t>valid state </a:t>
            </a:r>
            <a:r>
              <a:rPr lang="en-US" dirty="0"/>
              <a:t>of the object after its creation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98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196000" y="4284000"/>
            <a:ext cx="2879050" cy="863969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Validation happens inside the setter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en-US" sz="4000" dirty="0"/>
              <a:t>What is Encapsulation?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Access Modifiers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State Validation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000" dirty="0"/>
              <a:t>Mutable </a:t>
            </a:r>
            <a:r>
              <a:rPr lang="en-US" sz="4000" dirty="0" err="1"/>
              <a:t>vs</a:t>
            </a:r>
            <a:r>
              <a:rPr lang="en-US" sz="4000" dirty="0"/>
              <a:t> Immutable Objects</a:t>
            </a:r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Expand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with validation </a:t>
            </a:r>
          </a:p>
          <a:p>
            <a:pPr marL="0" indent="0">
              <a:buNone/>
            </a:pPr>
            <a:r>
              <a:rPr lang="en-US" sz="3400" dirty="0"/>
              <a:t>    for every field</a:t>
            </a:r>
          </a:p>
          <a:p>
            <a:r>
              <a:rPr lang="en-US" sz="3400" dirty="0"/>
              <a:t>Names must be at least 3 symbols</a:t>
            </a:r>
          </a:p>
          <a:p>
            <a:r>
              <a:rPr lang="en-US" sz="3400" dirty="0"/>
              <a:t>Age cannot be zero or negative </a:t>
            </a:r>
          </a:p>
          <a:p>
            <a:r>
              <a:rPr lang="en-US" sz="3400" dirty="0"/>
              <a:t>Salary cannot be less than 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Problem: Validate Data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Solution: Validate Data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Add validation for the 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https://judge.softuni.bg/Contests/Practice/Index/3163#2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Changeable and Unchangeable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5905597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Immutable Objects</a:t>
            </a:r>
          </a:p>
          <a:p>
            <a:pPr lvl="1"/>
            <a:r>
              <a:rPr lang="en-GB" sz="3200" dirty="0"/>
              <a:t>Immutable == unchangeable</a:t>
            </a:r>
          </a:p>
          <a:p>
            <a:pPr lvl="1"/>
            <a:r>
              <a:rPr lang="en-GB" sz="3200" dirty="0"/>
              <a:t>Create new memory every time they're modified</a:t>
            </a:r>
          </a:p>
          <a:p>
            <a:pPr lvl="1">
              <a:buClr>
                <a:schemeClr val="tx1"/>
              </a:buClr>
            </a:pP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</a:p>
          <a:p>
            <a:pPr lvl="1">
              <a:buClr>
                <a:schemeClr val="tx1"/>
              </a:buClr>
            </a:pPr>
            <a:r>
              <a:rPr lang="en-GB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Mutable Objects</a:t>
            </a:r>
          </a:p>
          <a:p>
            <a:pPr lvl="1"/>
            <a:r>
              <a:rPr lang="en-US" sz="3200" dirty="0"/>
              <a:t>Mutable == changeable</a:t>
            </a:r>
          </a:p>
          <a:p>
            <a:pPr lvl="1"/>
            <a:r>
              <a:rPr lang="en-US" sz="3200" dirty="0"/>
              <a:t>Use the same memory location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</a:p>
          <a:p>
            <a:pPr lvl="1"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Mutable vs Immutable Objects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en-US" dirty="0"/>
              <a:t> fields are still </a:t>
            </a:r>
            <a:r>
              <a:rPr lang="en-US" b="1" dirty="0">
                <a:solidFill>
                  <a:schemeClr val="bg1"/>
                </a:solidFill>
              </a:rPr>
              <a:t>not encapsulated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In this case you can </a:t>
            </a:r>
            <a:r>
              <a:rPr lang="en-US" b="1" dirty="0">
                <a:solidFill>
                  <a:schemeClr val="bg1"/>
                </a:solidFill>
              </a:rPr>
              <a:t>access</a:t>
            </a:r>
            <a:r>
              <a:rPr lang="en-US" dirty="0"/>
              <a:t> the field methods through the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471000" y="1989846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300" dirty="0"/>
              <a:t>You can use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en-US" sz="3300" dirty="0"/>
              <a:t> to encapsulate collections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Encapsulate Mutable Fields</a:t>
            </a:r>
            <a:endParaRPr lang="bg-BG" dirty="0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06000" y="1881632"/>
            <a:ext cx="10035000" cy="46808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6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6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196130"/>
            <a:ext cx="5449161" cy="5201066"/>
          </a:xfrm>
        </p:spPr>
        <p:txBody>
          <a:bodyPr/>
          <a:lstStyle/>
          <a:p>
            <a:r>
              <a:rPr lang="en-US" dirty="0"/>
              <a:t>Team have two squads</a:t>
            </a:r>
          </a:p>
          <a:p>
            <a:pPr lvl="1"/>
            <a:r>
              <a:rPr lang="en-US" dirty="0"/>
              <a:t>First team &amp; Reserve team</a:t>
            </a:r>
          </a:p>
          <a:p>
            <a:r>
              <a:rPr lang="en-US" dirty="0"/>
              <a:t>Read persons from console and add them to team</a:t>
            </a:r>
          </a:p>
          <a:p>
            <a:r>
              <a:rPr lang="en-US" dirty="0"/>
              <a:t>If they are younger than 40, they  go to first squad</a:t>
            </a:r>
          </a:p>
          <a:p>
            <a:r>
              <a:rPr lang="en-US" dirty="0"/>
              <a:t>Print both squad sizes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Team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646000" y="1228351"/>
            <a:ext cx="6242030" cy="4104079"/>
            <a:chOff x="-306388" y="2077297"/>
            <a:chExt cx="3210633" cy="410407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210633" cy="6027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10633" cy="1372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39720"/>
              <a:ext cx="3210633" cy="21416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03901E9-533C-4180-A322-56E9651B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6000" y="1269000"/>
            <a:ext cx="8332362" cy="488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string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firstTeam;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reserveTeam;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Team(string name)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this.name =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this.firstTeam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this.reserveTeam = new List&lt;Person&gt;();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continues on the next slide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C62EFF-600F-4FD6-BAE8-8BAF1DA98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4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Team(2)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9090" y="1199633"/>
            <a:ext cx="9234443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</a:t>
            </a:r>
            <a:r>
              <a:rPr lang="en-US" sz="2600" noProof="1">
                <a:solidFill>
                  <a:schemeClr val="bg1"/>
                </a:solidFill>
              </a:rPr>
              <a:t>IReadOnlyCollection</a:t>
            </a:r>
            <a:r>
              <a:rPr lang="en-US" sz="2600" noProof="1"/>
              <a:t>&lt;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2"/>
                </a:solidFill>
              </a:rPr>
              <a:t>&gt;</a:t>
            </a:r>
            <a:r>
              <a:rPr lang="en-US" sz="2600" noProof="1">
                <a:solidFill>
                  <a:schemeClr val="bg1"/>
                </a:solidFill>
              </a:rPr>
              <a:t> </a:t>
            </a:r>
            <a:r>
              <a:rPr lang="en-US" sz="2600" noProof="1"/>
              <a:t>FirstTeam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get { return this.firstTeam.</a:t>
            </a:r>
            <a:r>
              <a:rPr lang="en-US" sz="2600" noProof="1">
                <a:solidFill>
                  <a:schemeClr val="bg1"/>
                </a:solidFill>
              </a:rPr>
              <a:t>AsReadOnly</a:t>
            </a:r>
            <a:r>
              <a:rPr lang="en-US" sz="2600" noProof="1"/>
              <a:t>();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TODO:</a:t>
            </a:r>
            <a:r>
              <a:rPr lang="en-US" sz="2600" i="1" noProof="1">
                <a:solidFill>
                  <a:schemeClr val="accent2"/>
                </a:solidFill>
              </a:rPr>
              <a:t> Implement reserve team getter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AddPlayer(</a:t>
            </a:r>
            <a:r>
              <a:rPr lang="en-US" sz="2600" noProof="1">
                <a:solidFill>
                  <a:schemeClr val="bg1"/>
                </a:solidFill>
              </a:rPr>
              <a:t>Person player</a:t>
            </a:r>
            <a:r>
              <a:rPr lang="en-US" sz="2600" noProof="1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(player.Age &lt; 40)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firstTeam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reserveTeam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your solution here: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5C7CA4-A9EA-492A-9C86-D8D373E4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dirty="0">
                <a:solidFill>
                  <a:schemeClr val="bg2"/>
                </a:solidFill>
              </a:rPr>
              <a:t>Encapsulation: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Hides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implementation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Reduces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complexity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Ensures that structural changes 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dirty="0">
                <a:solidFill>
                  <a:schemeClr val="bg2"/>
                </a:solidFill>
              </a:rPr>
              <a:t>remain local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Immutable </a:t>
            </a:r>
            <a:r>
              <a:rPr lang="en-US" sz="3600" dirty="0">
                <a:solidFill>
                  <a:schemeClr val="bg2"/>
                </a:solidFill>
              </a:rPr>
              <a:t>and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Mutable</a:t>
            </a:r>
            <a:r>
              <a:rPr lang="en-US" sz="3600" dirty="0">
                <a:solidFill>
                  <a:schemeClr val="bg2"/>
                </a:solidFill>
              </a:rPr>
              <a:t> objects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80675" y="566263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81175" y="611263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115725" y="566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115725" y="611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285675" y="585362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05725" y="631373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590568" y="5667633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590568" y="6117633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808818" y="5858629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4995568" y="5858630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4995568" y="6049626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 Hiding Implementation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Process of wrapping code and data together into a </a:t>
            </a:r>
            <a:r>
              <a:rPr lang="en-US" sz="3200" b="1" dirty="0">
                <a:solidFill>
                  <a:schemeClr val="bg1"/>
                </a:solidFill>
              </a:rPr>
              <a:t>single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unit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200" dirty="0"/>
              <a:t>Flexibility and extensibility of the code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Allows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validation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Structural changes remain </a:t>
            </a:r>
            <a:r>
              <a:rPr lang="en-US" sz="3200" b="1" dirty="0">
                <a:solidFill>
                  <a:schemeClr val="bg1"/>
                </a:solidFill>
              </a:rPr>
              <a:t>local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3200" dirty="0"/>
              <a:t>Reduces </a:t>
            </a:r>
            <a:r>
              <a:rPr lang="en-US" sz="3200" b="1" dirty="0">
                <a:solidFill>
                  <a:schemeClr val="bg1"/>
                </a:solidFill>
              </a:rPr>
              <a:t>complexity</a:t>
            </a: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91000" y="4329000"/>
            <a:ext cx="2887623" cy="1432611"/>
          </a:xfrm>
          <a:prstGeom prst="wedgeRoundRectCallout">
            <a:avLst>
              <a:gd name="adj1" fmla="val 71183"/>
              <a:gd name="adj2" fmla="val -68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accessible only by public methods of class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2610000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accessors to get and set value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Fields should be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r>
              <a:rPr lang="en-GB" dirty="0"/>
              <a:t>Properties should be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public</a:t>
            </a:r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Encapsulation – Example</a:t>
            </a:r>
            <a:endParaRPr lang="bg-BG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30318" y="1911018"/>
            <a:ext cx="6036284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3924290" y="2844790"/>
            <a:ext cx="2688799" cy="600541"/>
          </a:xfrm>
          <a:prstGeom prst="wedgeRoundRectCallout">
            <a:avLst>
              <a:gd name="adj1" fmla="val -69172"/>
              <a:gd name="adj2" fmla="val -434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means "private"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3936000" y="4528658"/>
            <a:ext cx="2598799" cy="609600"/>
          </a:xfrm>
          <a:prstGeom prst="wedgeRoundRectCallout">
            <a:avLst>
              <a:gd name="adj1" fmla="val -68624"/>
              <a:gd name="adj2" fmla="val -545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means "public"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Visibility of Class Members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700" dirty="0"/>
              <a:t>It's the main way to perform encapsulation and </a:t>
            </a:r>
            <a:r>
              <a:rPr lang="en-US" sz="3700" b="1" dirty="0">
                <a:solidFill>
                  <a:schemeClr val="bg1"/>
                </a:solidFill>
              </a:rPr>
              <a:t>hide</a:t>
            </a:r>
            <a:r>
              <a:rPr lang="en-US" sz="3700" dirty="0"/>
              <a:t> </a:t>
            </a:r>
            <a:r>
              <a:rPr lang="en-US" sz="3700" b="1" dirty="0">
                <a:solidFill>
                  <a:schemeClr val="bg1"/>
                </a:solidFill>
              </a:rPr>
              <a:t>data</a:t>
            </a:r>
            <a:r>
              <a:rPr lang="en-US" sz="3700" dirty="0"/>
              <a:t> from the outside world</a:t>
            </a:r>
          </a:p>
          <a:p>
            <a:pPr>
              <a:buClr>
                <a:schemeClr val="tx1"/>
              </a:buClr>
            </a:pPr>
            <a:endParaRPr lang="en-US" sz="30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endParaRPr lang="en-US" sz="3500" dirty="0"/>
          </a:p>
          <a:p>
            <a:pPr>
              <a:buClr>
                <a:schemeClr val="tx1"/>
              </a:buClr>
            </a:pPr>
            <a:r>
              <a:rPr lang="en-US" sz="3700" dirty="0"/>
              <a:t>The </a:t>
            </a:r>
            <a:r>
              <a:rPr lang="en-US" sz="3700" b="1" dirty="0"/>
              <a:t>default</a:t>
            </a:r>
            <a:r>
              <a:rPr lang="en-US" sz="3700" dirty="0"/>
              <a:t> </a:t>
            </a:r>
            <a:r>
              <a:rPr lang="en-US" sz="3700" b="1" dirty="0"/>
              <a:t>field</a:t>
            </a:r>
            <a:r>
              <a:rPr lang="en-US" sz="3700" dirty="0"/>
              <a:t> and </a:t>
            </a:r>
            <a:r>
              <a:rPr lang="en-US" sz="3700" b="1" dirty="0"/>
              <a:t>method</a:t>
            </a:r>
            <a:r>
              <a:rPr lang="en-US" sz="3700" dirty="0"/>
              <a:t> modifier is</a:t>
            </a:r>
            <a:r>
              <a:rPr lang="en-US" sz="3700" b="1" dirty="0">
                <a:solidFill>
                  <a:schemeClr val="bg1"/>
                </a:solidFill>
              </a:rPr>
              <a:t> </a:t>
            </a: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endParaRPr lang="en-US" sz="3700" dirty="0"/>
          </a:p>
          <a:p>
            <a:pPr>
              <a:buClr>
                <a:schemeClr val="tx1"/>
              </a:buClr>
            </a:pPr>
            <a:r>
              <a:rPr lang="en-US" sz="3700" b="1" dirty="0"/>
              <a:t>Avoid</a:t>
            </a:r>
            <a:r>
              <a:rPr lang="en-US" sz="3700" dirty="0"/>
              <a:t> declaring </a:t>
            </a:r>
            <a:r>
              <a:rPr lang="en-US" sz="3700" b="1" dirty="0"/>
              <a:t>private</a:t>
            </a:r>
            <a:r>
              <a:rPr lang="en-US" sz="3700" dirty="0"/>
              <a:t> </a:t>
            </a:r>
            <a:r>
              <a:rPr lang="en-US" sz="3700" b="1" dirty="0"/>
              <a:t>classes</a:t>
            </a:r>
            <a:r>
              <a:rPr lang="en-US" sz="3700" dirty="0"/>
              <a:t> and </a:t>
            </a:r>
            <a:r>
              <a:rPr lang="en-US" sz="3700" b="1" dirty="0"/>
              <a:t>interfaces</a:t>
            </a:r>
          </a:p>
          <a:p>
            <a:pPr lvl="1">
              <a:buClr>
                <a:schemeClr val="tx1"/>
              </a:buClr>
            </a:pPr>
            <a:r>
              <a:rPr lang="en-US" sz="3500" dirty="0"/>
              <a:t>accessible only within the declared class itself</a:t>
            </a: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Private Access Modifier</a:t>
            </a:r>
            <a:endParaRPr lang="bg-B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sz="3400" dirty="0"/>
              <a:t>The most </a:t>
            </a:r>
            <a:r>
              <a:rPr lang="en-GB" sz="3400" b="1" dirty="0">
                <a:solidFill>
                  <a:schemeClr val="bg1"/>
                </a:solidFill>
              </a:rPr>
              <a:t>permissive</a:t>
            </a:r>
            <a:r>
              <a:rPr lang="en-GB" sz="3400" dirty="0"/>
              <a:t> access level</a:t>
            </a:r>
          </a:p>
          <a:p>
            <a:pPr>
              <a:lnSpc>
                <a:spcPct val="100000"/>
              </a:lnSpc>
            </a:pPr>
            <a:r>
              <a:rPr lang="en-GB" sz="3400" dirty="0"/>
              <a:t>There are </a:t>
            </a:r>
            <a:r>
              <a:rPr lang="en-GB" sz="3400" b="1" dirty="0">
                <a:solidFill>
                  <a:schemeClr val="bg1"/>
                </a:solidFill>
              </a:rPr>
              <a:t>no restrictions </a:t>
            </a:r>
            <a:r>
              <a:rPr lang="en-GB" sz="3400" dirty="0"/>
              <a:t>on accessing public</a:t>
            </a:r>
            <a:r>
              <a:rPr lang="bg-BG" sz="3400" dirty="0"/>
              <a:t> </a:t>
            </a:r>
            <a:r>
              <a:rPr lang="en-GB" sz="3400" dirty="0"/>
              <a:t>members</a:t>
            </a:r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 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2671142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400" dirty="0"/>
              <a:t>To access class directly from a namespace</a:t>
            </a:r>
            <a:r>
              <a:rPr lang="bg-BG" sz="3400" dirty="0"/>
              <a:t> </a:t>
            </a:r>
            <a:r>
              <a:rPr lang="en-GB" sz="3400" dirty="0"/>
              <a:t>use the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 </a:t>
            </a:r>
            <a:r>
              <a:rPr lang="en-GB" sz="3400" dirty="0"/>
              <a:t>keyword to include the namespace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Public Access Modifier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3275</TotalTime>
  <Words>2050</Words>
  <Application>Microsoft Office PowerPoint</Application>
  <PresentationFormat>Widescreen</PresentationFormat>
  <Paragraphs>389</Paragraphs>
  <Slides>31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Encapsulation</vt:lpstr>
      <vt:lpstr>Table of Contents</vt:lpstr>
      <vt:lpstr> Hiding Implementation</vt:lpstr>
      <vt:lpstr>Encapsulation</vt:lpstr>
      <vt:lpstr>Encapsulation – Example</vt:lpstr>
      <vt:lpstr>Visibility of Class Members</vt:lpstr>
      <vt:lpstr>Private Access Modifier</vt:lpstr>
      <vt:lpstr>Public Access Modifier (1)</vt:lpstr>
      <vt:lpstr>Public Access Modifier (2)</vt:lpstr>
      <vt:lpstr>Internal Access Modifier</vt:lpstr>
      <vt:lpstr>Problem: Sort Persons by Name and Age</vt:lpstr>
      <vt:lpstr>Solution: Sort Persons by Name and Age (1)</vt:lpstr>
      <vt:lpstr>Solution: Sort Persons by Name and Age (2)</vt:lpstr>
      <vt:lpstr>Solution: Sort Persons by Name and Age (3)</vt:lpstr>
      <vt:lpstr>Problem: Salary Increase</vt:lpstr>
      <vt:lpstr>Solution: Salary Increase</vt:lpstr>
      <vt:lpstr>Validation in Getters or Setters</vt:lpstr>
      <vt:lpstr>Validation (1)</vt:lpstr>
      <vt:lpstr>Validation (2)</vt:lpstr>
      <vt:lpstr>Problem: Validate Data</vt:lpstr>
      <vt:lpstr>Solution: Validate Data</vt:lpstr>
      <vt:lpstr>Changeable and Unchangeable </vt:lpstr>
      <vt:lpstr>Mutable vs Immutable Objects</vt:lpstr>
      <vt:lpstr>Mutable Fields</vt:lpstr>
      <vt:lpstr>Encapsulate Mutable Fields</vt:lpstr>
      <vt:lpstr>Problem: Team</vt:lpstr>
      <vt:lpstr>Solution: Team (1)</vt:lpstr>
      <vt:lpstr>Solution: Team(2)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2021-08-31T19:00:38Z</dcterms:modified>
  <cp:category>programming;education;software engineering;software development</cp:category>
</cp:coreProperties>
</file>