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291" r:id="rId2"/>
    <p:sldId id="292" r:id="rId3"/>
    <p:sldId id="294" r:id="rId4"/>
    <p:sldId id="296" r:id="rId5"/>
    <p:sldId id="297" r:id="rId6"/>
    <p:sldId id="298" r:id="rId7"/>
    <p:sldId id="299" r:id="rId8"/>
    <p:sldId id="300" r:id="rId9"/>
    <p:sldId id="301" r:id="rId10"/>
    <p:sldId id="496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497" r:id="rId19"/>
    <p:sldId id="498" r:id="rId20"/>
    <p:sldId id="499" r:id="rId21"/>
    <p:sldId id="310" r:id="rId22"/>
    <p:sldId id="311" r:id="rId23"/>
    <p:sldId id="312" r:id="rId24"/>
    <p:sldId id="313" r:id="rId25"/>
    <p:sldId id="314" r:id="rId26"/>
    <p:sldId id="494" r:id="rId27"/>
    <p:sldId id="315" r:id="rId28"/>
    <p:sldId id="316" r:id="rId29"/>
    <p:sldId id="317" r:id="rId30"/>
    <p:sldId id="318" r:id="rId31"/>
    <p:sldId id="401" r:id="rId32"/>
    <p:sldId id="49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D1D32E6-D9DC-4BE7-BF38-8ED76E177331}">
          <p14:sldIdLst>
            <p14:sldId id="291"/>
            <p14:sldId id="292"/>
          </p14:sldIdLst>
        </p14:section>
        <p14:section name="Абстракция" id="{CEBF3383-E310-4356-80B5-6D5F48700F10}">
          <p14:sldIdLst>
            <p14:sldId id="294"/>
            <p14:sldId id="296"/>
            <p14:sldId id="297"/>
            <p14:sldId id="298"/>
          </p14:sldIdLst>
        </p14:section>
        <p14:section name="Интерфейси" id="{42597944-70B1-4364-8C82-71BC9A3BFBA7}">
          <p14:sldIdLst>
            <p14:sldId id="299"/>
            <p14:sldId id="300"/>
            <p14:sldId id="301"/>
            <p14:sldId id="496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Абстрактни класове" id="{BA040EAF-498A-4A9C-84BB-45C5C3E0B399}">
          <p14:sldIdLst>
            <p14:sldId id="308"/>
            <p14:sldId id="497"/>
            <p14:sldId id="498"/>
            <p14:sldId id="499"/>
            <p14:sldId id="310"/>
          </p14:sldIdLst>
        </p14:section>
        <p14:section name="Разлика между интерфейси и абстрактни класове" id="{6B125352-FDCA-40BA-870C-105D3A5E7EF5}">
          <p14:sldIdLst>
            <p14:sldId id="311"/>
            <p14:sldId id="312"/>
            <p14:sldId id="313"/>
            <p14:sldId id="314"/>
            <p14:sldId id="494"/>
            <p14:sldId id="315"/>
            <p14:sldId id="316"/>
            <p14:sldId id="317"/>
          </p14:sldIdLst>
        </p14:section>
        <p14:section name="Обобщение" id="{4FB96423-363F-4A51-8984-B9FBEE5B717D}">
          <p14:sldIdLst>
            <p14:sldId id="318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 autoAdjust="0"/>
    <p:restoredTop sz="95238" autoAdjust="0"/>
  </p:normalViewPr>
  <p:slideViewPr>
    <p:cSldViewPr showGuides="1">
      <p:cViewPr varScale="1">
        <p:scale>
          <a:sx n="122" d="100"/>
          <a:sy n="122" d="100"/>
        </p:scale>
        <p:origin x="856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18.01.23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5EA1C01-F000-4EE3-9271-88495E4AA7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05564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60D126E-DDAC-4CE7-9098-2BFC6CFDF8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58020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673D02-95AF-4DCC-BC36-6B5230C3E3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73109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E3AAFB8-EEDA-4818-A713-39100C0897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64145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2A1F3C4-C2FB-49E8-8E73-398F509E5C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66278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4045D2E-DC25-4EE1-AD22-ED08127562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020536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6FB8D50-5DCA-4E70-AF02-E4DD64D6BD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52127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E711369-FEC3-4032-8651-96B295338E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535799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4F78F58-A949-4C17-812C-5B8CEC39AD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288226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5E969C-B0D0-4665-AB25-7B76A18DB5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50128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DCEF9BE-E7EC-4134-B760-587CD2D35C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2256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6C95B6F-6F20-434C-9E83-23322D9216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88946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3EDFE7C-7967-4160-A8C8-BB09C0D26A8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2968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DEE2182-2816-4C6C-A323-02B5CB31F9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277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A494C9F-FB35-4A3B-A7A7-6A32D04D09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7978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8896265-E839-4396-8DCC-544583EF82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725836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B15D412-3428-4B07-B3A3-1005582E4D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1521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646E9F3-C405-42AC-B335-073FC0832B1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65156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6E5645-74BE-4A80-9C85-76F3052E2C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9630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2F8686-CC9B-42D7-965B-7A0197D47C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83832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65#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65#1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Разлика между абстракция</a:t>
            </a:r>
            <a:r>
              <a:rPr lang="fr-FR" dirty="0"/>
              <a:t> </a:t>
            </a:r>
            <a:r>
              <a:rPr lang="bg-BG" dirty="0"/>
              <a:t>и</a:t>
            </a:r>
            <a:r>
              <a:rPr lang="fr-FR" dirty="0"/>
              <a:t> </a:t>
            </a:r>
            <a:r>
              <a:rPr lang="bg-BG" dirty="0" err="1"/>
              <a:t>енкапсулация</a:t>
            </a:r>
            <a:br>
              <a:rPr lang="fr-FR" dirty="0"/>
            </a:br>
            <a:r>
              <a:rPr lang="bg-BG" dirty="0"/>
              <a:t>Разлика между интерфейси и абстрактни класове</a:t>
            </a:r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Абстрактни класове и интерфейси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00" y="2477040"/>
            <a:ext cx="2646274" cy="200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1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dirty="0"/>
              <a:t>Клас, който </a:t>
            </a:r>
            <a:r>
              <a:rPr lang="bg-BG" b="1" dirty="0">
                <a:solidFill>
                  <a:schemeClr val="bg1"/>
                </a:solidFill>
              </a:rPr>
              <a:t>имплементира</a:t>
            </a:r>
            <a:r>
              <a:rPr lang="en-US" dirty="0"/>
              <a:t> </a:t>
            </a:r>
            <a:r>
              <a:rPr lang="bg-BG" dirty="0"/>
              <a:t>интерфейс, може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експлицитно </a:t>
            </a:r>
            <a:r>
              <a:rPr lang="en-US" dirty="0"/>
              <a:t> </a:t>
            </a:r>
            <a:r>
              <a:rPr lang="bg-BG" dirty="0"/>
              <a:t>да имплементира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членове</a:t>
            </a:r>
            <a:r>
              <a:rPr lang="en-US" dirty="0"/>
              <a:t> </a:t>
            </a:r>
            <a:r>
              <a:rPr lang="bg-BG" dirty="0"/>
              <a:t>от този </a:t>
            </a:r>
            <a:r>
              <a:rPr lang="bg-BG" b="1" dirty="0">
                <a:solidFill>
                  <a:schemeClr val="bg1"/>
                </a:solidFill>
              </a:rPr>
              <a:t>интерфейс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Експлицитен интерфейс </a:t>
            </a:r>
            <a:r>
              <a:rPr lang="en-US" dirty="0"/>
              <a:t>(1)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8420" y="2333231"/>
            <a:ext cx="5473141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IFile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ReadFile();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406000" y="4014000"/>
            <a:ext cx="7829999" cy="2738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FileInfo 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IBinaryFile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IFile.ReadFile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Console.WriteLine("Reading File");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99450" y="2333230"/>
            <a:ext cx="5473141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IBinaryFile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ReadFile();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291000" y="5180810"/>
            <a:ext cx="2481485" cy="1123143"/>
          </a:xfrm>
          <a:prstGeom prst="wedgeRoundRectCallout">
            <a:avLst>
              <a:gd name="adj1" fmla="val 97055"/>
              <a:gd name="adj2" fmla="val -547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Експлицитно имплементиран член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D5696EA-ED33-4E07-85FA-B6FB4A6039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771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000" dirty="0"/>
              <a:t>Експлицитно имплементиран член </a:t>
            </a:r>
            <a:r>
              <a:rPr lang="bg-BG" sz="3000" b="1" dirty="0">
                <a:solidFill>
                  <a:schemeClr val="bg1"/>
                </a:solidFill>
              </a:rPr>
              <a:t>не може</a:t>
            </a:r>
            <a:r>
              <a:rPr lang="en-US" sz="3000" dirty="0"/>
              <a:t> </a:t>
            </a:r>
            <a:r>
              <a:rPr lang="bg-BG" sz="3000" dirty="0"/>
              <a:t>да бъде достъпен през инстанцията на класа, а само през </a:t>
            </a:r>
            <a:r>
              <a:rPr lang="bg-BG" sz="3000" b="1" dirty="0">
                <a:solidFill>
                  <a:schemeClr val="bg1"/>
                </a:solidFill>
              </a:rPr>
              <a:t>инстанцията на интерфейса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Експлицитен интерфейс </a:t>
            </a:r>
            <a:r>
              <a:rPr lang="en-US" dirty="0"/>
              <a:t>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985184" y="4551821"/>
            <a:ext cx="6856527" cy="20185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IBinaryFile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file = new FileInfo();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file.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OpenBinaryFile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46000" y="2346244"/>
            <a:ext cx="5371527" cy="20185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IBinaryFile 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ReadFile();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OpenBinaryFile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183502" y="5004001"/>
            <a:ext cx="2172199" cy="1501954"/>
          </a:xfrm>
          <a:prstGeom prst="wedgeRoundRectCallout">
            <a:avLst>
              <a:gd name="adj1" fmla="val 111965"/>
              <a:gd name="adj2" fmla="val -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Достъп през инстанцията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17527" y="2346244"/>
            <a:ext cx="6362498" cy="20185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FileInfo</a:t>
            </a:r>
            <a:r>
              <a:rPr lang="en-US" sz="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IFile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IBinaryFile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IFile.ReadFile() {…}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void OpenBinaryFile() {…}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157312F2-F7AE-4358-98C8-7AD0A4D3B8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648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9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Връзка между </a:t>
            </a:r>
            <a:r>
              <a:rPr lang="bg-BG" b="1" dirty="0">
                <a:solidFill>
                  <a:schemeClr val="bg1"/>
                </a:solidFill>
              </a:rPr>
              <a:t>класовете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интерфейсите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sz="2000" dirty="0"/>
          </a:p>
          <a:p>
            <a:r>
              <a:rPr lang="bg-BG" dirty="0"/>
              <a:t>Множествено наследяване</a:t>
            </a:r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Множествено наследяване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4800600" y="1905001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04925" y="2394985"/>
            <a:ext cx="2473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имплементира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44450" y="2384805"/>
            <a:ext cx="1854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разширява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067801" y="2389528"/>
            <a:ext cx="1854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разширява</a:t>
            </a:r>
          </a:p>
        </p:txBody>
      </p:sp>
      <p:sp>
        <p:nvSpPr>
          <p:cNvPr id="32" name="Text Box 18"/>
          <p:cNvSpPr txBox="1">
            <a:spLocks noChangeArrowheads="1"/>
          </p:cNvSpPr>
          <p:nvPr/>
        </p:nvSpPr>
        <p:spPr bwMode="auto">
          <a:xfrm>
            <a:off x="8468928" y="3046066"/>
            <a:ext cx="2146218" cy="439968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8468928" y="1909211"/>
            <a:ext cx="2146218" cy="42326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34" name="Text Box 18"/>
          <p:cNvSpPr txBox="1">
            <a:spLocks noChangeArrowheads="1"/>
          </p:cNvSpPr>
          <p:nvPr/>
        </p:nvSpPr>
        <p:spPr bwMode="auto">
          <a:xfrm>
            <a:off x="4800600" y="3063086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1127135" y="3063086"/>
            <a:ext cx="2146218" cy="422949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36" name="Text Box 18"/>
          <p:cNvSpPr txBox="1">
            <a:spLocks noChangeArrowheads="1"/>
          </p:cNvSpPr>
          <p:nvPr/>
        </p:nvSpPr>
        <p:spPr bwMode="auto">
          <a:xfrm>
            <a:off x="1132272" y="1905001"/>
            <a:ext cx="2146218" cy="427473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>
                <a:effectLst/>
              </a:rPr>
              <a:t>Class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1905000" y="5707579"/>
            <a:ext cx="2146218" cy="457200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Class</a:t>
            </a:r>
          </a:p>
        </p:txBody>
      </p:sp>
      <p:sp>
        <p:nvSpPr>
          <p:cNvPr id="42" name="Text Box 18"/>
          <p:cNvSpPr txBox="1">
            <a:spLocks noChangeArrowheads="1"/>
          </p:cNvSpPr>
          <p:nvPr/>
        </p:nvSpPr>
        <p:spPr bwMode="auto">
          <a:xfrm>
            <a:off x="3124200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3" name="Text Box 18"/>
          <p:cNvSpPr txBox="1">
            <a:spLocks noChangeArrowheads="1"/>
          </p:cNvSpPr>
          <p:nvPr/>
        </p:nvSpPr>
        <p:spPr bwMode="auto">
          <a:xfrm>
            <a:off x="527091" y="4517124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6146025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5" name="Text Box 18"/>
          <p:cNvSpPr txBox="1">
            <a:spLocks noChangeArrowheads="1"/>
          </p:cNvSpPr>
          <p:nvPr/>
        </p:nvSpPr>
        <p:spPr bwMode="auto">
          <a:xfrm>
            <a:off x="8763000" y="4515512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46" name="Text Box 18"/>
          <p:cNvSpPr txBox="1">
            <a:spLocks noChangeArrowheads="1"/>
          </p:cNvSpPr>
          <p:nvPr/>
        </p:nvSpPr>
        <p:spPr bwMode="auto">
          <a:xfrm>
            <a:off x="7432331" y="5689013"/>
            <a:ext cx="2146218" cy="475766"/>
          </a:xfrm>
          <a:prstGeom prst="roundRect">
            <a:avLst/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2800" b="1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 noProof="1"/>
              <a:t>Interface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525001" y="5069075"/>
            <a:ext cx="1854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разширява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953222" y="5087818"/>
            <a:ext cx="24732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800" dirty="0"/>
              <a:t>имплементира</a:t>
            </a:r>
          </a:p>
        </p:txBody>
      </p:sp>
      <p:sp>
        <p:nvSpPr>
          <p:cNvPr id="7" name="Down Arrow 6"/>
          <p:cNvSpPr/>
          <p:nvPr/>
        </p:nvSpPr>
        <p:spPr bwMode="auto">
          <a:xfrm rot="10800000">
            <a:off x="1466820" y="2363825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7" name="Down Arrow 36"/>
          <p:cNvSpPr/>
          <p:nvPr/>
        </p:nvSpPr>
        <p:spPr bwMode="auto">
          <a:xfrm rot="10800000">
            <a:off x="8841214" y="2363824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8" name="Down Arrow 37"/>
          <p:cNvSpPr/>
          <p:nvPr/>
        </p:nvSpPr>
        <p:spPr bwMode="auto">
          <a:xfrm rot="7254787">
            <a:off x="7862498" y="4736111"/>
            <a:ext cx="45719" cy="123309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Down Arrow 39"/>
          <p:cNvSpPr/>
          <p:nvPr/>
        </p:nvSpPr>
        <p:spPr bwMode="auto">
          <a:xfrm rot="14388737">
            <a:off x="9218042" y="4678934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Down Arrow 30"/>
          <p:cNvSpPr/>
          <p:nvPr/>
        </p:nvSpPr>
        <p:spPr bwMode="auto">
          <a:xfrm rot="7254787">
            <a:off x="2243728" y="4713985"/>
            <a:ext cx="45719" cy="129538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7" name="Down Arrow 46"/>
          <p:cNvSpPr/>
          <p:nvPr/>
        </p:nvSpPr>
        <p:spPr bwMode="auto">
          <a:xfrm rot="14388737">
            <a:off x="3625995" y="4703956"/>
            <a:ext cx="45719" cy="1335993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Down Arrow 47"/>
          <p:cNvSpPr/>
          <p:nvPr/>
        </p:nvSpPr>
        <p:spPr bwMode="auto">
          <a:xfrm rot="10800000">
            <a:off x="5178339" y="2363823"/>
            <a:ext cx="124725" cy="69926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Slide Number">
            <a:extLst>
              <a:ext uri="{FF2B5EF4-FFF2-40B4-BE49-F238E27FC236}">
                <a16:creationId xmlns:a16="http://schemas.microsoft.com/office/drawing/2014/main" id="{63814F34-A17E-4B9A-8D1D-DB471C2CC6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2300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" grpId="0"/>
      <p:bldP spid="26" grpId="0"/>
      <p:bldP spid="28" grpId="0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9" grpId="0"/>
      <p:bldP spid="60" grpId="0"/>
      <p:bldP spid="7" grpId="0" animBg="1"/>
      <p:bldP spid="37" grpId="0" animBg="1"/>
      <p:bldP spid="38" grpId="0" animBg="1"/>
      <p:bldP spid="40" grpId="0" animBg="1"/>
      <p:bldP spid="31" grpId="0" animBg="1"/>
      <p:bldP spid="47" grpId="0" animBg="1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Създайте проект, който съдържа </a:t>
            </a:r>
            <a:r>
              <a:rPr lang="bg-BG" sz="3000" b="1" dirty="0">
                <a:solidFill>
                  <a:schemeClr val="bg1"/>
                </a:solidFill>
              </a:rPr>
              <a:t>интерфейс</a:t>
            </a:r>
            <a:r>
              <a:rPr lang="en-US" sz="3000" dirty="0"/>
              <a:t> </a:t>
            </a:r>
            <a:r>
              <a:rPr lang="bg-BG" sz="3000" dirty="0"/>
              <a:t>за</a:t>
            </a:r>
            <a:r>
              <a:rPr lang="en-US" sz="3000" dirty="0"/>
              <a:t> </a:t>
            </a:r>
            <a:r>
              <a:rPr lang="bg-BG" sz="3000" b="1" dirty="0" err="1">
                <a:solidFill>
                  <a:schemeClr val="bg1"/>
                </a:solidFill>
              </a:rPr>
              <a:t>рисуваеми</a:t>
            </a:r>
            <a:r>
              <a:rPr lang="bg-BG" sz="3000" b="1" dirty="0">
                <a:solidFill>
                  <a:schemeClr val="bg1"/>
                </a:solidFill>
              </a:rPr>
              <a:t> обекти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Имплементирайте два вида фигури</a:t>
            </a:r>
            <a:r>
              <a:rPr lang="en-US" sz="3000" dirty="0"/>
              <a:t>: </a:t>
            </a:r>
            <a:r>
              <a:rPr lang="en-US" sz="3000" b="1" dirty="0">
                <a:solidFill>
                  <a:schemeClr val="bg1"/>
                </a:solidFill>
              </a:rPr>
              <a:t>Circle</a:t>
            </a:r>
            <a:r>
              <a:rPr lang="bg-BG" sz="3000" b="1" dirty="0">
                <a:solidFill>
                  <a:schemeClr val="bg1"/>
                </a:solidFill>
              </a:rPr>
              <a:t> (кръг)</a:t>
            </a:r>
            <a:r>
              <a:rPr lang="en-US" sz="3000" dirty="0"/>
              <a:t> </a:t>
            </a:r>
            <a:r>
              <a:rPr lang="bg-BG" sz="3000" dirty="0"/>
              <a:t>и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Rectangle</a:t>
            </a:r>
            <a:r>
              <a:rPr lang="bg-BG" sz="3000" b="1" dirty="0">
                <a:solidFill>
                  <a:schemeClr val="bg1"/>
                </a:solidFill>
              </a:rPr>
              <a:t> (правоъгълник)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</a:p>
          <a:p>
            <a:r>
              <a:rPr lang="bg-BG" sz="3000" dirty="0"/>
              <a:t>И двата класа трябва да отпечатват фигурата с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</a:rPr>
              <a:t>*</a:t>
            </a:r>
            <a:r>
              <a:rPr lang="en-US" sz="3000" dirty="0"/>
              <a:t>"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</a:t>
            </a:r>
            <a:r>
              <a:rPr lang="bg-BG" dirty="0"/>
              <a:t> Фигури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26000" y="4599000"/>
            <a:ext cx="3597336" cy="1795775"/>
            <a:chOff x="-306494" y="1655598"/>
            <a:chExt cx="1971028" cy="1795775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1655598"/>
              <a:ext cx="1970922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&lt;&lt;IDrawable&gt;&gt;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Circle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494" y="2833211"/>
              <a:ext cx="1970922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bg-BG" sz="2600" b="1" noProof="1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Radius: int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471391" y="4081269"/>
            <a:ext cx="3429001" cy="2344733"/>
            <a:chOff x="-306388" y="1519054"/>
            <a:chExt cx="1878795" cy="2344733"/>
          </a:xfrm>
        </p:grpSpPr>
        <p:sp>
          <p:nvSpPr>
            <p:cNvPr id="17" name="Rectangle 3"/>
            <p:cNvSpPr>
              <a:spLocks noChangeArrowheads="1"/>
            </p:cNvSpPr>
            <p:nvPr/>
          </p:nvSpPr>
          <p:spPr bwMode="auto">
            <a:xfrm>
              <a:off x="-306388" y="1519054"/>
              <a:ext cx="1878795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&lt;&lt;IDrawable&gt;&gt;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Rectangle</a:t>
              </a: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-306388" y="2691627"/>
              <a:ext cx="1878795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-Width: 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-Height: int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8348447" y="4599000"/>
            <a:ext cx="3124200" cy="1795775"/>
            <a:chOff x="5561362" y="1396868"/>
            <a:chExt cx="3124200" cy="1795775"/>
          </a:xfrm>
        </p:grpSpPr>
        <p:sp>
          <p:nvSpPr>
            <p:cNvPr id="38" name="Rectangle 3"/>
            <p:cNvSpPr>
              <a:spLocks noChangeArrowheads="1"/>
            </p:cNvSpPr>
            <p:nvPr/>
          </p:nvSpPr>
          <p:spPr bwMode="auto">
            <a:xfrm>
              <a:off x="5561362" y="1396868"/>
              <a:ext cx="3124200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&lt;&lt;interface&gt;&gt;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IDrawable</a:t>
              </a:r>
            </a:p>
          </p:txBody>
        </p:sp>
        <p:sp>
          <p:nvSpPr>
            <p:cNvPr id="37" name="Rectangle 4"/>
            <p:cNvSpPr>
              <a:spLocks noChangeArrowheads="1"/>
            </p:cNvSpPr>
            <p:nvPr/>
          </p:nvSpPr>
          <p:spPr bwMode="auto">
            <a:xfrm>
              <a:off x="5561362" y="2574481"/>
              <a:ext cx="3124200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+Draw()</a:t>
              </a:r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71F3E78B-D6BD-4F67-B9EC-512A460300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37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Фигури</a:t>
            </a:r>
            <a:r>
              <a:rPr lang="en-US" dirty="0"/>
              <a:t> 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130708" y="1179000"/>
            <a:ext cx="8285292" cy="175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void Draw()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0708" y="4875454"/>
            <a:ext cx="8285292" cy="175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Circle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500" b="1" i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bg-BG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полета и конструктор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Draw() {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implement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30708" y="3022064"/>
            <a:ext cx="8285292" cy="175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Rectangle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: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IDrawable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полета и конструктор</a:t>
            </a:r>
            <a:endParaRPr lang="en-US" sz="25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defTabSz="1218438" latinLnBrk="1"/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Draw() {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5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implement 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} 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B0EA437-464C-4604-A77E-BE5DB9399D0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4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Фигури</a:t>
            </a:r>
            <a:r>
              <a:rPr lang="en-US" dirty="0"/>
              <a:t> – </a:t>
            </a:r>
            <a:r>
              <a:rPr lang="bg-BG" dirty="0"/>
              <a:t>правоъгълник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219201" y="1274567"/>
            <a:ext cx="10006799" cy="5259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Draw() 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DrawLine(this.width, '*', '*');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for (int i = 1; i &lt; this.height - 1; ++i)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DrawLine(this.width, '*', ' ');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DrawLine(this.width, '*', '*'); 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DrawLine(int width, char end, char mid) 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Console.Write(end);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for (int i = 1; i &lt; width - 1; ++i)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Console.Write(mid);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Console.WriteLine(end); 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C16BB65-8F59-4F07-B542-FC025480B64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6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Фигури</a:t>
            </a:r>
            <a:r>
              <a:rPr lang="en-US" dirty="0"/>
              <a:t> – </a:t>
            </a:r>
            <a:r>
              <a:rPr lang="bg-BG" dirty="0"/>
              <a:t>кръг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67387" y="1124585"/>
            <a:ext cx="9457226" cy="53824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double rIn = this.radius - 0.4;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double rOut = this.radius + 0.4;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for (double y = this.radius; y &gt;= -this.radius; --y)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for (double x = -this.Radius; x &lt; rOut; x += 0.5)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double value = x * x + y * y;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if (value &gt;= rIn * rIn &amp;&amp; value &lt;= rOut * rOut)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Console.Write("*");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else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    Console.Write(" ");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  Console.WriteLine(); </a:t>
            </a:r>
          </a:p>
          <a:p>
            <a:pPr defTabSz="1218438" latinLnBrk="1"/>
            <a:r>
              <a:rPr lang="en-US" sz="2397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9E7801F-EB0E-49DD-8D3D-739B89537A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2B2667-EC5C-4E24-9FF7-57A9EFDB170E}"/>
              </a:ext>
            </a:extLst>
          </p:cNvPr>
          <p:cNvSpPr txBox="1"/>
          <p:nvPr/>
        </p:nvSpPr>
        <p:spPr>
          <a:xfrm>
            <a:off x="699128" y="6507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 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https://judge.softuni.bg/Contests/Practice/Index/3165#0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3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4" y="1524001"/>
            <a:ext cx="2438095" cy="243809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FD4A448-4F25-4655-9D20-D04295E0F6C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Абстрактни класове и методи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75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800" dirty="0"/>
              <a:t>Можем да използваме </a:t>
            </a:r>
            <a:r>
              <a:rPr lang="bg-BG" sz="2800" b="1" dirty="0">
                <a:solidFill>
                  <a:schemeClr val="bg1"/>
                </a:solidFill>
              </a:rPr>
              <a:t>абстрактен клас </a:t>
            </a:r>
            <a:r>
              <a:rPr lang="bg-BG" sz="2800" dirty="0"/>
              <a:t>като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базов клас </a:t>
            </a:r>
            <a:r>
              <a:rPr lang="bg-BG" sz="2800" dirty="0"/>
              <a:t>и всички производни класове трябва да имплементират абстрактните членове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Абстрактен клас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9896" y="2355553"/>
            <a:ext cx="9028323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Shape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GetArea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9896" y="4110356"/>
            <a:ext cx="9028323" cy="23786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Square : Shape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int side;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Square(int n)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=&gt;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side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1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n;</a:t>
            </a:r>
            <a:endParaRPr lang="en-US" sz="12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GetArea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() =&gt; side * side;</a:t>
            </a:r>
            <a:r>
              <a:rPr lang="en-US" sz="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9200438" y="4040073"/>
            <a:ext cx="2801160" cy="1540891"/>
          </a:xfrm>
          <a:prstGeom prst="wedgeRoundRectCallout">
            <a:avLst>
              <a:gd name="adj1" fmla="val -82911"/>
              <a:gd name="adj2" fmla="val 48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Дъщерните класове допълват имплементацията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9" name="AutoShape 20"/>
          <p:cNvSpPr>
            <a:spLocks noChangeArrowheads="1"/>
          </p:cNvSpPr>
          <p:nvPr/>
        </p:nvSpPr>
        <p:spPr bwMode="auto">
          <a:xfrm>
            <a:off x="6894027" y="2609380"/>
            <a:ext cx="2891973" cy="575396"/>
          </a:xfrm>
          <a:prstGeom prst="wedgeRoundRectCallout">
            <a:avLst>
              <a:gd name="adj1" fmla="val -48110"/>
              <a:gd name="adj2" fmla="val 867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Наименуван метод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B7A3614-4048-46E4-9731-3A45A6A626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020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952" y="1126734"/>
            <a:ext cx="11818096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Абстрактните класове </a:t>
            </a:r>
            <a:r>
              <a:rPr lang="bg-BG" sz="2800" b="1" dirty="0">
                <a:solidFill>
                  <a:schemeClr val="bg1"/>
                </a:solidFill>
              </a:rPr>
              <a:t>може</a:t>
            </a:r>
            <a:r>
              <a:rPr lang="en-US" sz="2800" dirty="0"/>
              <a:t> </a:t>
            </a:r>
            <a:r>
              <a:rPr lang="bg-BG" sz="2800" dirty="0"/>
              <a:t>да съдържат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абстрактни методи </a:t>
            </a:r>
            <a:r>
              <a:rPr lang="bg-BG" sz="2800" dirty="0"/>
              <a:t>и </a:t>
            </a:r>
            <a:r>
              <a:rPr lang="en-US" sz="2800" b="1" dirty="0">
                <a:solidFill>
                  <a:schemeClr val="bg1"/>
                </a:solidFill>
              </a:rPr>
              <a:t>access-</a:t>
            </a:r>
            <a:r>
              <a:rPr lang="bg-BG" sz="2800" b="1" dirty="0">
                <a:solidFill>
                  <a:schemeClr val="bg1"/>
                </a:solidFill>
              </a:rPr>
              <a:t>ори</a:t>
            </a:r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Абстрактен клас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43203" y="2138645"/>
            <a:ext cx="9768623" cy="23786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BaseClass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protected int x = 100;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void AbstractMethod(); 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X { get; 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46826" y="4517289"/>
            <a:ext cx="9765000" cy="23786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DerivedClass : BaseClass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void AbstractMethod() { x++; }</a:t>
            </a: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X   </a:t>
            </a: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overriding property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 get { return x + 10; } 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8E45632-DC68-46D9-A830-E00C772C58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77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bg-BG" sz="4000" dirty="0"/>
              <a:t>Абстракция</a:t>
            </a:r>
            <a:endParaRPr lang="fr-FR" sz="4000" dirty="0"/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Интерфейси</a:t>
            </a:r>
            <a:endParaRPr lang="fr-FR" sz="4000" dirty="0"/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Абстрактни класове</a:t>
            </a:r>
            <a:endParaRPr lang="fr-FR" sz="4000" dirty="0"/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Разлика между интерфейси и абстрактни класове</a:t>
            </a:r>
            <a:endParaRPr lang="fr-FR" sz="4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CA53787-F727-4A19-8D9D-A41FC46287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59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6270" y="937179"/>
            <a:ext cx="11818096" cy="552876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bg-BG" dirty="0"/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dirty="0"/>
              <a:t>Трябва да задава </a:t>
            </a:r>
            <a:r>
              <a:rPr lang="bg-BG" b="1" dirty="0">
                <a:solidFill>
                  <a:schemeClr val="bg1"/>
                </a:solidFill>
              </a:rPr>
              <a:t>имплементация</a:t>
            </a:r>
            <a:r>
              <a:rPr lang="en-US" dirty="0"/>
              <a:t> </a:t>
            </a:r>
            <a:r>
              <a:rPr lang="bg-BG" dirty="0"/>
              <a:t>за всички </a:t>
            </a:r>
            <a:r>
              <a:rPr lang="bg-BG" b="1" dirty="0">
                <a:solidFill>
                  <a:schemeClr val="bg1"/>
                </a:solidFill>
              </a:rPr>
              <a:t>наследени</a:t>
            </a:r>
            <a:r>
              <a:rPr lang="en-US" dirty="0"/>
              <a:t> </a:t>
            </a:r>
            <a:r>
              <a:rPr lang="bg-BG" dirty="0"/>
              <a:t>членове на интерфейса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Абстрактен клас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1958" y="2682249"/>
            <a:ext cx="3674875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IService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fr-FR" sz="2600" b="1" noProof="1">
                <a:latin typeface="Consolas" pitchFamily="49" charset="0"/>
                <a:cs typeface="Consolas" pitchFamily="49" charset="0"/>
              </a:rPr>
              <a:t>int Add();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431000" y="2682248"/>
            <a:ext cx="6869875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ServiceBase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IService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Add();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2591" y="4624122"/>
            <a:ext cx="7904042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ServiceBase service = new ServiceBase();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AutoShape 20"/>
          <p:cNvSpPr>
            <a:spLocks noChangeArrowheads="1"/>
          </p:cNvSpPr>
          <p:nvPr/>
        </p:nvSpPr>
        <p:spPr bwMode="auto">
          <a:xfrm>
            <a:off x="8899333" y="4624123"/>
            <a:ext cx="2902300" cy="1531708"/>
          </a:xfrm>
          <a:prstGeom prst="wedgeRoundRectCallout">
            <a:avLst>
              <a:gd name="adj1" fmla="val -74439"/>
              <a:gd name="adj2" fmla="val -5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Абстрактният клас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 може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rgbClr val="FFFFFF"/>
                </a:solidFill>
              </a:rPr>
              <a:t>да бъде </a:t>
            </a:r>
            <a:r>
              <a:rPr lang="bg-BG" sz="2400" b="1" dirty="0" err="1">
                <a:solidFill>
                  <a:srgbClr val="FFFFFF"/>
                </a:solidFill>
              </a:rPr>
              <a:t>инстанциран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16" name="Multiply 15"/>
          <p:cNvSpPr/>
          <p:nvPr/>
        </p:nvSpPr>
        <p:spPr bwMode="auto">
          <a:xfrm>
            <a:off x="5342033" y="4505942"/>
            <a:ext cx="1170000" cy="1035001"/>
          </a:xfrm>
          <a:prstGeom prst="mathMultiply">
            <a:avLst/>
          </a:prstGeom>
          <a:solidFill>
            <a:srgbClr val="FF0000">
              <a:alpha val="80000"/>
            </a:srgbClr>
          </a:solidFill>
          <a:ln w="19050">
            <a:solidFill>
              <a:srgbClr val="FF0000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9F8160A-54E1-43CD-BC5C-9418E65BC0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970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4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Абстрактният метод </a:t>
            </a:r>
            <a:r>
              <a:rPr lang="bg-BG" sz="3400" dirty="0"/>
              <a:t>имплицитно е </a:t>
            </a:r>
            <a:r>
              <a:rPr lang="bg-BG" sz="3400" b="1" dirty="0">
                <a:solidFill>
                  <a:schemeClr val="bg1"/>
                </a:solidFill>
              </a:rPr>
              <a:t>виртуален метод</a:t>
            </a:r>
            <a:endParaRPr lang="en-US" sz="3400" dirty="0"/>
          </a:p>
          <a:p>
            <a:r>
              <a:rPr lang="bg-BG" sz="3400" dirty="0"/>
              <a:t>Декларации на абстрактни методи са позволени </a:t>
            </a:r>
            <a:r>
              <a:rPr lang="bg-BG" sz="3400" b="1" dirty="0">
                <a:solidFill>
                  <a:schemeClr val="bg1"/>
                </a:solidFill>
              </a:rPr>
              <a:t>само в абстрактни класове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bg-BG" sz="3400" dirty="0"/>
              <a:t>При декларацията на абстрактен метод не се задава имплементация: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Абстрактни методи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1000" y="4644000"/>
            <a:ext cx="6869875" cy="16584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ServiceBase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IService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int Add();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F083648-7F50-47A2-AE5C-4F1143A7DE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2203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854" y="1371601"/>
            <a:ext cx="2514295" cy="251429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884100E-3122-4D32-9F87-521452B42F7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5004000"/>
            <a:ext cx="10961783" cy="768084"/>
          </a:xfrm>
        </p:spPr>
        <p:txBody>
          <a:bodyPr/>
          <a:lstStyle/>
          <a:p>
            <a:r>
              <a:rPr lang="bg-BG" dirty="0"/>
              <a:t>Разлика между интерфейси и абстрактни класове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701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3716E2-EEA1-4450-8003-03FC73DF0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1195931"/>
            <a:ext cx="5545597" cy="5311069"/>
          </a:xfrm>
        </p:spPr>
        <p:txBody>
          <a:bodyPr>
            <a:noAutofit/>
          </a:bodyPr>
          <a:lstStyle/>
          <a:p>
            <a:pPr algn="just">
              <a:buClr>
                <a:schemeClr val="tx1"/>
              </a:buClr>
            </a:pPr>
            <a:r>
              <a:rPr lang="bg-BG" sz="2800" dirty="0"/>
              <a:t>Абстрактен клас </a:t>
            </a:r>
            <a:r>
              <a:rPr lang="en-GB" sz="2800" dirty="0"/>
              <a:t>(AC)</a:t>
            </a:r>
          </a:p>
          <a:p>
            <a:pPr lvl="1"/>
            <a:r>
              <a:rPr lang="bg-BG" sz="2800" dirty="0"/>
              <a:t>Може да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наследи само един абстрактен</a:t>
            </a:r>
            <a:r>
              <a:rPr lang="en-US" sz="2800" dirty="0"/>
              <a:t> </a:t>
            </a:r>
            <a:r>
              <a:rPr lang="bg-BG" sz="2800" dirty="0"/>
              <a:t>клас</a:t>
            </a:r>
            <a:endParaRPr lang="en-US" sz="2800" dirty="0"/>
          </a:p>
          <a:p>
            <a:pPr lvl="1"/>
            <a:r>
              <a:rPr lang="bg-BG" sz="2800" dirty="0"/>
              <a:t>Може да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chemeClr val="bg1"/>
                </a:solidFill>
              </a:rPr>
              <a:t>има модификатори за достъп </a:t>
            </a:r>
            <a:r>
              <a:rPr lang="bg-BG" sz="2800" dirty="0"/>
              <a:t>за полетата</a:t>
            </a:r>
            <a:r>
              <a:rPr lang="en-US" sz="2800" dirty="0"/>
              <a:t>, </a:t>
            </a:r>
            <a:br>
              <a:rPr lang="en-US" sz="2800" dirty="0"/>
            </a:br>
            <a:r>
              <a:rPr lang="bg-BG" sz="2800" dirty="0"/>
              <a:t>функциите и</a:t>
            </a:r>
            <a:r>
              <a:rPr lang="en-US" sz="2800" dirty="0"/>
              <a:t> </a:t>
            </a:r>
            <a:r>
              <a:rPr lang="bg-BG" sz="2800" dirty="0"/>
              <a:t>свойствата</a:t>
            </a:r>
            <a:endParaRPr lang="en-US" sz="2800" dirty="0"/>
          </a:p>
          <a:p>
            <a:pPr lvl="1"/>
            <a:r>
              <a:rPr lang="bg-BG" sz="2800" dirty="0"/>
              <a:t>Може да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зададе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chemeClr val="bg1"/>
                </a:solidFill>
              </a:rPr>
              <a:t>имплементация</a:t>
            </a:r>
            <a:r>
              <a:rPr lang="en-US" sz="2800" dirty="0"/>
              <a:t> </a:t>
            </a:r>
            <a:r>
              <a:rPr lang="bg-BG" sz="2800" dirty="0"/>
              <a:t>и</a:t>
            </a:r>
            <a:r>
              <a:rPr lang="en-US" sz="2800" dirty="0"/>
              <a:t>/</a:t>
            </a:r>
            <a:r>
              <a:rPr lang="bg-BG" sz="2800" dirty="0"/>
              <a:t>или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bg-BG" sz="2800" dirty="0"/>
              <a:t>само </a:t>
            </a:r>
            <a:r>
              <a:rPr lang="bg-BG" sz="2800" b="1" dirty="0">
                <a:solidFill>
                  <a:schemeClr val="bg1"/>
                </a:solidFill>
              </a:rPr>
              <a:t>сигнатура</a:t>
            </a:r>
            <a:r>
              <a:rPr lang="en-US" sz="2800" dirty="0"/>
              <a:t> </a:t>
            </a:r>
            <a:r>
              <a:rPr lang="bg-BG" sz="2800" dirty="0"/>
              <a:t>, която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bg-BG" sz="2800" dirty="0"/>
              <a:t>трябва да бъде презаписана</a:t>
            </a:r>
            <a:endParaRPr lang="en-US" sz="28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699520-1209-4FE3-94A6-E77E57196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Интерфейс</a:t>
            </a:r>
            <a:endParaRPr lang="en-GB" sz="2800" dirty="0"/>
          </a:p>
          <a:p>
            <a:pPr lvl="1">
              <a:buClr>
                <a:schemeClr val="tx1"/>
              </a:buClr>
            </a:pPr>
            <a:r>
              <a:rPr lang="bg-BG" sz="2800" dirty="0"/>
              <a:t>Един клас може да </a:t>
            </a:r>
            <a:r>
              <a:rPr lang="bg-BG" sz="2800" b="1" dirty="0">
                <a:solidFill>
                  <a:schemeClr val="bg1"/>
                </a:solidFill>
              </a:rPr>
              <a:t>имплементира множество интерфейси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Не може да има модификатори за достъп</a:t>
            </a:r>
            <a:r>
              <a:rPr lang="en-US" sz="2800" dirty="0"/>
              <a:t>,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всичко е публично</a:t>
            </a:r>
            <a:endParaRPr lang="en-US" sz="2800" dirty="0"/>
          </a:p>
          <a:p>
            <a:pPr lvl="1"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Не задава код</a:t>
            </a:r>
            <a:r>
              <a:rPr lang="en-US" sz="2800" dirty="0"/>
              <a:t>, </a:t>
            </a:r>
            <a:r>
              <a:rPr lang="bg-BG" sz="2800" dirty="0"/>
              <a:t>само сигнатури</a:t>
            </a:r>
            <a:endParaRPr lang="en-GB" sz="2800" dirty="0"/>
          </a:p>
          <a:p>
            <a:endParaRPr lang="en-GB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9AEA88-F579-4B8D-ACE5-5619ED4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Разлика между интерфейси и абстрактни класове (1)</a:t>
            </a:r>
            <a:endParaRPr lang="en-GB" sz="32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375733D-7467-4FAC-A21A-4C64071266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3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FBD9C4-8D33-4A8E-BACD-1C47DCCB617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000" dirty="0"/>
              <a:t>Абстрактен клас</a:t>
            </a:r>
            <a:endParaRPr lang="en-GB" sz="3000" dirty="0"/>
          </a:p>
          <a:p>
            <a:pPr lvl="1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Може </a:t>
            </a:r>
            <a:r>
              <a:rPr lang="bg-BG" sz="3000" dirty="0"/>
              <a:t>да се дефинират полета и константи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000" dirty="0"/>
              <a:t>Ако добавим </a:t>
            </a:r>
            <a:r>
              <a:rPr lang="bg-BG" sz="3000" b="1" dirty="0">
                <a:solidFill>
                  <a:schemeClr val="bg1"/>
                </a:solidFill>
              </a:rPr>
              <a:t>нов метод</a:t>
            </a:r>
            <a:r>
              <a:rPr lang="bg-BG" sz="3000" dirty="0"/>
              <a:t>, имаме опцията да</a:t>
            </a:r>
            <a:br>
              <a:rPr lang="en-US" sz="3000" dirty="0"/>
            </a:br>
            <a:r>
              <a:rPr lang="bg-BG" sz="3000" b="1" dirty="0">
                <a:solidFill>
                  <a:schemeClr val="bg1"/>
                </a:solidFill>
              </a:rPr>
              <a:t>осигурим имплементация по подразбиране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F720EF5-04AA-473B-AF59-433FDE7F02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3400" dirty="0"/>
              <a:t>Интерфейс</a:t>
            </a:r>
            <a:endParaRPr lang="en-GB" sz="3400" dirty="0"/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Не може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да се дефинират полета и константи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Ако добавим </a:t>
            </a:r>
            <a:r>
              <a:rPr lang="bg-BG" sz="3200" b="1" dirty="0">
                <a:solidFill>
                  <a:schemeClr val="bg1"/>
                </a:solidFill>
              </a:rPr>
              <a:t>нов метод, трябва да проследим всички имплементации</a:t>
            </a:r>
            <a:br>
              <a:rPr lang="en-US" sz="3200" b="1" dirty="0">
                <a:solidFill>
                  <a:schemeClr val="bg1"/>
                </a:solidFill>
              </a:rPr>
            </a:br>
            <a:r>
              <a:rPr lang="bg-BG" sz="3200" dirty="0"/>
              <a:t>на интерфейса и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bg-BG" sz="3200" b="1" dirty="0">
                <a:solidFill>
                  <a:schemeClr val="bg1"/>
                </a:solidFill>
              </a:rPr>
              <a:t>да дефинираме имплементацията</a:t>
            </a:r>
            <a:br>
              <a:rPr lang="en-US" sz="3200" dirty="0"/>
            </a:br>
            <a:r>
              <a:rPr lang="bg-BG" sz="3200" dirty="0"/>
              <a:t>за новия метод</a:t>
            </a:r>
            <a:endParaRPr lang="en-GB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C8D6CBE-F76F-4D03-8820-48EF74DA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75594" cy="882654"/>
          </a:xfrm>
        </p:spPr>
        <p:txBody>
          <a:bodyPr>
            <a:normAutofit/>
          </a:bodyPr>
          <a:lstStyle/>
          <a:p>
            <a:r>
              <a:rPr lang="bg-BG" sz="3200" dirty="0"/>
              <a:t>Разлика между интерфейси и абстрактни класове (2)</a:t>
            </a:r>
            <a:endParaRPr lang="en-GB" sz="32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89751EE-DDF6-4810-ABBF-970190D5A1B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5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йерархия от класове и интерфейси</a:t>
            </a:r>
            <a:endParaRPr lang="en-US" dirty="0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Коли</a:t>
            </a:r>
            <a:r>
              <a:rPr lang="en-US" dirty="0"/>
              <a:t> (1)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08765" y="2068095"/>
            <a:ext cx="3658600" cy="1280019"/>
            <a:chOff x="4683210" y="1272274"/>
            <a:chExt cx="3658600" cy="1280019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4683210" y="1272274"/>
              <a:ext cx="3658600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&lt;&lt;IElectricCar&gt;&gt;</a:t>
              </a: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4683210" y="1903353"/>
              <a:ext cx="3658600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+Battery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01236" y="2079000"/>
            <a:ext cx="4608598" cy="3056669"/>
            <a:chOff x="5180012" y="1592588"/>
            <a:chExt cx="4608598" cy="3056669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31" name="Rectangle 3"/>
            <p:cNvSpPr>
              <a:spLocks noChangeArrowheads="1"/>
            </p:cNvSpPr>
            <p:nvPr/>
          </p:nvSpPr>
          <p:spPr bwMode="auto">
            <a:xfrm>
              <a:off x="5180012" y="1592588"/>
              <a:ext cx="4608598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&lt;&lt;ICar&gt;&gt;</a:t>
              </a:r>
            </a:p>
          </p:txBody>
        </p:sp>
        <p:sp>
          <p:nvSpPr>
            <p:cNvPr id="30" name="Rectangle 4"/>
            <p:cNvSpPr>
              <a:spLocks noChangeArrowheads="1"/>
            </p:cNvSpPr>
            <p:nvPr/>
          </p:nvSpPr>
          <p:spPr bwMode="auto">
            <a:xfrm>
              <a:off x="5184286" y="2245991"/>
              <a:ext cx="4604324" cy="24032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+Model: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+Color: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+Start():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+Stop(): string</a:t>
              </a:r>
            </a:p>
          </p:txBody>
        </p:sp>
      </p:grp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7878872" y="5794897"/>
            <a:ext cx="1727573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Renault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2152510" y="5731815"/>
            <a:ext cx="1373458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Tesla</a:t>
            </a:r>
            <a:endParaRPr lang="en-US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Down Arrow 21"/>
          <p:cNvSpPr/>
          <p:nvPr/>
        </p:nvSpPr>
        <p:spPr bwMode="auto">
          <a:xfrm flipV="1">
            <a:off x="2595792" y="3517406"/>
            <a:ext cx="301574" cy="198159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Down Arrow 27"/>
          <p:cNvSpPr/>
          <p:nvPr/>
        </p:nvSpPr>
        <p:spPr bwMode="auto">
          <a:xfrm rot="4200000" flipV="1">
            <a:off x="4687459" y="4189804"/>
            <a:ext cx="347474" cy="2287170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Down Arrow 8"/>
          <p:cNvSpPr/>
          <p:nvPr/>
        </p:nvSpPr>
        <p:spPr bwMode="auto">
          <a:xfrm flipV="1">
            <a:off x="8599319" y="5192212"/>
            <a:ext cx="286682" cy="52357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1D25BF01-AA64-4C13-9E54-74C9F51615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64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22" grpId="0" animBg="1"/>
      <p:bldP spid="2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Създайте йерархия от класове и интерфейси</a:t>
            </a:r>
            <a:endParaRPr lang="en-US" dirty="0"/>
          </a:p>
          <a:p>
            <a:pPr lvl="1"/>
            <a:r>
              <a:rPr lang="bg-BG" dirty="0"/>
              <a:t>Създайте интерфейс с име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IElectricCar</a:t>
            </a:r>
          </a:p>
          <a:p>
            <a:pPr lvl="2"/>
            <a:r>
              <a:rPr lang="bg-BG" noProof="1">
                <a:latin typeface="+mj-lt"/>
              </a:rPr>
              <a:t>Трябва да има свойство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Battery</a:t>
            </a:r>
          </a:p>
          <a:p>
            <a:pPr lvl="1"/>
            <a:r>
              <a:rPr lang="bg-BG" noProof="1">
                <a:latin typeface="+mj-lt"/>
              </a:rPr>
              <a:t>Създайте интерфейс с име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ICar</a:t>
            </a:r>
          </a:p>
          <a:p>
            <a:pPr lvl="2"/>
            <a:r>
              <a:rPr lang="bg-BG" dirty="0">
                <a:latin typeface="+mj-lt"/>
              </a:rPr>
              <a:t>Трябва да има следните свойства</a:t>
            </a:r>
            <a:r>
              <a:rPr lang="en-US" dirty="0">
                <a:latin typeface="+mj-lt"/>
              </a:rPr>
              <a:t>: </a:t>
            </a:r>
            <a:r>
              <a:rPr lang="en-US" b="1" dirty="0">
                <a:latin typeface="+mj-lt"/>
              </a:rPr>
              <a:t>Model: String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latin typeface="+mj-lt"/>
              </a:rPr>
              <a:t>Color: String</a:t>
            </a:r>
          </a:p>
          <a:p>
            <a:pPr lvl="2"/>
            <a:r>
              <a:rPr lang="bg-BG" dirty="0">
                <a:latin typeface="+mj-lt"/>
              </a:rPr>
              <a:t>Трябва да има и следните методи</a:t>
            </a:r>
            <a:r>
              <a:rPr lang="en-US" dirty="0">
                <a:latin typeface="+mj-lt"/>
              </a:rPr>
              <a:t>: </a:t>
            </a:r>
            <a:r>
              <a:rPr lang="en-US" b="1" dirty="0">
                <a:latin typeface="+mj-lt"/>
              </a:rPr>
              <a:t>Start(): String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latin typeface="+mj-lt"/>
              </a:rPr>
              <a:t>Stop(): String</a:t>
            </a:r>
          </a:p>
          <a:p>
            <a:r>
              <a:rPr lang="bg-BG" dirty="0">
                <a:latin typeface="+mj-lt"/>
              </a:rPr>
              <a:t>Създайте клас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Tesla</a:t>
            </a:r>
            <a:r>
              <a:rPr lang="en-US" dirty="0">
                <a:latin typeface="+mj-lt"/>
              </a:rPr>
              <a:t>, </a:t>
            </a:r>
            <a:r>
              <a:rPr lang="bg-BG" dirty="0">
                <a:latin typeface="+mj-lt"/>
              </a:rPr>
              <a:t>който имплементира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IElectricalCar</a:t>
            </a:r>
            <a:r>
              <a:rPr lang="en-US" dirty="0">
                <a:latin typeface="+mj-lt"/>
              </a:rPr>
              <a:t> </a:t>
            </a:r>
            <a:r>
              <a:rPr lang="bg-BG" dirty="0">
                <a:latin typeface="+mj-lt"/>
              </a:rPr>
              <a:t>и</a:t>
            </a:r>
            <a:r>
              <a:rPr lang="en-US" dirty="0">
                <a:latin typeface="+mj-lt"/>
              </a:rPr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ICar</a:t>
            </a:r>
          </a:p>
          <a:p>
            <a:r>
              <a:rPr lang="bg-BG" dirty="0">
                <a:latin typeface="+mj-lt"/>
              </a:rPr>
              <a:t>Създайте клас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Renault</a:t>
            </a:r>
            <a:r>
              <a:rPr lang="en-US" dirty="0">
                <a:latin typeface="+mj-lt"/>
              </a:rPr>
              <a:t>, </a:t>
            </a:r>
            <a:r>
              <a:rPr lang="bg-BG" dirty="0">
                <a:latin typeface="+mj-lt"/>
              </a:rPr>
              <a:t>който имплементира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ICar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Коли</a:t>
            </a:r>
            <a:r>
              <a:rPr lang="en-US" dirty="0"/>
              <a:t> (2)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11F4199-3406-42B3-94C6-4BC81136A4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912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Коли</a:t>
            </a:r>
            <a:r>
              <a:rPr lang="en-US" dirty="0"/>
              <a:t> (1)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259750" y="1376133"/>
            <a:ext cx="7672500" cy="51578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ICar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Model { get;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Color { get;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Start();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string Stop();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endParaRPr lang="en-US" sz="9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 IElectricCar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int Batteries { get;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B636248-F917-4E1E-9072-9209ACAFE2A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93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7278" y="1280301"/>
            <a:ext cx="10977444" cy="53886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Tesla 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IElectricCar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Batteries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Tesla (string model, string color, int batteries)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Add Logic here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Коли</a:t>
            </a:r>
            <a:r>
              <a:rPr lang="en-US" dirty="0"/>
              <a:t> (2)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E2C306B-6A62-489C-923C-E61BA6F933A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/>
              <a:t>Коли</a:t>
            </a:r>
            <a:r>
              <a:rPr lang="en-US"/>
              <a:t> </a:t>
            </a:r>
            <a:r>
              <a:rPr lang="en-US" dirty="0"/>
              <a:t>(3)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476900" y="1076818"/>
            <a:ext cx="8714100" cy="54502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Seat :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ICar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Model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 set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; }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Tesla(string model, string color)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Start()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Stop()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{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Add Logic here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870A45F-5C81-4141-9D9B-357E229322A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0E77A-B934-4004-8765-94886AE70F20}"/>
              </a:ext>
            </a:extLst>
          </p:cNvPr>
          <p:cNvSpPr txBox="1"/>
          <p:nvPr/>
        </p:nvSpPr>
        <p:spPr>
          <a:xfrm>
            <a:off x="651000" y="6507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https://judge.softuni.bg/Contests/Practice/Index/3165#1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12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524000"/>
            <a:ext cx="2133600" cy="21336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070F7A4-C813-4F45-B897-1ACE34EFA84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Постигане на абстракция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469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9594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922055" y="4464000"/>
            <a:ext cx="1785558" cy="1932422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2" y="1723767"/>
            <a:ext cx="8891859" cy="4783233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bg1"/>
                </a:solidFill>
              </a:rPr>
              <a:t>Абстракция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2"/>
                </a:solidFill>
              </a:rPr>
              <a:t>–</a:t>
            </a:r>
            <a:r>
              <a:rPr lang="en-US" sz="3200" dirty="0">
                <a:solidFill>
                  <a:schemeClr val="bg2"/>
                </a:solidFill>
              </a:rPr>
              <a:t> “</a:t>
            </a:r>
            <a:r>
              <a:rPr lang="bg-BG" sz="3200" dirty="0">
                <a:solidFill>
                  <a:schemeClr val="bg2"/>
                </a:solidFill>
              </a:rPr>
              <a:t>показва</a:t>
            </a:r>
            <a:r>
              <a:rPr lang="en-US" sz="3200" dirty="0">
                <a:solidFill>
                  <a:schemeClr val="bg2"/>
                </a:solidFill>
              </a:rPr>
              <a:t>" </a:t>
            </a:r>
            <a:r>
              <a:rPr lang="bg-BG" sz="3200" dirty="0">
                <a:solidFill>
                  <a:schemeClr val="bg2"/>
                </a:solidFill>
              </a:rPr>
              <a:t>само най-важните атрибути и</a:t>
            </a:r>
            <a:r>
              <a:rPr lang="en-US" sz="3200" dirty="0">
                <a:solidFill>
                  <a:schemeClr val="bg2"/>
                </a:solidFill>
              </a:rPr>
              <a:t> “</a:t>
            </a:r>
            <a:r>
              <a:rPr lang="bg-BG" sz="3200" dirty="0">
                <a:solidFill>
                  <a:schemeClr val="bg2"/>
                </a:solidFill>
              </a:rPr>
              <a:t>крие</a:t>
            </a:r>
            <a:r>
              <a:rPr lang="en-US" sz="3200" dirty="0">
                <a:solidFill>
                  <a:schemeClr val="bg2"/>
                </a:solidFill>
              </a:rPr>
              <a:t>" </a:t>
            </a:r>
            <a:r>
              <a:rPr lang="bg-BG" sz="3200" dirty="0">
                <a:solidFill>
                  <a:schemeClr val="bg2"/>
                </a:solidFill>
              </a:rPr>
              <a:t>ненужната информация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Как постигаме абстракция </a:t>
            </a:r>
            <a:r>
              <a:rPr lang="en-US" sz="3200" dirty="0">
                <a:solidFill>
                  <a:schemeClr val="bg2"/>
                </a:solidFill>
              </a:rPr>
              <a:t>– </a:t>
            </a:r>
            <a:r>
              <a:rPr lang="bg-BG" sz="3200" dirty="0">
                <a:solidFill>
                  <a:schemeClr val="bg2"/>
                </a:solidFill>
              </a:rPr>
              <a:t>чрез интерфейси или чрез абстрактни класове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bg1"/>
                </a:solidFill>
              </a:rPr>
              <a:t>Интерфейси</a:t>
            </a:r>
            <a:r>
              <a:rPr lang="en-US" sz="3200" dirty="0">
                <a:solidFill>
                  <a:schemeClr val="bg2"/>
                </a:solidFill>
              </a:rPr>
              <a:t> – </a:t>
            </a:r>
            <a:r>
              <a:rPr lang="bg-BG" sz="3200" dirty="0">
                <a:solidFill>
                  <a:schemeClr val="bg2"/>
                </a:solidFill>
              </a:rPr>
              <a:t>Съдържат само сигнатурата на методите и свойствата</a:t>
            </a:r>
            <a:endParaRPr lang="en-US" sz="32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bg1"/>
                </a:solidFill>
              </a:rPr>
              <a:t>Абстрактни класове </a:t>
            </a:r>
            <a:r>
              <a:rPr lang="en-US" sz="3200" b="1" dirty="0">
                <a:solidFill>
                  <a:schemeClr val="bg2"/>
                </a:solidFill>
              </a:rPr>
              <a:t>– </a:t>
            </a:r>
            <a:r>
              <a:rPr lang="bg-BG" sz="3200" dirty="0">
                <a:solidFill>
                  <a:schemeClr val="bg2"/>
                </a:solidFill>
              </a:rPr>
              <a:t>базовия клас и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всички производни класове трябва да имплементират абстрактни членове</a:t>
            </a:r>
            <a:endParaRPr lang="en-US" sz="3200" dirty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594F848D-0B2B-45C7-A98F-2F05946E1F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822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5249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 err="1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  <a:p>
            <a:pPr marL="0" indent="0">
              <a:lnSpc>
                <a:spcPct val="120000"/>
              </a:lnSpc>
              <a:buNone/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BFF8ECA-7B84-4AA1-965B-BF3743956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682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Абстракция в ООП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9563" y="3837514"/>
            <a:ext cx="2626312" cy="2898000"/>
          </a:xfrm>
          <a:prstGeom prst="rect">
            <a:avLst/>
          </a:prstGeom>
        </p:spPr>
      </p:pic>
      <p:sp>
        <p:nvSpPr>
          <p:cNvPr id="13" name="AutoShape 20"/>
          <p:cNvSpPr>
            <a:spLocks noChangeArrowheads="1"/>
          </p:cNvSpPr>
          <p:nvPr/>
        </p:nvSpPr>
        <p:spPr bwMode="auto">
          <a:xfrm>
            <a:off x="6300965" y="4375715"/>
            <a:ext cx="2873598" cy="2004822"/>
          </a:xfrm>
          <a:prstGeom prst="wedgeRoundRectCallout">
            <a:avLst>
              <a:gd name="adj1" fmla="val -64261"/>
              <a:gd name="adj2" fmla="val 367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Не се нуждаем от тази информация в приложение на банка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3D8BE7E-E83C-48C3-A760-DC818D51FB6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1BC3699-046F-4143-85EF-A38E8D9B7B9E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11811097" cy="5561124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</a:pPr>
            <a:r>
              <a:rPr lang="bg-BG" sz="3200" b="1" dirty="0">
                <a:solidFill>
                  <a:schemeClr val="bg1"/>
                </a:solidFill>
              </a:rPr>
              <a:t>Абстракцията</a:t>
            </a:r>
            <a:r>
              <a:rPr lang="en-US" sz="3200" dirty="0"/>
              <a:t> “</a:t>
            </a:r>
            <a:r>
              <a:rPr lang="bg-BG" sz="3200" dirty="0"/>
              <a:t>показва</a:t>
            </a:r>
            <a:r>
              <a:rPr lang="en-US" sz="3200" dirty="0"/>
              <a:t>" </a:t>
            </a:r>
            <a:r>
              <a:rPr lang="bg-BG" sz="3200" dirty="0"/>
              <a:t>само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най-важните атрибути </a:t>
            </a:r>
            <a:r>
              <a:rPr lang="bg-BG" sz="3200" dirty="0"/>
              <a:t>и</a:t>
            </a:r>
            <a:r>
              <a:rPr lang="en-US" sz="3200" dirty="0"/>
              <a:t> “</a:t>
            </a:r>
            <a:r>
              <a:rPr lang="bg-BG" sz="3200" dirty="0"/>
              <a:t>крие</a:t>
            </a:r>
            <a:r>
              <a:rPr lang="en-US" sz="3200" dirty="0"/>
              <a:t>“ </a:t>
            </a:r>
            <a:r>
              <a:rPr lang="bg-BG" sz="3200" dirty="0"/>
              <a:t>ненужната информация</a:t>
            </a: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</a:pPr>
            <a:r>
              <a:rPr lang="bg-BG" sz="3200" dirty="0"/>
              <a:t>Помага да се </a:t>
            </a:r>
            <a:r>
              <a:rPr lang="bg-BG" sz="3200" b="1" dirty="0">
                <a:solidFill>
                  <a:schemeClr val="bg1"/>
                </a:solidFill>
              </a:rPr>
              <a:t>управлява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комплексността</a:t>
            </a:r>
            <a:endParaRPr lang="en-US" sz="32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</a:pPr>
            <a:r>
              <a:rPr lang="bg-BG" sz="3200" dirty="0"/>
              <a:t>Абстракцията позволява да се фокусираме върху това </a:t>
            </a:r>
            <a:r>
              <a:rPr lang="bg-BG" sz="3200" b="1" dirty="0">
                <a:solidFill>
                  <a:schemeClr val="bg1"/>
                </a:solidFill>
              </a:rPr>
              <a:t>какво прави даден обект</a:t>
            </a:r>
            <a:r>
              <a:rPr lang="bg-BG" sz="3200" dirty="0"/>
              <a:t>, вместо </a:t>
            </a:r>
            <a:r>
              <a:rPr lang="bg-BG" sz="3200" b="1" dirty="0">
                <a:solidFill>
                  <a:schemeClr val="bg1"/>
                </a:solidFill>
              </a:rPr>
              <a:t>как го прави</a:t>
            </a:r>
            <a:endParaRPr lang="en-US" sz="3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686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Има </a:t>
            </a:r>
            <a:r>
              <a:rPr lang="bg-BG" sz="3600" b="1" dirty="0">
                <a:solidFill>
                  <a:schemeClr val="bg1"/>
                </a:solidFill>
              </a:rPr>
              <a:t>два начина </a:t>
            </a:r>
            <a:r>
              <a:rPr lang="bg-BG" sz="3600" dirty="0"/>
              <a:t>да постигнем абстракция</a:t>
            </a:r>
            <a:endParaRPr lang="en-US" sz="3600" dirty="0"/>
          </a:p>
          <a:p>
            <a:pPr lvl="1">
              <a:buClr>
                <a:schemeClr val="tx1"/>
              </a:buClr>
            </a:pPr>
            <a:r>
              <a:rPr lang="bg-BG" sz="3200" dirty="0"/>
              <a:t>чрез </a:t>
            </a:r>
            <a:r>
              <a:rPr lang="bg-BG" sz="3400" b="1" dirty="0">
                <a:solidFill>
                  <a:schemeClr val="bg1"/>
                </a:solidFill>
              </a:rPr>
              <a:t>интерфейси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600" dirty="0"/>
              <a:t>чрез </a:t>
            </a:r>
            <a:r>
              <a:rPr lang="bg-BG" sz="3400" b="1" dirty="0">
                <a:solidFill>
                  <a:schemeClr val="bg1"/>
                </a:solidFill>
              </a:rPr>
              <a:t>абстрактни класове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постигаме абстракция?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76000" y="3519000"/>
            <a:ext cx="9630000" cy="20031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IAnimal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class Mammal {}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6978C50-D423-41EC-B68D-11641708D0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6550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6572C44-9F26-47BB-B3CD-F218ED177C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bg-BG" sz="3000" dirty="0" err="1"/>
              <a:t>Енкапсулация</a:t>
            </a:r>
            <a:endParaRPr lang="en-GB" sz="3000" dirty="0"/>
          </a:p>
          <a:p>
            <a:pPr lvl="1"/>
            <a:r>
              <a:rPr lang="bg-BG" sz="3000" dirty="0"/>
              <a:t>Използва се, за да се </a:t>
            </a:r>
            <a:r>
              <a:rPr lang="bg-BG" sz="3000" b="1" dirty="0">
                <a:solidFill>
                  <a:schemeClr val="bg1"/>
                </a:solidFill>
              </a:rPr>
              <a:t>скрие кода</a:t>
            </a:r>
            <a:r>
              <a:rPr lang="en-GB" sz="3000" dirty="0"/>
              <a:t> </a:t>
            </a:r>
            <a:r>
              <a:rPr lang="bg-BG" sz="3000" dirty="0"/>
              <a:t>и</a:t>
            </a:r>
            <a:r>
              <a:rPr lang="en-GB" sz="3000" b="1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данните</a:t>
            </a:r>
            <a:r>
              <a:rPr lang="en-GB" sz="3000" dirty="0"/>
              <a:t> </a:t>
            </a:r>
            <a:r>
              <a:rPr lang="bg-BG" sz="3000" dirty="0"/>
              <a:t>в </a:t>
            </a:r>
            <a:r>
              <a:rPr lang="bg-BG" sz="3000" b="1" dirty="0">
                <a:solidFill>
                  <a:schemeClr val="bg1"/>
                </a:solidFill>
              </a:rPr>
              <a:t>даден клас</a:t>
            </a:r>
            <a:r>
              <a:rPr lang="bg-BG" sz="3000" dirty="0"/>
              <a:t>, за да се </a:t>
            </a:r>
            <a:r>
              <a:rPr lang="bg-BG" sz="3000" b="1" dirty="0">
                <a:solidFill>
                  <a:schemeClr val="bg1"/>
                </a:solidFill>
              </a:rPr>
              <a:t>защитят</a:t>
            </a:r>
            <a:r>
              <a:rPr lang="bg-BG" sz="3000" dirty="0"/>
              <a:t> от </a:t>
            </a:r>
            <a:r>
              <a:rPr lang="bg-BG" sz="3000" b="1" dirty="0">
                <a:solidFill>
                  <a:schemeClr val="bg1"/>
                </a:solidFill>
              </a:rPr>
              <a:t>външния свят</a:t>
            </a:r>
            <a:endParaRPr lang="en-GB" sz="30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Постига се чрез </a:t>
            </a:r>
            <a:r>
              <a:rPr lang="bg-BG" sz="3000" b="1" dirty="0">
                <a:solidFill>
                  <a:schemeClr val="bg1"/>
                </a:solidFill>
              </a:rPr>
              <a:t>модификатори за достъп </a:t>
            </a:r>
            <a:r>
              <a:rPr lang="en-GB" sz="3000" dirty="0"/>
              <a:t>(private, protected, public… )</a:t>
            </a:r>
          </a:p>
          <a:p>
            <a:pPr lvl="1"/>
            <a:endParaRPr lang="en-GB" sz="3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5E0E432-8D34-4432-8EE0-93B011726C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3600" dirty="0"/>
              <a:t>Абстракция</a:t>
            </a:r>
            <a:endParaRPr lang="en-GB" sz="3600" dirty="0"/>
          </a:p>
          <a:p>
            <a:pPr lvl="1"/>
            <a:r>
              <a:rPr lang="bg-BG" sz="3200" dirty="0"/>
              <a:t>Процес на </a:t>
            </a:r>
            <a:r>
              <a:rPr lang="bg-BG" sz="3200" b="1" dirty="0">
                <a:solidFill>
                  <a:schemeClr val="bg1"/>
                </a:solidFill>
              </a:rPr>
              <a:t>скриване на детайлите по имплементацията</a:t>
            </a:r>
            <a:br>
              <a:rPr lang="en-US" sz="3200" dirty="0"/>
            </a:br>
            <a:r>
              <a:rPr lang="bg-BG" sz="3200" dirty="0"/>
              <a:t>и показване само на функционалността на потребителя</a:t>
            </a:r>
            <a:endParaRPr lang="en-US" sz="3200" dirty="0"/>
          </a:p>
          <a:p>
            <a:pPr lvl="1"/>
            <a:r>
              <a:rPr lang="bg-BG" sz="3200" dirty="0"/>
              <a:t>Постига се чрез </a:t>
            </a:r>
            <a:r>
              <a:rPr lang="bg-BG" sz="3200" b="1" dirty="0">
                <a:solidFill>
                  <a:schemeClr val="bg1"/>
                </a:solidFill>
              </a:rPr>
              <a:t>интерфейси</a:t>
            </a:r>
            <a:r>
              <a:rPr lang="en-US" sz="3200" dirty="0"/>
              <a:t> </a:t>
            </a:r>
            <a:br>
              <a:rPr lang="bg-BG" sz="3200" dirty="0"/>
            </a:br>
            <a:r>
              <a:rPr lang="bg-BG" sz="3200" dirty="0"/>
              <a:t>и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абстрактни класове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A2B937E-FF41-41ED-AE91-61EA0296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Разлика между абстракция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 err="1"/>
              <a:t>енкапсулация</a:t>
            </a:r>
            <a:endParaRPr lang="en-GB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3D8A642-DE43-4E6E-B1B7-1184291DD8A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613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600200"/>
            <a:ext cx="2057400" cy="20574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C73BD89-D6A8-4985-A560-0C3D1D4D7AE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Работа с интерфейси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72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Вътрешно допълнение от компилатора</a:t>
            </a:r>
            <a:endParaRPr lang="en-US" sz="3600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Интерфейси в реалността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646047" y="1899000"/>
            <a:ext cx="6554101" cy="19416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IPrintable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646047" y="4772398"/>
            <a:ext cx="6554101" cy="19416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interface IPrintable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abstract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void Print();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0" name="Arrow: Down 4"/>
          <p:cNvSpPr/>
          <p:nvPr/>
        </p:nvSpPr>
        <p:spPr>
          <a:xfrm>
            <a:off x="2766000" y="3849835"/>
            <a:ext cx="6299148" cy="912533"/>
          </a:xfrm>
          <a:prstGeom prst="downArrow">
            <a:avLst>
              <a:gd name="adj1" fmla="val 29459"/>
              <a:gd name="adj2" fmla="val 100000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800" b="1" dirty="0">
                <a:latin typeface="Consolas" pitchFamily="49" charset="0"/>
                <a:cs typeface="Consolas" pitchFamily="49" charset="0"/>
              </a:rPr>
              <a:t>compiler</a:t>
            </a:r>
            <a:endParaRPr lang="bg-BG" sz="2397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AutoShape 20"/>
          <p:cNvSpPr>
            <a:spLocks noChangeArrowheads="1"/>
          </p:cNvSpPr>
          <p:nvPr/>
        </p:nvSpPr>
        <p:spPr bwMode="auto">
          <a:xfrm>
            <a:off x="5923095" y="2594882"/>
            <a:ext cx="1880405" cy="699117"/>
          </a:xfrm>
          <a:prstGeom prst="wedgeRoundRectCallout">
            <a:avLst>
              <a:gd name="adj1" fmla="val -61772"/>
              <a:gd name="adj2" fmla="val -845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Ключова дума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23" name="AutoShape 20"/>
          <p:cNvSpPr>
            <a:spLocks noChangeArrowheads="1"/>
          </p:cNvSpPr>
          <p:nvPr/>
        </p:nvSpPr>
        <p:spPr bwMode="auto">
          <a:xfrm>
            <a:off x="8564261" y="2593688"/>
            <a:ext cx="2683477" cy="890256"/>
          </a:xfrm>
          <a:prstGeom prst="wedgeRoundRectCallout">
            <a:avLst>
              <a:gd name="adj1" fmla="val -78197"/>
              <a:gd name="adj2" fmla="val -691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Име</a:t>
            </a:r>
            <a:r>
              <a:rPr lang="en-US" sz="2400" b="1" dirty="0">
                <a:solidFill>
                  <a:srgbClr val="FFFFFF"/>
                </a:solidFill>
              </a:rPr>
              <a:t> (</a:t>
            </a:r>
            <a:r>
              <a:rPr lang="bg-BG" sz="2400" b="1" dirty="0">
                <a:solidFill>
                  <a:srgbClr val="FFFFFF"/>
                </a:solidFill>
              </a:rPr>
              <a:t>започва с </a:t>
            </a:r>
            <a:r>
              <a:rPr lang="en-US" sz="2400" b="1" dirty="0">
                <a:solidFill>
                  <a:srgbClr val="FFFFFF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rgbClr val="FFFFFF"/>
                </a:solidFill>
              </a:rPr>
              <a:t>по конвенция</a:t>
            </a:r>
            <a:r>
              <a:rPr lang="en-US" sz="2400" b="1" dirty="0">
                <a:solidFill>
                  <a:srgbClr val="FFFFFF"/>
                </a:solidFill>
              </a:rPr>
              <a:t>)</a:t>
            </a:r>
            <a:endParaRPr lang="bg-BG" sz="24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B963795-8247-43E3-842D-F2C1299C4E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5508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400" dirty="0"/>
              <a:t>Имплементацията на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Print()</a:t>
            </a:r>
            <a:r>
              <a:rPr lang="en-US" sz="3400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400" dirty="0"/>
              <a:t>се задава в клас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Document</a:t>
            </a:r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интерфейс</a:t>
            </a:r>
            <a:endParaRPr lang="en-US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06000" y="1944000"/>
            <a:ext cx="10537732" cy="19416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 interface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IPrintable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  void Print();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96051" y="4536753"/>
            <a:ext cx="10537733" cy="19416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Document : TextDocument,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IPrintable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IWritable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{ 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Print()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1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Console.WriteLine("Hello");</a:t>
            </a:r>
            <a:r>
              <a:rPr lang="en-US" sz="12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U-Turn Arrow 3"/>
          <p:cNvSpPr/>
          <p:nvPr/>
        </p:nvSpPr>
        <p:spPr bwMode="auto">
          <a:xfrm rot="5400000">
            <a:off x="10833997" y="3795546"/>
            <a:ext cx="1428192" cy="808719"/>
          </a:xfrm>
          <a:prstGeom prst="uturnArrow">
            <a:avLst>
              <a:gd name="adj1" fmla="val 26905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4116000" y="2716074"/>
            <a:ext cx="2835000" cy="487453"/>
          </a:xfrm>
          <a:prstGeom prst="wedgeRoundRectCallout">
            <a:avLst>
              <a:gd name="adj1" fmla="val -65162"/>
              <a:gd name="adj2" fmla="val 374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Само сигнатурите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10" name="AutoShape 20"/>
          <p:cNvSpPr>
            <a:spLocks noChangeArrowheads="1"/>
          </p:cNvSpPr>
          <p:nvPr/>
        </p:nvSpPr>
        <p:spPr bwMode="auto">
          <a:xfrm>
            <a:off x="7671000" y="3744000"/>
            <a:ext cx="3150000" cy="777753"/>
          </a:xfrm>
          <a:prstGeom prst="wedgeRoundRectCallout">
            <a:avLst>
              <a:gd name="adj1" fmla="val -7564"/>
              <a:gd name="adj2" fmla="val 919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Един или повече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интерфейси</a:t>
            </a:r>
            <a:endParaRPr lang="en-US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utoShape 20"/>
          <p:cNvSpPr>
            <a:spLocks noChangeArrowheads="1"/>
          </p:cNvSpPr>
          <p:nvPr/>
        </p:nvSpPr>
        <p:spPr bwMode="auto">
          <a:xfrm>
            <a:off x="3463254" y="3743999"/>
            <a:ext cx="3487746" cy="777753"/>
          </a:xfrm>
          <a:prstGeom prst="wedgeRoundRectCallout">
            <a:avLst>
              <a:gd name="adj1" fmla="val 5077"/>
              <a:gd name="adj2" fmla="val 828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Класовете се изписват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първи</a:t>
            </a:r>
            <a:endParaRPr lang="en-US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574FB0F-13FC-4896-8F32-391700E533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004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  <p:bldP spid="8" grpId="0" animBg="1"/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3345</TotalTime>
  <Words>2107</Words>
  <Application>Microsoft Macintosh PowerPoint</Application>
  <PresentationFormat>Widescreen</PresentationFormat>
  <Paragraphs>378</Paragraphs>
  <Slides>32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Wingdings 2</vt:lpstr>
      <vt:lpstr>SoftUni</vt:lpstr>
      <vt:lpstr>Абстрактни класове и интерфейси</vt:lpstr>
      <vt:lpstr>Съдържание</vt:lpstr>
      <vt:lpstr>Постигане на абстракция</vt:lpstr>
      <vt:lpstr>Абстракция в ООП</vt:lpstr>
      <vt:lpstr>Как постигаме абстракция?</vt:lpstr>
      <vt:lpstr>Разлика между абстракция и енкапсулация</vt:lpstr>
      <vt:lpstr>Работа с интерфейси</vt:lpstr>
      <vt:lpstr>Интерфейси в реалността</vt:lpstr>
      <vt:lpstr>Пример за интерфейс</vt:lpstr>
      <vt:lpstr>Експлицитен интерфейс (1)</vt:lpstr>
      <vt:lpstr>Експлицитен интерфейс (2)</vt:lpstr>
      <vt:lpstr>Множествено наследяване</vt:lpstr>
      <vt:lpstr>Задача: Фигури</vt:lpstr>
      <vt:lpstr>Решение: Фигури </vt:lpstr>
      <vt:lpstr>Решение: Фигури – правоъгълник</vt:lpstr>
      <vt:lpstr>Решение: Фигури – кръг</vt:lpstr>
      <vt:lpstr>Абстрактни класове и методи</vt:lpstr>
      <vt:lpstr>Абстрактен клас</vt:lpstr>
      <vt:lpstr>Абстрактен клас</vt:lpstr>
      <vt:lpstr>Абстрактен клас</vt:lpstr>
      <vt:lpstr>Абстрактни методи</vt:lpstr>
      <vt:lpstr>Разлика между интерфейси и абстрактни класове</vt:lpstr>
      <vt:lpstr>Разлика между интерфейси и абстрактни класове (1)</vt:lpstr>
      <vt:lpstr>Разлика между интерфейси и абстрактни класове (2)</vt:lpstr>
      <vt:lpstr>Задача: Коли (1)</vt:lpstr>
      <vt:lpstr>Задача: Коли (2)</vt:lpstr>
      <vt:lpstr>Решение: Коли (1)</vt:lpstr>
      <vt:lpstr>Решение: Коли (2)</vt:lpstr>
      <vt:lpstr>Решение: Коли (3)</vt:lpstr>
      <vt:lpstr>Обобщение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Абстрактни класове и интерфейси</dc:title>
  <dc:subject>Модул 1 - ООП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94</cp:revision>
  <dcterms:created xsi:type="dcterms:W3CDTF">2018-05-23T13:08:44Z</dcterms:created>
  <dcterms:modified xsi:type="dcterms:W3CDTF">2023-01-18T10:10:11Z</dcterms:modified>
  <cp:category>programming;education;software engineering;software development</cp:category>
</cp:coreProperties>
</file>