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4" r:id="rId8"/>
    <p:sldId id="301" r:id="rId9"/>
    <p:sldId id="302" r:id="rId10"/>
    <p:sldId id="495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401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6260F53-E7A8-4C36-98C6-EFA6D724CF7A}">
          <p14:sldIdLst>
            <p14:sldId id="291"/>
            <p14:sldId id="292"/>
          </p14:sldIdLst>
        </p14:section>
        <p14:section name="Шаблони за дизайн" id="{635BEAD6-B0B3-43E2-9502-13BB3D4723C6}">
          <p14:sldIdLst>
            <p14:sldId id="294"/>
            <p14:sldId id="295"/>
            <p14:sldId id="296"/>
            <p14:sldId id="297"/>
            <p14:sldId id="494"/>
          </p14:sldIdLst>
        </p14:section>
        <p14:section name="Типове шаблони за дизайн" id="{7DCB62EB-7460-4581-BA2C-EEA1D73FD929}">
          <p14:sldIdLst>
            <p14:sldId id="301"/>
            <p14:sldId id="302"/>
            <p14:sldId id="495"/>
          </p14:sldIdLst>
        </p14:section>
        <p14:section name="Шаблони за създаване" id="{9245A61C-C383-496A-8C32-90D8A4D551CE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Структурни шаблони" id="{264A1D7D-1B6E-4C7C-A3A7-401F58145BC7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Поведенчески шаблони" id="{33DDB4CA-31A3-437D-9DAC-6302010EA2AC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Обобщение" id="{672020F4-DF3C-4604-B595-80A0FC6FD017}">
          <p14:sldIdLst>
            <p14:sldId id="335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92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A58400-9ADF-48C0-910F-1B9F0B065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20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48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4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DC02A7-7D70-4E63-8E2D-381DBEC49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861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59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96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A34148-6056-478C-9CDD-88D6360416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54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3AC01D-DF1D-49AC-9458-3F8A046E86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651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666DF-85FE-43D9-95A3-14F3018B26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510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18829D-2170-4A31-9132-F8B46C21A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08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56673C-7948-4369-A0C1-36DA41DAF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6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5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FE9DD6-1A8B-4B0A-8536-3B270BD282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29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4DFA43-47D5-497B-9653-4709B4572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14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9EA391-4447-493D-AA4C-66FCD44CB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70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4" Type="http://schemas.openxmlformats.org/officeDocument/2006/relationships/image" Target="../media/image38.png"/><Relationship Id="rId9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gif"/><Relationship Id="rId5" Type="http://schemas.openxmlformats.org/officeDocument/2006/relationships/image" Target="../media/image56.gif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03959"/>
            <a:ext cx="11083636" cy="1720041"/>
          </a:xfrm>
        </p:spPr>
        <p:txBody>
          <a:bodyPr>
            <a:normAutofit/>
          </a:bodyPr>
          <a:lstStyle/>
          <a:p>
            <a:r>
              <a:rPr lang="bg-BG" dirty="0"/>
              <a:t>Шаблони за дизайн</a:t>
            </a:r>
            <a:br>
              <a:rPr lang="bg-BG" dirty="0"/>
            </a:br>
            <a:r>
              <a:rPr lang="bg-BG" dirty="0"/>
              <a:t>(</a:t>
            </a:r>
            <a:r>
              <a:rPr lang="en-US" dirty="0"/>
              <a:t>Design Patterns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59796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шаблони на ниво клас и обект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4" y="1179651"/>
            <a:ext cx="9451953" cy="547594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339B154-7466-4264-9AA1-F3E0A8D6F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BBFA0-2E25-4682-A3B5-B7478182FD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884175"/>
          </a:xfrm>
        </p:spPr>
        <p:txBody>
          <a:bodyPr/>
          <a:lstStyle/>
          <a:p>
            <a:r>
              <a:rPr lang="bg-BG" dirty="0"/>
              <a:t>Шаблони за създаване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4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b="1" dirty="0"/>
              <a:t>Шаблони за създаване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Предоставят </a:t>
            </a:r>
            <a:r>
              <a:rPr lang="bg-BG" sz="3400" b="1" dirty="0">
                <a:solidFill>
                  <a:schemeClr val="bg1"/>
                </a:solidFill>
              </a:rPr>
              <a:t>механизми за създаване на обекти</a:t>
            </a:r>
            <a:endParaRPr lang="en-US" sz="34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Създаване на обекти по начин,</a:t>
            </a:r>
            <a:r>
              <a:rPr lang="bg-BG" sz="3600" b="1" dirty="0">
                <a:solidFill>
                  <a:schemeClr val="bg1"/>
                </a:solidFill>
              </a:rPr>
              <a:t> подходящ</a:t>
            </a:r>
            <a:br>
              <a:rPr lang="bg-BG" sz="3600" dirty="0"/>
            </a:br>
            <a:r>
              <a:rPr lang="bg-BG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конкретната ситуация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Две главни идеи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 err="1">
                <a:solidFill>
                  <a:schemeClr val="bg1"/>
                </a:solidFill>
              </a:rPr>
              <a:t>Енкапсулиране</a:t>
            </a:r>
            <a:r>
              <a:rPr lang="en-US" sz="3400" dirty="0"/>
              <a:t> </a:t>
            </a:r>
            <a:r>
              <a:rPr lang="bg-BG" sz="3400" dirty="0"/>
              <a:t>на логика, която класовете използват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Скриване</a:t>
            </a:r>
            <a:r>
              <a:rPr lang="en-US" sz="3400" dirty="0"/>
              <a:t> </a:t>
            </a:r>
            <a:r>
              <a:rPr lang="bg-BG" sz="3400" dirty="0"/>
              <a:t>на начина по който инстанциите на класовете са създадени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dirty="0"/>
              <a:t>Шаблони за създаване </a:t>
            </a:r>
            <a:r>
              <a:rPr lang="bg-BG" sz="4000" b="1"/>
              <a:t>– ц</a:t>
            </a:r>
            <a:r>
              <a:rPr lang="bg-BG"/>
              <a:t>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01CEC-CEDB-4BB0-90C8-E0D06CE06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70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Singleton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Simple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Factory Method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Abstract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Builder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Prototype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Fluent Interface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Object Pool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Lazy Initialization</a:t>
            </a: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шаблони за създаване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8F5536C1-F84C-4B6F-8AF6-303483435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2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Най-често използваният</a:t>
            </a:r>
            <a:r>
              <a:rPr lang="en-GB" sz="3600" dirty="0"/>
              <a:t> </a:t>
            </a:r>
            <a:r>
              <a:rPr lang="bg-BG" sz="3600" dirty="0"/>
              <a:t>шаблон за създаване</a:t>
            </a:r>
            <a:endParaRPr lang="en-GB" sz="3600" dirty="0"/>
          </a:p>
          <a:p>
            <a:r>
              <a:rPr lang="en-GB" sz="3600" dirty="0"/>
              <a:t>Singleton </a:t>
            </a:r>
            <a:r>
              <a:rPr lang="bg-BG" sz="3600" dirty="0"/>
              <a:t>клас</a:t>
            </a:r>
            <a:r>
              <a:rPr lang="en-GB" sz="3600" dirty="0"/>
              <a:t> </a:t>
            </a:r>
            <a:r>
              <a:rPr lang="bg-BG" sz="3600" dirty="0"/>
              <a:t>трябва да има </a:t>
            </a:r>
            <a:r>
              <a:rPr lang="bg-BG" sz="3600" b="1" dirty="0">
                <a:solidFill>
                  <a:schemeClr val="bg1"/>
                </a:solidFill>
              </a:rPr>
              <a:t>само една инстанция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Не е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глобална променлива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Възможни проблеми</a:t>
            </a:r>
            <a:endParaRPr lang="en-GB" sz="3600" dirty="0"/>
          </a:p>
          <a:p>
            <a:pPr lvl="1"/>
            <a:r>
              <a:rPr lang="en-GB" sz="3400" dirty="0"/>
              <a:t>Lazy loading</a:t>
            </a:r>
          </a:p>
          <a:p>
            <a:pPr lvl="1"/>
            <a:r>
              <a:rPr lang="en-GB" sz="3400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99"/>
          <a:stretch/>
        </p:blipFill>
        <p:spPr>
          <a:xfrm>
            <a:off x="5363467" y="3429000"/>
            <a:ext cx="6370003" cy="297164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E694D0-42C1-4342-A2F8-703193C86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02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53051"/>
            <a:ext cx="9271094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public sealed class Singleton {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static Singleton instance;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Singleton() { }</a:t>
            </a:r>
          </a:p>
          <a:p>
            <a:r>
              <a:rPr lang="en-GB" sz="2600" noProof="1"/>
              <a:t>  </a:t>
            </a:r>
            <a:r>
              <a:rPr lang="en-GB" sz="2600" dirty="0"/>
              <a:t>public static Singleton Instance {</a:t>
            </a:r>
          </a:p>
          <a:p>
            <a:r>
              <a:rPr lang="en-US" sz="2600" noProof="1"/>
              <a:t>    get {</a:t>
            </a:r>
          </a:p>
          <a:p>
            <a:r>
              <a:rPr lang="en-US" sz="2600" noProof="1"/>
              <a:t>      </a:t>
            </a:r>
            <a:r>
              <a:rPr lang="en-GB" sz="2600" dirty="0"/>
              <a:t>if (instance == null) {</a:t>
            </a:r>
          </a:p>
          <a:p>
            <a:r>
              <a:rPr lang="en-GB" sz="2600" noProof="1"/>
              <a:t>        </a:t>
            </a:r>
            <a:r>
              <a:rPr lang="en-GB" sz="2600" dirty="0"/>
              <a:t>lock (instance) {</a:t>
            </a:r>
          </a:p>
          <a:p>
            <a:r>
              <a:rPr lang="en-GB" sz="2600" noProof="1"/>
              <a:t>          </a:t>
            </a:r>
            <a:r>
              <a:rPr lang="en-GB" sz="2600" dirty="0"/>
              <a:t>if (instance == null)</a:t>
            </a:r>
          </a:p>
          <a:p>
            <a:r>
              <a:rPr lang="en-GB" sz="2600" dirty="0"/>
              <a:t>            instance = new Singleton(); } }</a:t>
            </a:r>
          </a:p>
          <a:p>
            <a:r>
              <a:rPr lang="en-US" sz="2600" noProof="1"/>
              <a:t>      return instance; } }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BA19A3E-8E35-4706-8DDA-C77F69EEE2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noProof="1"/>
              <a:t>„Фабрика“ за </a:t>
            </a:r>
            <a:r>
              <a:rPr lang="bg-BG" sz="3600" b="1" noProof="1">
                <a:solidFill>
                  <a:schemeClr val="bg1"/>
                </a:solidFill>
              </a:rPr>
              <a:t>клониране</a:t>
            </a:r>
            <a:r>
              <a:rPr lang="en-US" sz="3600" noProof="1"/>
              <a:t> </a:t>
            </a:r>
            <a:r>
              <a:rPr lang="bg-BG" sz="3600" noProof="1"/>
              <a:t>на нови инстанции от прототип</a:t>
            </a:r>
            <a:endParaRPr lang="en-US" sz="3600" noProof="1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noProof="1"/>
              <a:t>Създава нови обекти като копира прототипа, вместо с ключовата дума </a:t>
            </a:r>
            <a:r>
              <a:rPr lang="en-US" sz="3400" noProof="1"/>
              <a:t>“</a:t>
            </a:r>
            <a:r>
              <a:rPr lang="en-US" sz="3400" b="1" noProof="1"/>
              <a:t>new</a:t>
            </a:r>
            <a:r>
              <a:rPr lang="en-US" sz="3400" noProof="1"/>
              <a:t>"</a:t>
            </a:r>
            <a:endParaRPr lang="bg-BG" sz="3400" noProof="1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3600" b="1" noProof="1">
                <a:solidFill>
                  <a:schemeClr val="bg1"/>
                </a:solidFill>
              </a:rPr>
              <a:t>ICloneable</a:t>
            </a:r>
            <a:r>
              <a:rPr lang="en-US" sz="3600" noProof="1"/>
              <a:t> </a:t>
            </a:r>
            <a:r>
              <a:rPr lang="bg-BG" sz="3600" noProof="1"/>
              <a:t>интерфейс</a:t>
            </a:r>
            <a:r>
              <a:rPr lang="en-US" sz="3600" noProof="1"/>
              <a:t> </a:t>
            </a:r>
            <a:br>
              <a:rPr lang="bg-BG" sz="3600" noProof="1"/>
            </a:br>
            <a:r>
              <a:rPr lang="bg-BG" sz="3600" noProof="1"/>
              <a:t>играе ролята на прототип</a:t>
            </a:r>
            <a:r>
              <a:rPr lang="en-US" sz="3600" noProof="1"/>
              <a:t> 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71" y="2664000"/>
            <a:ext cx="6133627" cy="335889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7ED7215-F820-4683-A956-5FDAEB39A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2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</a:t>
            </a:r>
            <a:r>
              <a:rPr lang="en-US" dirty="0"/>
              <a:t>Prototype</a:t>
            </a:r>
            <a:r>
              <a:rPr lang="bg-BG" dirty="0"/>
              <a:t>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90244"/>
            <a:ext cx="9271094" cy="5573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abstract class Prototype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</a:t>
            </a:r>
            <a:r>
              <a:rPr lang="en-GB" sz="2600" dirty="0"/>
              <a:t>private string 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Prototype(string id)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bg-BG" sz="2600" dirty="0"/>
              <a:t>{</a:t>
            </a:r>
            <a:endParaRPr lang="en-US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noProof="1"/>
              <a:t>this._id</a:t>
            </a:r>
            <a:r>
              <a:rPr lang="en-GB" sz="2600" dirty="0"/>
              <a:t> = id;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string Id</a:t>
            </a:r>
            <a:r>
              <a:rPr lang="en-US" sz="2600" dirty="0"/>
              <a:t> =&gt; </a:t>
            </a:r>
            <a:r>
              <a:rPr lang="en-US" sz="2600" noProof="1"/>
              <a:t>this</a:t>
            </a:r>
            <a:r>
              <a:rPr lang="en-US" sz="2600" dirty="0"/>
              <a:t>._id;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abstract Prototype Clone();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B0D12DB-754E-4E28-821E-FA0B3EE973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1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Конкретен </a:t>
            </a:r>
            <a:r>
              <a:rPr lang="en-US" dirty="0"/>
              <a:t>Prototype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3598" y="1674000"/>
            <a:ext cx="10584804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ConcretePrototype</a:t>
            </a:r>
            <a:r>
              <a:rPr lang="en-GB" sz="2800" dirty="0"/>
              <a:t> : Prototype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ConcretePrototype(string</a:t>
            </a:r>
            <a:r>
              <a:rPr lang="en-GB" sz="2800" dirty="0"/>
              <a:t> id) : base(id) { }</a:t>
            </a:r>
          </a:p>
          <a:p>
            <a:endParaRPr lang="bg-BG" sz="2800" dirty="0"/>
          </a:p>
          <a:p>
            <a:r>
              <a:rPr lang="en-GB" sz="2800" dirty="0"/>
              <a:t>  public override Prototype Clone()</a:t>
            </a:r>
          </a:p>
          <a:p>
            <a:r>
              <a:rPr lang="en-GB" sz="2800" dirty="0"/>
              <a:t>    =&gt; return (</a:t>
            </a:r>
            <a:r>
              <a:rPr lang="en-GB" sz="2800" noProof="1"/>
              <a:t>Prototype)this.MemberwiseClone</a:t>
            </a:r>
            <a:r>
              <a:rPr lang="en-GB" sz="2800" dirty="0"/>
              <a:t>();</a:t>
            </a:r>
          </a:p>
          <a:p>
            <a:r>
              <a:rPr lang="bg-BG" sz="2800" dirty="0"/>
              <a:t>}</a:t>
            </a:r>
            <a:endParaRPr lang="en-US" sz="28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42D7B9A-74DC-4FF5-89D3-A7258341FB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BF0B2B-80F0-4DA5-BEBD-226D9A9F2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Структурни</a:t>
            </a:r>
            <a:r>
              <a:rPr lang="en-GB" dirty="0"/>
              <a:t> </a:t>
            </a:r>
            <a:r>
              <a:rPr lang="bg-BG" dirty="0"/>
              <a:t>шаблони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4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3600" dirty="0"/>
              <a:t>Шаблони за дизайн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bg-BG" sz="3600" dirty="0"/>
              <a:t>Видове шаблони</a:t>
            </a:r>
            <a:endParaRPr lang="en-US" sz="3600" dirty="0"/>
          </a:p>
          <a:p>
            <a:pPr lvl="1"/>
            <a:r>
              <a:rPr lang="bg-BG" sz="3400" dirty="0"/>
              <a:t>Шаблони за създаване (</a:t>
            </a:r>
            <a:r>
              <a:rPr lang="en-US" sz="3400" dirty="0"/>
              <a:t>Creational Patterns)</a:t>
            </a:r>
          </a:p>
          <a:p>
            <a:pPr lvl="1"/>
            <a:r>
              <a:rPr lang="bg-BG" sz="3400" dirty="0"/>
              <a:t>Структурни шаблони (</a:t>
            </a:r>
            <a:r>
              <a:rPr lang="en-US" sz="3400" dirty="0"/>
              <a:t>Structural Patterns)</a:t>
            </a:r>
          </a:p>
          <a:p>
            <a:pPr lvl="1"/>
            <a:r>
              <a:rPr lang="bg-BG" sz="3400" dirty="0"/>
              <a:t>Поведенчески шаблони (</a:t>
            </a:r>
            <a:r>
              <a:rPr lang="en-US" sz="3400" dirty="0"/>
              <a:t>Behavioral Patterns)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AEA6D5-535A-44F8-84BB-6888BA622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6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Описват начини за структуриране </a:t>
            </a:r>
            <a:r>
              <a:rPr lang="bg-BG" sz="3600" b="1" dirty="0">
                <a:solidFill>
                  <a:schemeClr val="bg1"/>
                </a:solidFill>
              </a:rPr>
              <a:t>на обекти</a:t>
            </a:r>
            <a:r>
              <a:rPr lang="en-US" sz="3600" dirty="0"/>
              <a:t> </a:t>
            </a:r>
            <a:r>
              <a:rPr lang="bg-BG" sz="3600" dirty="0"/>
              <a:t>, за да се имплементира </a:t>
            </a:r>
            <a:r>
              <a:rPr lang="bg-BG" sz="3600" b="1" dirty="0">
                <a:solidFill>
                  <a:schemeClr val="bg1"/>
                </a:solidFill>
              </a:rPr>
              <a:t>нова функционалност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Улесняват дизайна като идентифицират лесен начин за осъществяване на </a:t>
            </a:r>
            <a:r>
              <a:rPr lang="bg-BG" sz="3600" b="1" dirty="0">
                <a:solidFill>
                  <a:schemeClr val="bg1"/>
                </a:solidFill>
              </a:rPr>
              <a:t>връзка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</a:t>
            </a:r>
            <a:r>
              <a:rPr lang="bg-BG" sz="3600" dirty="0"/>
              <a:t>елементите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Всичко за класова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обектна</a:t>
            </a:r>
            <a:r>
              <a:rPr lang="en-US" sz="3600" dirty="0"/>
              <a:t> </a:t>
            </a:r>
            <a:r>
              <a:rPr lang="bg-BG" sz="3600" dirty="0"/>
              <a:t>композиция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Наследственост</a:t>
            </a:r>
            <a:r>
              <a:rPr lang="bg-BG" sz="3400" dirty="0"/>
              <a:t>, за да се композират интерфейси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Начини да се композират обекти, за да се получи </a:t>
            </a:r>
            <a:r>
              <a:rPr lang="bg-BG" sz="3400" b="1" dirty="0">
                <a:solidFill>
                  <a:schemeClr val="bg1"/>
                </a:solidFill>
              </a:rPr>
              <a:t>нова функционалност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7ACB34-2696-4389-BB0D-8AEEB594C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7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структурни</a:t>
            </a:r>
            <a:r>
              <a:rPr lang="en-US" dirty="0"/>
              <a:t> </a:t>
            </a:r>
            <a:r>
              <a:rPr lang="bg-BG" dirty="0"/>
              <a:t>шаблони</a:t>
            </a:r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1A2E5B72-7C02-4FE5-B4FE-5299CFAE3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4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Дава</a:t>
            </a:r>
            <a:r>
              <a:rPr lang="en-GB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унифициран интерфейс </a:t>
            </a:r>
            <a:r>
              <a:rPr lang="bg-BG" sz="3400" dirty="0"/>
              <a:t>на група от интерфейси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052" name="Picture 4" descr="faca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27"/>
          <a:stretch/>
        </p:blipFill>
        <p:spPr bwMode="auto">
          <a:xfrm>
            <a:off x="2281674" y="3259134"/>
            <a:ext cx="33454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ca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1"/>
          <a:stretch/>
        </p:blipFill>
        <p:spPr bwMode="auto">
          <a:xfrm>
            <a:off x="6096000" y="3249000"/>
            <a:ext cx="33055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68300" y="1944000"/>
            <a:ext cx="9842700" cy="3375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Дефинира </a:t>
            </a:r>
            <a:r>
              <a:rPr lang="bg-BG" sz="3400" b="1" dirty="0">
                <a:solidFill>
                  <a:schemeClr val="bg1"/>
                </a:solidFill>
              </a:rPr>
              <a:t>интерфейс от по-високо ниво</a:t>
            </a:r>
            <a:r>
              <a:rPr lang="bg-BG" sz="3400" dirty="0"/>
              <a:t>, който прави подсистемата по-лесна за ползване</a:t>
            </a:r>
            <a:endParaRPr lang="en-GB" sz="3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8061FE-D7B2-462D-9251-D6E8E7893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4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6" y="1170938"/>
            <a:ext cx="6007147" cy="5501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Facade</a:t>
            </a:r>
            <a:endParaRPr lang="en-US" sz="2600" dirty="0"/>
          </a:p>
          <a:p>
            <a:r>
              <a:rPr lang="en-US" sz="2600" dirty="0"/>
              <a:t>{</a:t>
            </a:r>
            <a:endParaRPr lang="bg-BG" sz="2600" dirty="0"/>
          </a:p>
          <a:p>
            <a:r>
              <a:rPr lang="en-GB" sz="2600" dirty="0"/>
              <a:t>  private </a:t>
            </a:r>
            <a:r>
              <a:rPr lang="en-GB" sz="2600" noProof="1"/>
              <a:t>SubSystemOne</a:t>
            </a:r>
            <a:r>
              <a:rPr lang="en-GB" sz="2600" dirty="0"/>
              <a:t> _one;</a:t>
            </a:r>
          </a:p>
          <a:p>
            <a:r>
              <a:rPr lang="en-GB" sz="2600" dirty="0"/>
              <a:t>  private </a:t>
            </a:r>
            <a:r>
              <a:rPr lang="en-GB" sz="2600" noProof="1"/>
              <a:t>SubSystemTwo</a:t>
            </a:r>
            <a:r>
              <a:rPr lang="en-GB" sz="2600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2600" dirty="0"/>
          </a:p>
          <a:p>
            <a:r>
              <a:rPr lang="en-GB" sz="2600" dirty="0"/>
              <a:t>  public Facade()</a:t>
            </a:r>
            <a:endParaRPr lang="en-US" sz="2600" dirty="0"/>
          </a:p>
          <a:p>
            <a:r>
              <a:rPr lang="en-US" sz="2600" dirty="0"/>
              <a:t>  {</a:t>
            </a:r>
            <a:endParaRPr lang="bg-BG" sz="2600" dirty="0"/>
          </a:p>
          <a:p>
            <a:r>
              <a:rPr lang="en-GB" sz="2600" dirty="0"/>
              <a:t>    _one = new </a:t>
            </a:r>
            <a:r>
              <a:rPr lang="en-GB" sz="2600" noProof="1"/>
              <a:t>SubSystemOne</a:t>
            </a:r>
            <a:r>
              <a:rPr lang="en-GB" sz="2600" dirty="0"/>
              <a:t>();</a:t>
            </a:r>
          </a:p>
          <a:p>
            <a:r>
              <a:rPr lang="en-GB" sz="2600" dirty="0"/>
              <a:t>    _two = new </a:t>
            </a:r>
            <a:r>
              <a:rPr lang="en-GB" sz="2600" noProof="1"/>
              <a:t>SubSystemTwo</a:t>
            </a:r>
            <a:r>
              <a:rPr lang="en-GB" sz="2600" dirty="0"/>
              <a:t>();</a:t>
            </a:r>
            <a:endParaRPr lang="en-US" sz="2600" dirty="0"/>
          </a:p>
          <a:p>
            <a:r>
              <a:rPr lang="en-US" sz="2600" dirty="0"/>
              <a:t>  }</a:t>
            </a:r>
            <a:endParaRPr lang="bg-BG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F31FC6-6FE8-41B1-8847-9A14DB70E5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1074" y="1204467"/>
            <a:ext cx="8229926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MethodA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nMethodA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one.MethodOne</a:t>
            </a:r>
            <a:r>
              <a:rPr lang="en-GB" sz="26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MethodB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nMethodB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18F628-1AA3-44DD-909A-E95FFFDF4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Подсистемни</a:t>
            </a:r>
            <a:r>
              <a:rPr lang="bg-BG" dirty="0"/>
              <a:t> класове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92226" y="1314000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SubSystemOne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MethodOne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SubSystemOne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92225" y="4022822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SubSystemTwo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MethodTwo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SubSystemTwo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239BBC-8B60-48E6-963C-CF78417080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Позволява </a:t>
            </a:r>
            <a:r>
              <a:rPr lang="bg-BG" sz="3200" b="1" dirty="0">
                <a:solidFill>
                  <a:schemeClr val="bg1"/>
                </a:solidFill>
              </a:rPr>
              <a:t>комбинирането</a:t>
            </a:r>
            <a:r>
              <a:rPr lang="en-GB" sz="3200" dirty="0"/>
              <a:t> </a:t>
            </a:r>
            <a:r>
              <a:rPr lang="bg-BG" sz="3200" dirty="0"/>
              <a:t>на различни типове обекти в дървовидни структури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Използва се, когато: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Имате различни</a:t>
            </a:r>
            <a:br>
              <a:rPr lang="bg-BG" sz="3200" dirty="0"/>
            </a:br>
            <a:r>
              <a:rPr lang="bg-BG" sz="3200" dirty="0"/>
              <a:t>обекти, които </a:t>
            </a:r>
            <a:br>
              <a:rPr lang="bg-BG" sz="3200" dirty="0"/>
            </a:br>
            <a:r>
              <a:rPr lang="bg-BG" sz="3200" dirty="0"/>
              <a:t>искате да </a:t>
            </a:r>
            <a:r>
              <a:rPr lang="bg-BG" sz="3200" b="1" dirty="0">
                <a:solidFill>
                  <a:schemeClr val="bg1"/>
                </a:solidFill>
              </a:rPr>
              <a:t>третирате </a:t>
            </a:r>
            <a:br>
              <a:rPr lang="bg-BG" sz="3200" b="1" dirty="0">
                <a:solidFill>
                  <a:schemeClr val="bg1"/>
                </a:solidFill>
              </a:rPr>
            </a:br>
            <a:r>
              <a:rPr lang="bg-BG" sz="3200" b="1" dirty="0">
                <a:solidFill>
                  <a:schemeClr val="bg1"/>
                </a:solidFill>
              </a:rPr>
              <a:t>по еднакъв начин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Искате да представите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йерархия</a:t>
            </a:r>
            <a:r>
              <a:rPr lang="bg-BG" sz="3200" dirty="0"/>
              <a:t> от обекти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00" y="2647533"/>
            <a:ext cx="7413377" cy="34319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CE3D0A-E8EB-4D30-B03E-FE70CA5E2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77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1000" y="1204467"/>
            <a:ext cx="8910000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abstract class Component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protected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Component(string name)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  this.name = name;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Add(Component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abstract void Remove(Component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</a:t>
            </a:r>
            <a:r>
              <a:rPr lang="en-US" sz="2600" noProof="1"/>
              <a:t>Display(int</a:t>
            </a:r>
            <a:r>
              <a:rPr lang="en-US" sz="2600" dirty="0"/>
              <a:t> depth);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288157-C48D-4B3C-99B6-68903A2F0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17389" y="1266725"/>
            <a:ext cx="11157222" cy="5132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class Composite : Component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List&lt;Component&gt; _children = new List&lt;Component&gt;();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Composite(string name) : base(name)</a:t>
            </a:r>
            <a:r>
              <a:rPr lang="en-US" sz="2600" dirty="0"/>
              <a:t>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void Add(Component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children.Add(component</a:t>
            </a:r>
            <a:r>
              <a:rPr lang="en-GB" sz="2600" dirty="0"/>
              <a:t>);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override void Remove(Component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children.Remove(component</a:t>
            </a:r>
            <a:r>
              <a:rPr lang="en-GB" sz="2600" dirty="0"/>
              <a:t>);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D73D43-2C2A-49BC-9BFE-293E062CC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301466"/>
            <a:ext cx="10426747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 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689F60-B6B4-4FFD-A91F-75292992E8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963C7D9-552D-C690-7350-25BD2D835FD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</a:t>
            </a:r>
            <a:r>
              <a:rPr lang="en-US" dirty="0"/>
              <a:t>, </a:t>
            </a:r>
            <a:r>
              <a:rPr lang="bg-BG" dirty="0"/>
              <a:t>решения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Шаблони за дизайн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269985"/>
            <a:ext cx="10426747" cy="53990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class Leaf : Component</a:t>
            </a:r>
            <a:r>
              <a:rPr lang="en-US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public Leaf(string name) : base(name)</a:t>
            </a:r>
            <a:r>
              <a:rPr lang="en-US" sz="2600" dirty="0"/>
              <a:t> { }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Add(Component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add to a leaf");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Remove(Component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remove from a leaf");</a:t>
            </a:r>
            <a:r>
              <a:rPr lang="bg-BG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</a:t>
            </a:r>
            <a:r>
              <a:rPr lang="en-US" sz="2600" noProof="1"/>
              <a:t>Display(int</a:t>
            </a:r>
            <a:r>
              <a:rPr lang="en-US" sz="2600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  =&gt; </a:t>
            </a:r>
            <a:r>
              <a:rPr lang="en-GB" sz="2600" noProof="1"/>
              <a:t>Console.WriteLine(new</a:t>
            </a:r>
            <a:r>
              <a:rPr lang="en-GB" sz="2600" dirty="0"/>
              <a:t>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AA1AC1C-192E-4576-8115-659E0841B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3667D4-E4A5-4F93-9A7F-90C41DAB70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Поведенчески</a:t>
            </a:r>
            <a:r>
              <a:rPr lang="en-GB" dirty="0"/>
              <a:t> </a:t>
            </a:r>
            <a:r>
              <a:rPr lang="bg-BG" dirty="0"/>
              <a:t>шаблони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Свързани са с </a:t>
            </a:r>
            <a:r>
              <a:rPr lang="bg-BG" sz="3600" b="1" dirty="0">
                <a:solidFill>
                  <a:schemeClr val="bg1"/>
                </a:solidFill>
              </a:rPr>
              <a:t>интеракцията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</a:t>
            </a:r>
            <a:r>
              <a:rPr lang="bg-BG" sz="3600" dirty="0"/>
              <a:t>обекти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Или с </a:t>
            </a:r>
            <a:r>
              <a:rPr lang="bg-BG" sz="3400" b="1" dirty="0">
                <a:solidFill>
                  <a:schemeClr val="bg1"/>
                </a:solidFill>
              </a:rPr>
              <a:t>разпределянето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отговорности</a:t>
            </a:r>
            <a:br>
              <a:rPr lang="en-US" sz="3400" dirty="0"/>
            </a:br>
            <a:r>
              <a:rPr lang="bg-BG" sz="3400" dirty="0"/>
              <a:t>между обекти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Или с</a:t>
            </a:r>
            <a:r>
              <a:rPr lang="en-US" sz="3400" dirty="0"/>
              <a:t> </a:t>
            </a:r>
            <a:r>
              <a:rPr lang="bg-BG" sz="3400" b="1" dirty="0" err="1">
                <a:solidFill>
                  <a:schemeClr val="bg1"/>
                </a:solidFill>
              </a:rPr>
              <a:t>енкапсулирането</a:t>
            </a:r>
            <a:r>
              <a:rPr lang="bg-BG" sz="3400" b="1" dirty="0">
                <a:solidFill>
                  <a:schemeClr val="bg1"/>
                </a:solidFill>
              </a:rPr>
              <a:t> на поведение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обект и делегирането на заявки към него</a:t>
            </a:r>
            <a:endParaRPr lang="en-US" sz="34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Увеличава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гъвкавостта</a:t>
            </a:r>
            <a:r>
              <a:rPr lang="en-US" sz="3600" dirty="0"/>
              <a:t> </a:t>
            </a:r>
            <a:r>
              <a:rPr lang="bg-BG" sz="3600" dirty="0"/>
              <a:t>при провеждането на комуникация между класове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6AF9C7-D28C-487A-927A-A941D5978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9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поведенчески</a:t>
            </a:r>
            <a:r>
              <a:rPr lang="en-US" dirty="0"/>
              <a:t> </a:t>
            </a:r>
            <a:r>
              <a:rPr lang="bg-BG" dirty="0"/>
              <a:t>шаблони </a:t>
            </a:r>
            <a:r>
              <a:rPr lang="en-US" dirty="0"/>
              <a:t>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64FCD16-90AD-4D39-B014-E6585DE1D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поведенчески</a:t>
            </a:r>
            <a:r>
              <a:rPr lang="en-US" dirty="0"/>
              <a:t> </a:t>
            </a:r>
            <a:r>
              <a:rPr lang="bg-BG" dirty="0"/>
              <a:t>шаблони </a:t>
            </a:r>
            <a:r>
              <a:rPr lang="en-US" dirty="0"/>
              <a:t>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6CA0871-BE7F-40B2-9907-E92A8C915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4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Обект, който </a:t>
            </a:r>
            <a:r>
              <a:rPr lang="bg-BG" b="1" dirty="0" err="1">
                <a:solidFill>
                  <a:schemeClr val="bg1"/>
                </a:solidFill>
              </a:rPr>
              <a:t>енкапсулира</a:t>
            </a:r>
            <a:r>
              <a:rPr lang="en-GB" dirty="0"/>
              <a:t> </a:t>
            </a:r>
            <a:r>
              <a:rPr lang="bg-BG" dirty="0"/>
              <a:t>цялата информация, нужна за да се извика метод по-късно</a:t>
            </a:r>
            <a:br>
              <a:rPr lang="en-GB" dirty="0"/>
            </a:b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773" y="2250831"/>
            <a:ext cx="6832964" cy="387816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80279" y="2394000"/>
            <a:ext cx="4950000" cy="324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Позволява </a:t>
            </a:r>
            <a:r>
              <a:rPr lang="bg-BG" b="1" dirty="0" err="1">
                <a:solidFill>
                  <a:schemeClr val="bg1"/>
                </a:solidFill>
              </a:rPr>
              <a:t>параметризирането</a:t>
            </a:r>
            <a:r>
              <a:rPr lang="en-GB" dirty="0"/>
              <a:t> </a:t>
            </a:r>
            <a:r>
              <a:rPr lang="bg-BG" dirty="0"/>
              <a:t>на клиенти</a:t>
            </a:r>
            <a:r>
              <a:rPr lang="en-GB" dirty="0"/>
              <a:t> </a:t>
            </a:r>
            <a:r>
              <a:rPr lang="bg-BG" dirty="0"/>
              <a:t>с</a:t>
            </a:r>
            <a:r>
              <a:rPr lang="en-GB" dirty="0"/>
              <a:t> </a:t>
            </a:r>
            <a:r>
              <a:rPr lang="bg-BG" dirty="0"/>
              <a:t>различни заявки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618EA5-C305-4426-B6AB-D3369E874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5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8113" y="1301457"/>
            <a:ext cx="7735774" cy="515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abstract class Command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{</a:t>
            </a: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protected Receiver </a:t>
            </a:r>
            <a:r>
              <a:rPr lang="en-GB" sz="2800" noProof="1"/>
              <a:t>receiver</a:t>
            </a:r>
            <a:r>
              <a:rPr lang="en-GB" sz="2800" dirty="0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GB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Command(Receiver receiver)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{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  </a:t>
            </a:r>
            <a:r>
              <a:rPr lang="en-GB" sz="2800" noProof="1"/>
              <a:t>this.receiver</a:t>
            </a:r>
            <a:r>
              <a:rPr lang="en-GB" sz="2800" dirty="0"/>
              <a:t> = receiver;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abstract void Execute();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8D7EC0-8974-4661-817B-48231AE8A6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10463" y="1539000"/>
            <a:ext cx="8771074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ConcreteCommand</a:t>
            </a:r>
            <a:r>
              <a:rPr lang="en-GB" sz="2800" dirty="0"/>
              <a:t> : Command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ConcreteCommand(Receiver</a:t>
            </a:r>
            <a:r>
              <a:rPr lang="en-GB" sz="2800" dirty="0"/>
              <a:t> receiver)</a:t>
            </a:r>
          </a:p>
          <a:p>
            <a:r>
              <a:rPr lang="en-GB" sz="2800" dirty="0"/>
              <a:t>    : base(receiver)</a:t>
            </a:r>
            <a:r>
              <a:rPr lang="en-US" sz="2800" dirty="0"/>
              <a:t> { }</a:t>
            </a:r>
          </a:p>
          <a:p>
            <a:endParaRPr lang="bg-BG" sz="2800" dirty="0"/>
          </a:p>
          <a:p>
            <a:r>
              <a:rPr lang="en-GB" sz="2800" dirty="0"/>
              <a:t>  public override void Execute()</a:t>
            </a:r>
          </a:p>
          <a:p>
            <a:r>
              <a:rPr lang="en-GB" sz="2800" dirty="0"/>
              <a:t>    =&gt; </a:t>
            </a:r>
            <a:r>
              <a:rPr lang="en-GB" sz="2800" noProof="1"/>
              <a:t>receiver.Action</a:t>
            </a:r>
            <a:r>
              <a:rPr lang="en-GB" sz="2800" dirty="0"/>
              <a:t>();</a:t>
            </a:r>
            <a:endParaRPr lang="bg-BG" sz="2800" dirty="0"/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9DD72-1FE9-466B-BF55-A833C8192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40700" y="1764000"/>
            <a:ext cx="10110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Receiver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void Action()</a:t>
            </a:r>
          </a:p>
          <a:p>
            <a:r>
              <a:rPr lang="en-US" sz="2800" dirty="0"/>
              <a:t>  </a:t>
            </a:r>
            <a:r>
              <a:rPr lang="bg-BG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noProof="1"/>
              <a:t>Console.WriteLine</a:t>
            </a:r>
            <a:r>
              <a:rPr lang="en-GB" sz="2800" dirty="0"/>
              <a:t>("Called </a:t>
            </a:r>
            <a:r>
              <a:rPr lang="en-GB" sz="2800" noProof="1"/>
              <a:t>Receiver.Action</a:t>
            </a:r>
            <a:r>
              <a:rPr lang="en-GB" sz="2800" dirty="0"/>
              <a:t>()");</a:t>
            </a:r>
          </a:p>
          <a:p>
            <a:r>
              <a:rPr lang="bg-BG" sz="2800" dirty="0"/>
              <a:t>  }</a:t>
            </a:r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B66D30-9249-4DB8-B06E-C050AB88AB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1800" y="1287521"/>
            <a:ext cx="9608399" cy="5219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800" dirty="0"/>
              <a:t>class Invoker</a:t>
            </a:r>
          </a:p>
          <a:p>
            <a:pPr>
              <a:spcAft>
                <a:spcPts val="0"/>
              </a:spcAft>
            </a:pPr>
            <a:r>
              <a:rPr lang="bg-BG" sz="2800" dirty="0"/>
              <a:t>{</a:t>
            </a:r>
          </a:p>
          <a:p>
            <a:pPr>
              <a:spcAft>
                <a:spcPts val="0"/>
              </a:spcAft>
            </a:pPr>
            <a:r>
              <a:rPr lang="en-GB" sz="2800" dirty="0"/>
              <a:t>  private Command _command;</a:t>
            </a:r>
          </a:p>
          <a:p>
            <a:pPr>
              <a:spcAft>
                <a:spcPts val="0"/>
              </a:spcAft>
            </a:pPr>
            <a:endParaRPr lang="en-GB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SetCommand(Command</a:t>
            </a:r>
            <a:r>
              <a:rPr lang="en-GB" sz="2800" dirty="0"/>
              <a:t> command)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this</a:t>
            </a:r>
            <a:r>
              <a:rPr lang="en-GB" sz="2800" noProof="1"/>
              <a:t>._</a:t>
            </a:r>
            <a:r>
              <a:rPr lang="en-GB" sz="2800" dirty="0"/>
              <a:t>command = command;</a:t>
            </a:r>
            <a:endParaRPr lang="en-US" sz="2800" dirty="0"/>
          </a:p>
          <a:p>
            <a:pPr>
              <a:spcAft>
                <a:spcPts val="0"/>
              </a:spcAft>
            </a:pP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ExecuteCommand</a:t>
            </a:r>
            <a:r>
              <a:rPr lang="en-GB" sz="2800" dirty="0"/>
              <a:t>()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_</a:t>
            </a:r>
            <a:r>
              <a:rPr lang="en-GB" sz="2800" noProof="1"/>
              <a:t>command.Execute</a:t>
            </a:r>
            <a:r>
              <a:rPr lang="en-GB" sz="2800" dirty="0"/>
              <a:t>();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EDF0D9-B30C-4C16-AB58-1358013AD8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4000" b="1" dirty="0">
                <a:solidFill>
                  <a:schemeClr val="bg1"/>
                </a:solidFill>
              </a:rPr>
              <a:t>Шаблони за дизайн</a:t>
            </a:r>
            <a:r>
              <a:rPr lang="bg-BG" sz="4000" dirty="0"/>
              <a:t> (</a:t>
            </a:r>
            <a:r>
              <a:rPr lang="en-US" sz="4000" dirty="0"/>
              <a:t>design patterns</a:t>
            </a:r>
            <a:r>
              <a:rPr lang="bg-BG" sz="4000" dirty="0"/>
              <a:t>)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Генерални</a:t>
            </a:r>
            <a:r>
              <a:rPr lang="en-US" sz="3800" dirty="0"/>
              <a:t> </a:t>
            </a:r>
            <a:r>
              <a:rPr lang="bg-BG" sz="3800" dirty="0"/>
              <a:t>и</a:t>
            </a:r>
            <a:r>
              <a:rPr lang="en-US" sz="3800" dirty="0"/>
              <a:t> </a:t>
            </a:r>
            <a:r>
              <a:rPr lang="bg-BG" sz="3800" b="1" dirty="0" err="1">
                <a:solidFill>
                  <a:schemeClr val="bg1"/>
                </a:solidFill>
              </a:rPr>
              <a:t>преизползваеми</a:t>
            </a:r>
            <a:r>
              <a:rPr lang="en-US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решения</a:t>
            </a:r>
            <a:r>
              <a:rPr lang="en-US" sz="3800" dirty="0"/>
              <a:t> </a:t>
            </a:r>
            <a:r>
              <a:rPr lang="bg-BG" sz="3800" dirty="0"/>
              <a:t>на често срещани казуси в софтуерния дизайн</a:t>
            </a:r>
            <a:endParaRPr lang="en-US" sz="38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800" b="1" dirty="0">
                <a:solidFill>
                  <a:schemeClr val="bg1"/>
                </a:solidFill>
              </a:rPr>
              <a:t>Шаблон</a:t>
            </a:r>
            <a:r>
              <a:rPr lang="en-US" sz="3800" dirty="0"/>
              <a:t> </a:t>
            </a:r>
            <a:r>
              <a:rPr lang="bg-BG" sz="3800" dirty="0"/>
              <a:t>за решаване на проблеми</a:t>
            </a:r>
            <a:endParaRPr lang="en-US" sz="3800" dirty="0"/>
          </a:p>
          <a:p>
            <a:pPr lvl="1">
              <a:lnSpc>
                <a:spcPct val="100000"/>
              </a:lnSpc>
            </a:pPr>
            <a:r>
              <a:rPr lang="bg-BG" sz="3800" dirty="0"/>
              <a:t>Добавя допълнителни слоеве на</a:t>
            </a:r>
            <a:r>
              <a:rPr lang="en-US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абстракция</a:t>
            </a:r>
            <a:r>
              <a:rPr lang="bg-BG" sz="3800" dirty="0"/>
              <a:t>, за да се постигне гъвкавост</a:t>
            </a:r>
            <a:endParaRPr lang="en-US" sz="38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Какво представляват шаблоните за дизайн</a:t>
            </a:r>
            <a:r>
              <a:rPr lang="en-US" sz="3800" dirty="0"/>
              <a:t>?</a:t>
            </a:r>
            <a:endParaRPr lang="bg-BG" sz="38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703044-DA7D-4C7E-80A9-F2723D441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5598" cy="5528766"/>
          </a:xfrm>
        </p:spPr>
        <p:txBody>
          <a:bodyPr/>
          <a:lstStyle/>
          <a:p>
            <a:r>
              <a:rPr lang="bg-BG" dirty="0"/>
              <a:t>Дефинира </a:t>
            </a:r>
            <a:r>
              <a:rPr lang="bg-BG" b="1" dirty="0">
                <a:solidFill>
                  <a:schemeClr val="bg1"/>
                </a:solidFill>
              </a:rPr>
              <a:t>скелет</a:t>
            </a:r>
            <a:r>
              <a:rPr lang="en-GB" dirty="0"/>
              <a:t> </a:t>
            </a:r>
            <a:r>
              <a:rPr lang="bg-BG" dirty="0"/>
              <a:t>за алгоритъм в метод</a:t>
            </a:r>
            <a:r>
              <a:rPr lang="en-GB" dirty="0"/>
              <a:t>, </a:t>
            </a:r>
            <a:r>
              <a:rPr lang="bg-BG" dirty="0"/>
              <a:t>като оставя част от имплементацията на подкласовете</a:t>
            </a:r>
            <a:endParaRPr lang="en-GB" dirty="0"/>
          </a:p>
          <a:p>
            <a:r>
              <a:rPr lang="bg-BG" dirty="0"/>
              <a:t>Позволява на подкласовете да </a:t>
            </a:r>
            <a:r>
              <a:rPr lang="bg-BG" b="1" dirty="0" err="1">
                <a:solidFill>
                  <a:schemeClr val="bg1"/>
                </a:solidFill>
              </a:rPr>
              <a:t>редефинират</a:t>
            </a:r>
            <a:r>
              <a:rPr lang="en-GB" dirty="0"/>
              <a:t> </a:t>
            </a:r>
            <a:r>
              <a:rPr lang="bg-BG" dirty="0"/>
              <a:t>имплементацията на някои </a:t>
            </a:r>
            <a:r>
              <a:rPr lang="bg-BG" b="1" dirty="0">
                <a:solidFill>
                  <a:schemeClr val="bg1"/>
                </a:solidFill>
              </a:rPr>
              <a:t>части</a:t>
            </a:r>
            <a:r>
              <a:rPr lang="en-GB" dirty="0"/>
              <a:t> </a:t>
            </a:r>
            <a:r>
              <a:rPr lang="bg-BG" dirty="0"/>
              <a:t>от алгоритъма</a:t>
            </a:r>
            <a:r>
              <a:rPr lang="en-GB" dirty="0"/>
              <a:t>, </a:t>
            </a:r>
            <a:r>
              <a:rPr lang="bg-BG" dirty="0"/>
              <a:t>но не неговата структура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49" y="1516887"/>
            <a:ext cx="5915851" cy="528711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C6AD85A-3870-4734-85A4-B2920A6A3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235244"/>
            <a:ext cx="9271094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abstract class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abstract void PrimitiveOperation1();</a:t>
            </a:r>
          </a:p>
          <a:p>
            <a:r>
              <a:rPr lang="en-GB" sz="2600" dirty="0"/>
              <a:t>  public abstract void PrimitiveOperation2();</a:t>
            </a:r>
          </a:p>
          <a:p>
            <a:endParaRPr lang="en-GB" sz="1200" dirty="0"/>
          </a:p>
          <a:p>
            <a:r>
              <a:rPr lang="en-GB" sz="2600" dirty="0"/>
              <a:t>  public void </a:t>
            </a:r>
            <a:r>
              <a:rPr lang="en-GB" sz="2600" noProof="1"/>
              <a:t>TemplateMethod</a:t>
            </a:r>
            <a:r>
              <a:rPr lang="en-GB" sz="2600" dirty="0"/>
              <a:t>()</a:t>
            </a:r>
            <a:r>
              <a:rPr lang="en-US" sz="2600" dirty="0"/>
              <a:t> {</a:t>
            </a:r>
            <a:endParaRPr lang="bg-BG" sz="2600" dirty="0"/>
          </a:p>
          <a:p>
            <a:r>
              <a:rPr lang="en-GB" sz="2600" dirty="0"/>
              <a:t>    PrimitiveOperation1();</a:t>
            </a:r>
          </a:p>
          <a:p>
            <a:r>
              <a:rPr lang="en-GB" sz="2600" dirty="0"/>
              <a:t>    PrimitiveOperation2();</a:t>
            </a:r>
          </a:p>
          <a:p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("");</a:t>
            </a:r>
            <a:r>
              <a:rPr lang="en-US" sz="2600" dirty="0"/>
              <a:t> }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F14147-2325-4F0E-81F2-8D83F4F5F8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14000"/>
            <a:ext cx="9271094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</a:t>
            </a:r>
            <a:r>
              <a:rPr lang="en-GB" sz="2600" noProof="1"/>
              <a:t>ConcreteClassA</a:t>
            </a:r>
            <a:r>
              <a:rPr lang="en-GB" sz="2600" dirty="0"/>
              <a:t> :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override void PrimitiveOperation1()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r>
              <a:rPr lang="en-GB" sz="2600" dirty="0"/>
              <a:t>.</a:t>
            </a:r>
            <a:br>
              <a:rPr lang="en-GB" sz="2600" dirty="0"/>
            </a:br>
            <a:r>
              <a:rPr lang="en-GB" sz="2600" dirty="0"/>
              <a:t>       PrimitiveOperation1()");</a:t>
            </a:r>
            <a:endParaRPr lang="bg-BG" sz="2600" dirty="0"/>
          </a:p>
          <a:p>
            <a:endParaRPr lang="bg-BG" sz="2600" dirty="0"/>
          </a:p>
          <a:p>
            <a:r>
              <a:rPr lang="en-GB" sz="2600" dirty="0"/>
              <a:t>  public override void PrimitiveOperation2()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br>
              <a:rPr lang="en-GB" sz="2600" dirty="0"/>
            </a:br>
            <a:r>
              <a:rPr lang="en-GB" sz="2600" dirty="0"/>
              <a:t>       .PrimitiveOperation2()");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AF3B88-4085-40DC-9C2B-2CE44F494C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98386" y="1624495"/>
            <a:ext cx="820138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 за дизайн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Дават решение на често срещани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проблеми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Създава допълнителни слоеве на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абстракция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Три главни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шаблони за дизайн</a:t>
            </a:r>
            <a:endParaRPr lang="en-US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За създаване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Структурни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Поведенчески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CF116C-A5DF-4D32-A9A0-52726D5C6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27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75ADEC-72FF-4CE6-BB53-70041FD15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6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4000" dirty="0"/>
              <a:t>Шаблоните решават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структурни софтуерни проблеми </a:t>
            </a:r>
            <a:r>
              <a:rPr lang="bg-BG" sz="4000" dirty="0"/>
              <a:t>като</a:t>
            </a:r>
            <a:r>
              <a:rPr lang="en-US" sz="4000" dirty="0"/>
              <a:t>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Абстракция (</a:t>
            </a:r>
            <a:r>
              <a:rPr lang="en-US" sz="3600" dirty="0"/>
              <a:t>abstraction)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 err="1"/>
              <a:t>Енкапсулация</a:t>
            </a:r>
            <a:r>
              <a:rPr lang="en-US" sz="3600" dirty="0"/>
              <a:t> (encapsulation)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Разделяне на</a:t>
            </a:r>
            <a:r>
              <a:rPr lang="en-US" sz="3600" dirty="0"/>
              <a:t> </a:t>
            </a:r>
            <a:r>
              <a:rPr lang="bg-BG" sz="3600" dirty="0"/>
              <a:t>отговорностите (</a:t>
            </a:r>
            <a:r>
              <a:rPr lang="en-US" sz="3600" dirty="0"/>
              <a:t>separation of concerns</a:t>
            </a:r>
            <a:r>
              <a:rPr lang="bg-BG" sz="3600" dirty="0"/>
              <a:t>)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Свързаност на отговорностите (</a:t>
            </a:r>
            <a:r>
              <a:rPr lang="en-US" sz="3600" dirty="0"/>
              <a:t>cohesion)</a:t>
            </a:r>
            <a:r>
              <a:rPr lang="bg-BG" sz="3600" dirty="0"/>
              <a:t> и функционално обвързване (</a:t>
            </a:r>
            <a:r>
              <a:rPr lang="en-US" sz="3600" dirty="0"/>
              <a:t>coupling)</a:t>
            </a:r>
            <a:endParaRPr lang="bg-BG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Разделяне</a:t>
            </a:r>
            <a:r>
              <a:rPr lang="en-US" sz="3600" dirty="0"/>
              <a:t> </a:t>
            </a:r>
            <a:r>
              <a:rPr lang="bg-BG" sz="3600" dirty="0"/>
              <a:t>на</a:t>
            </a:r>
            <a:r>
              <a:rPr lang="en-US" sz="3600" dirty="0"/>
              <a:t> </a:t>
            </a:r>
            <a:r>
              <a:rPr lang="bg-BG" sz="3600" dirty="0"/>
              <a:t>интерфейс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имплементация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Какви проблеми решават шаблоните за дизайн</a:t>
            </a:r>
            <a:r>
              <a:rPr lang="en-US" sz="3400" dirty="0"/>
              <a:t>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3026EB-7A62-4A1E-8DB4-289A3CA59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Име на шаблона </a:t>
            </a:r>
            <a:r>
              <a:rPr lang="en-US" sz="3600" dirty="0"/>
              <a:t>- </a:t>
            </a:r>
            <a:r>
              <a:rPr lang="bg-BG" sz="3600" dirty="0"/>
              <a:t>обогатява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лексиката</a:t>
            </a:r>
            <a:r>
              <a:rPr lang="en-US" sz="3600" dirty="0"/>
              <a:t> </a:t>
            </a:r>
            <a:r>
              <a:rPr lang="bg-BG" sz="3600" dirty="0"/>
              <a:t>на софтуерните дизайнери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Проблем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намерение</a:t>
            </a:r>
            <a:r>
              <a:rPr lang="en-US" sz="3600" dirty="0"/>
              <a:t>, </a:t>
            </a:r>
            <a:r>
              <a:rPr lang="bg-BG" sz="3600" dirty="0"/>
              <a:t>контекст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как да се приложи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Решение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абстрактен</a:t>
            </a:r>
            <a:r>
              <a:rPr lang="en-US" sz="3600" dirty="0"/>
              <a:t> </a:t>
            </a:r>
            <a:r>
              <a:rPr lang="bg-BG" sz="3600" dirty="0"/>
              <a:t>код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Последствия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резултати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плюсове и минуси (</a:t>
            </a:r>
            <a:r>
              <a:rPr lang="en-US" sz="3600" dirty="0"/>
              <a:t>trade-offs</a:t>
            </a:r>
            <a:r>
              <a:rPr lang="bg-BG" sz="3600" dirty="0"/>
              <a:t>)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</a:t>
            </a:r>
            <a:r>
              <a:rPr lang="en-US" dirty="0"/>
              <a:t> </a:t>
            </a:r>
            <a:r>
              <a:rPr lang="bg-BG" dirty="0"/>
              <a:t>на шаблоните за дизайн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976A00-40A7-4975-A479-614138B5F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6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6000" y="1138917"/>
            <a:ext cx="5850000" cy="503508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sz="3200" b="1" dirty="0"/>
              <a:t>Недостатъци</a:t>
            </a:r>
            <a:endParaRPr lang="en-US" sz="3100" b="1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Разработчиците могат да изпитат </a:t>
            </a:r>
            <a:r>
              <a:rPr lang="bg-BG" sz="3100" b="1" dirty="0" err="1">
                <a:solidFill>
                  <a:schemeClr val="bg1"/>
                </a:solidFill>
              </a:rPr>
              <a:t>пренатоварване</a:t>
            </a:r>
            <a:r>
              <a:rPr lang="bg-BG" sz="3100" dirty="0"/>
              <a:t> с </a:t>
            </a:r>
            <a:r>
              <a:rPr lang="bg-BG" sz="3100" b="1" dirty="0">
                <a:solidFill>
                  <a:schemeClr val="bg1"/>
                </a:solidFill>
              </a:rPr>
              <a:t>шаблони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Валидират се чрез </a:t>
            </a:r>
            <a:r>
              <a:rPr lang="bg-BG" sz="3100" b="1" dirty="0">
                <a:solidFill>
                  <a:schemeClr val="bg1"/>
                </a:solidFill>
              </a:rPr>
              <a:t>дискусии</a:t>
            </a:r>
            <a:r>
              <a:rPr lang="bg-BG" sz="3100" dirty="0"/>
              <a:t> и чрез </a:t>
            </a:r>
            <a:r>
              <a:rPr lang="bg-BG" sz="3100" b="1" dirty="0">
                <a:solidFill>
                  <a:schemeClr val="bg1"/>
                </a:solidFill>
              </a:rPr>
              <a:t>опит</a:t>
            </a:r>
            <a:r>
              <a:rPr lang="en-US" sz="3100" dirty="0"/>
              <a:t>, </a:t>
            </a:r>
            <a:r>
              <a:rPr lang="bg-BG" sz="3100" dirty="0"/>
              <a:t>а не чрез автоматизирано тестване</a:t>
            </a:r>
            <a:endParaRPr lang="en-US" sz="31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Използват се само ако са </a:t>
            </a:r>
            <a:r>
              <a:rPr lang="bg-BG" sz="3100" b="1" dirty="0">
                <a:solidFill>
                  <a:schemeClr val="bg1"/>
                </a:solidFill>
              </a:rPr>
              <a:t>добре разбрани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402" y="1138916"/>
            <a:ext cx="5230598" cy="51250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b="1" dirty="0"/>
              <a:t>Предимства</a:t>
            </a:r>
            <a:endParaRPr lang="en-GB" sz="2800" b="1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Имената формират сходна лексика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Осигуряват</a:t>
            </a:r>
            <a:r>
              <a:rPr lang="en-US" sz="2800" dirty="0"/>
              <a:t> </a:t>
            </a:r>
            <a:r>
              <a:rPr lang="bg-BG" sz="2800" b="1" dirty="0" err="1">
                <a:solidFill>
                  <a:schemeClr val="bg1"/>
                </a:solidFill>
              </a:rPr>
              <a:t>преизползване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на софтуерни архитектури в голям мащаб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Помагат за подобряване на </a:t>
            </a:r>
            <a:r>
              <a:rPr lang="bg-BG" sz="2800" b="1" dirty="0">
                <a:solidFill>
                  <a:schemeClr val="bg1"/>
                </a:solidFill>
              </a:rPr>
              <a:t>комуникацията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b="1" dirty="0">
                <a:solidFill>
                  <a:schemeClr val="bg1"/>
                </a:solidFill>
              </a:rPr>
              <a:t>Забързват</a:t>
            </a:r>
            <a:r>
              <a:rPr lang="en-US" sz="2800" dirty="0"/>
              <a:t> </a:t>
            </a:r>
            <a:r>
              <a:rPr lang="bg-BG" sz="2800" dirty="0"/>
              <a:t>разработката на кода</a:t>
            </a:r>
            <a:endParaRPr lang="en-US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C2064-AAFB-4D69-B851-74C3C3276A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91ABE8-8AD5-433A-995C-C6601ACA23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шаблони за дизайн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1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Главни типове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19" y="3699000"/>
            <a:ext cx="5060170" cy="3034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D91F3E7-5DCE-4880-BFB2-F21C16B60F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69BA25-19F3-4819-A8F6-E37BF84814AD}"/>
              </a:ext>
            </a:extLst>
          </p:cNvPr>
          <p:cNvSpPr txBox="1">
            <a:spLocks/>
          </p:cNvSpPr>
          <p:nvPr/>
        </p:nvSpPr>
        <p:spPr>
          <a:xfrm>
            <a:off x="156000" y="1235138"/>
            <a:ext cx="11808021" cy="5478862"/>
          </a:xfrm>
          <a:prstGeom prst="rect">
            <a:avLst/>
          </a:prstGeom>
        </p:spPr>
        <p:txBody>
          <a:bodyPr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400" dirty="0"/>
              <a:t>Шаблони за </a:t>
            </a:r>
            <a:r>
              <a:rPr lang="bg-BG" sz="3400" b="1" dirty="0">
                <a:solidFill>
                  <a:schemeClr val="bg1"/>
                </a:solidFill>
              </a:rPr>
              <a:t>създаване</a:t>
            </a:r>
            <a:endParaRPr lang="en-US" sz="3400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Инициализация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конфигурация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Структурни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Използват начини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структуриране</a:t>
            </a:r>
            <a:r>
              <a:rPr lang="en-US" sz="3200" dirty="0"/>
              <a:t> </a:t>
            </a:r>
            <a:r>
              <a:rPr lang="bg-BG" sz="3200" dirty="0"/>
              <a:t>на обекти, за да имплементират </a:t>
            </a:r>
            <a:r>
              <a:rPr lang="bg-BG" sz="3200" b="1" dirty="0">
                <a:solidFill>
                  <a:schemeClr val="bg1"/>
                </a:solidFill>
              </a:rPr>
              <a:t>нова функционалност</a:t>
            </a:r>
            <a:endParaRPr lang="en-US" sz="3200" b="1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Композиция</a:t>
            </a:r>
            <a:r>
              <a:rPr lang="en-US" sz="3200" dirty="0"/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Поведенчески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Динамични </a:t>
            </a:r>
            <a:r>
              <a:rPr lang="bg-BG" sz="3200" b="1" dirty="0">
                <a:solidFill>
                  <a:schemeClr val="bg1"/>
                </a:solidFill>
              </a:rPr>
              <a:t>интеракции</a:t>
            </a:r>
            <a:r>
              <a:rPr lang="en-US" sz="3200" dirty="0"/>
              <a:t> </a:t>
            </a: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Разпределят 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отговорност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responsibility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</TotalTime>
  <Words>1911</Words>
  <Application>Microsoft Macintosh PowerPoint</Application>
  <PresentationFormat>Widescreen</PresentationFormat>
  <Paragraphs>395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Шаблони за дизайн (Design Patterns)</vt:lpstr>
      <vt:lpstr>Съдържание</vt:lpstr>
      <vt:lpstr>Шаблони за дизайн</vt:lpstr>
      <vt:lpstr>Какво представляват шаблоните за дизайн?</vt:lpstr>
      <vt:lpstr>Какви проблеми решават шаблоните за дизайн?</vt:lpstr>
      <vt:lpstr>Елементи на шаблоните за дизайн</vt:lpstr>
      <vt:lpstr>Предимства и недостатъци</vt:lpstr>
      <vt:lpstr>Видове шаблони за дизайн</vt:lpstr>
      <vt:lpstr>Главни типове</vt:lpstr>
      <vt:lpstr>Видове шаблони на ниво клас и обект</vt:lpstr>
      <vt:lpstr>Шаблони за създаване</vt:lpstr>
      <vt:lpstr>Шаблони за създаване – цели</vt:lpstr>
      <vt:lpstr>Списък с шаблони за създаване</vt:lpstr>
      <vt:lpstr>Singleton шаблон</vt:lpstr>
      <vt:lpstr>Double-Check Singleton пример</vt:lpstr>
      <vt:lpstr>Prototype шаблон</vt:lpstr>
      <vt:lpstr>Абстрактен Prototype клас</vt:lpstr>
      <vt:lpstr>Конкретен Prototype клас</vt:lpstr>
      <vt:lpstr>Структурни шаблони</vt:lpstr>
      <vt:lpstr>Цели</vt:lpstr>
      <vt:lpstr>Списък от структурни шаблони</vt:lpstr>
      <vt:lpstr>Façade шаблон</vt:lpstr>
      <vt:lpstr>Façade клас (1)</vt:lpstr>
      <vt:lpstr>Façade клас (2)</vt:lpstr>
      <vt:lpstr>Подсистемни класове</vt:lpstr>
      <vt:lpstr>Composite шаблон</vt:lpstr>
      <vt:lpstr>Component абстрактен клас</vt:lpstr>
      <vt:lpstr>Composite клас (1)</vt:lpstr>
      <vt:lpstr>Composite клас (2)</vt:lpstr>
      <vt:lpstr>Leaf клас</vt:lpstr>
      <vt:lpstr>Поведенчески шаблони</vt:lpstr>
      <vt:lpstr>Цели</vt:lpstr>
      <vt:lpstr>Списък с поведенчески шаблони (1)</vt:lpstr>
      <vt:lpstr>Списък с поведенчески шаблони (2)</vt:lpstr>
      <vt:lpstr>Command шаблон</vt:lpstr>
      <vt:lpstr>Command абстрактен клас</vt:lpstr>
      <vt:lpstr>Concrete Command клас</vt:lpstr>
      <vt:lpstr>Receiver клас</vt:lpstr>
      <vt:lpstr>Invoker клас</vt:lpstr>
      <vt:lpstr>Template Method шаблон</vt:lpstr>
      <vt:lpstr>Abstract клас</vt:lpstr>
      <vt:lpstr>Concrete клас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Шаблони за дизайн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182</cp:revision>
  <dcterms:created xsi:type="dcterms:W3CDTF">2018-05-23T13:08:44Z</dcterms:created>
  <dcterms:modified xsi:type="dcterms:W3CDTF">2023-01-18T10:37:40Z</dcterms:modified>
  <cp:category>programming;education;software engineering;software development</cp:category>
</cp:coreProperties>
</file>