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91" r:id="rId2"/>
    <p:sldId id="292" r:id="rId3"/>
    <p:sldId id="295" r:id="rId4"/>
    <p:sldId id="294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401" r:id="rId45"/>
    <p:sldId id="4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013C00F9-FEA1-43D5-81E7-AB322CFD8E5A}">
          <p14:sldIdLst>
            <p14:sldId id="291"/>
            <p14:sldId id="292"/>
          </p14:sldIdLst>
        </p14:section>
        <p14:section name="Принцип за единствена отговорност" id="{C67B06B9-4767-411F-B15C-A380029FB240}">
          <p14:sldIdLst>
            <p14:sldId id="295"/>
            <p14:sldId id="294"/>
            <p14:sldId id="296"/>
            <p14:sldId id="297"/>
            <p14:sldId id="298"/>
            <p14:sldId id="299"/>
          </p14:sldIdLst>
        </p14:section>
        <p14:section name="Принцип отворен/затворен" id="{145E53AB-D04D-4B64-9198-CB2AAD42B128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Принцип на заместване на Лисков" id="{19DD5CF2-F749-4E71-8A22-1C642D982AEB}">
          <p14:sldIdLst>
            <p14:sldId id="308"/>
            <p14:sldId id="309"/>
            <p14:sldId id="310"/>
            <p14:sldId id="311"/>
          </p14:sldIdLst>
        </p14:section>
        <p14:section name="Принцип за разделяне на интерфейсите&#13;" id="{20F4EC24-D213-40D0-8E18-4C739DE6C606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Принцип на обръщане на зависимостите&#13;" id="{BC16A215-ABC1-46C2-92D4-01769648F67D}">
          <p14:sldIdLst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Обобщение" id="{1C79385B-7CD5-4833-A120-DE81DF7B6E4C}">
          <p14:sldIdLst>
            <p14:sldId id="334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5" autoAdjust="0"/>
    <p:restoredTop sz="95215" autoAdjust="0"/>
  </p:normalViewPr>
  <p:slideViewPr>
    <p:cSldViewPr showGuides="1">
      <p:cViewPr varScale="1">
        <p:scale>
          <a:sx n="148" d="100"/>
          <a:sy n="148" d="100"/>
        </p:scale>
        <p:origin x="208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11.04.23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C659E4-082B-4743-9EAA-EFEC0F1A5C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988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78F8C1-BFA6-4BA0-8D0D-4E0C58A50B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823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97DD5B1-CC97-45EE-9CE2-96D82B0C11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4948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93BF3-862D-4284-BB98-70BE6E0E6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9410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ACAD6F-9BDA-43E2-9B62-8CDAFD7778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857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D8FE71-8831-4110-81A2-06DA56AEF2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70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98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619A982-4247-4882-9D74-69179F91F4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8294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89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1BE746-F58B-4409-BB85-64B72F8897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0191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A4B61D-02FD-43C0-A8E6-D89AF26425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234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6144E89-9FF9-4A85-887A-628200DE9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5414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A9AA7D-9EA1-4A11-8664-995FAC5A23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5070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8D340E-736A-4C3A-9484-9DC38B2201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86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8D2A11C-16DB-4351-BAD3-B8395AB9B5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653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5168EC-FE92-42E7-8933-5AE8AD7FB1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6627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3268BE-F6E0-4C3A-8C71-9A12A81D41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1394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47577E4-B274-4166-B043-62599635AB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495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E686BF-87B6-4304-A90E-8ACC079CE3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7345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77B3ED9-976C-4469-9334-4AFD50C916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602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C88B44-BAEC-478C-B053-044D01F202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803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2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77B576-B05F-42D9-BC50-8AC77CDD4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1609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909E8E-8AAF-4CBC-B0B2-B5C028BEBB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078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C90C7C-7115-4180-9B63-20A7FE6408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68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142460"/>
            <a:ext cx="11083636" cy="1315728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bg-BG" dirty="0"/>
              <a:t>Дизайн принципи и подходи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SOLID </a:t>
            </a:r>
            <a:r>
              <a:rPr lang="bg-BG" dirty="0"/>
              <a:t>принципи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A1CABF-2727-4E64-B9FC-F4945D1B3DFE}"/>
              </a:ext>
            </a:extLst>
          </p:cNvPr>
          <p:cNvGrpSpPr/>
          <p:nvPr/>
        </p:nvGrpSpPr>
        <p:grpSpPr>
          <a:xfrm>
            <a:off x="3527430" y="1973689"/>
            <a:ext cx="4815000" cy="3105348"/>
            <a:chOff x="3227294" y="2105457"/>
            <a:chExt cx="4849906" cy="3184530"/>
          </a:xfrm>
        </p:grpSpPr>
        <p:sp>
          <p:nvSpPr>
            <p:cNvPr id="2" name="Arrow: Chevron 1">
              <a:extLst>
                <a:ext uri="{FF2B5EF4-FFF2-40B4-BE49-F238E27FC236}">
                  <a16:creationId xmlns:a16="http://schemas.microsoft.com/office/drawing/2014/main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b="1" dirty="0">
                  <a:solidFill>
                    <a:srgbClr val="FFFFFF"/>
                  </a:solidFill>
                </a:rPr>
                <a:t>S</a:t>
              </a:r>
              <a:endParaRPr lang="en-GB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Single</a:t>
              </a:r>
              <a:r>
                <a:rPr lang="en-GB" sz="1600" b="1" dirty="0">
                  <a:solidFill>
                    <a:srgbClr val="FFFFFF"/>
                  </a:solidFill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</a:rPr>
                <a:t>Responsibility</a:t>
              </a:r>
              <a:endParaRPr lang="en-GB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b="1" dirty="0">
                  <a:solidFill>
                    <a:srgbClr val="FFFFFF"/>
                  </a:solidFill>
                </a:rPr>
                <a:t>O</a:t>
              </a: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Open/Closed</a:t>
              </a:r>
              <a:endParaRPr lang="en-GB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b="1" dirty="0">
                  <a:solidFill>
                    <a:srgbClr val="FFFFFF"/>
                  </a:solidFill>
                </a:rPr>
                <a:t>L</a:t>
              </a: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Liskov</a:t>
              </a:r>
              <a:r>
                <a:rPr lang="en-GB" sz="1600" b="1" dirty="0">
                  <a:solidFill>
                    <a:srgbClr val="FFFFFF"/>
                  </a:solidFill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</a:rPr>
                <a:t>substitution</a:t>
              </a:r>
              <a:endParaRPr lang="en-GB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Interface</a:t>
              </a:r>
              <a:r>
                <a:rPr lang="en-GB" sz="1600" b="1" dirty="0">
                  <a:solidFill>
                    <a:srgbClr val="FFFFFF"/>
                  </a:solidFill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</a:rPr>
                <a:t>Segregation</a:t>
              </a:r>
              <a:endParaRPr lang="en-GB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b="1" dirty="0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Dependency</a:t>
              </a:r>
              <a:r>
                <a:rPr lang="en-GB" sz="1600" b="1" dirty="0">
                  <a:solidFill>
                    <a:srgbClr val="FFFFFF"/>
                  </a:solidFill>
                </a:rPr>
                <a:t> </a:t>
              </a:r>
              <a:r>
                <a:rPr lang="en-GB" sz="2400" b="1" dirty="0">
                  <a:solidFill>
                    <a:srgbClr val="FFFFFF"/>
                  </a:solidFill>
                </a:rPr>
                <a:t>Inversion</a:t>
              </a:r>
              <a:endParaRPr lang="en-GB" sz="16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9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noProof="1"/>
              <a:t>Софтуерните единици като </a:t>
            </a:r>
            <a:r>
              <a:rPr lang="bg-BG" b="1" noProof="1">
                <a:solidFill>
                  <a:schemeClr val="bg1"/>
                </a:solidFill>
              </a:rPr>
              <a:t>класове</a:t>
            </a:r>
            <a:r>
              <a:rPr lang="bg-BG" noProof="1"/>
              <a:t>, </a:t>
            </a:r>
            <a:r>
              <a:rPr lang="bg-BG" b="1" noProof="1">
                <a:solidFill>
                  <a:schemeClr val="bg1"/>
                </a:solidFill>
              </a:rPr>
              <a:t>модули</a:t>
            </a:r>
            <a:r>
              <a:rPr lang="bg-BG" noProof="1"/>
              <a:t> и </a:t>
            </a:r>
            <a:r>
              <a:rPr lang="bg-BG" b="1" noProof="1">
                <a:solidFill>
                  <a:schemeClr val="bg1"/>
                </a:solidFill>
              </a:rPr>
              <a:t>функции</a:t>
            </a:r>
            <a:r>
              <a:rPr lang="bg-BG" noProof="1"/>
              <a:t> трябва да бъдат </a:t>
            </a:r>
            <a:r>
              <a:rPr lang="bg-BG" b="1" noProof="1">
                <a:solidFill>
                  <a:schemeClr val="bg1"/>
                </a:solidFill>
              </a:rPr>
              <a:t>отворени</a:t>
            </a:r>
            <a:r>
              <a:rPr lang="bg-BG" b="1" noProof="1"/>
              <a:t> </a:t>
            </a:r>
            <a:r>
              <a:rPr lang="bg-BG" noProof="1"/>
              <a:t>за </a:t>
            </a:r>
            <a:r>
              <a:rPr lang="bg-BG" b="1" noProof="1">
                <a:solidFill>
                  <a:schemeClr val="bg1"/>
                </a:solidFill>
              </a:rPr>
              <a:t>разширения</a:t>
            </a:r>
            <a:r>
              <a:rPr lang="bg-BG" noProof="1"/>
              <a:t>, но </a:t>
            </a:r>
            <a:r>
              <a:rPr lang="bg-BG" b="1" noProof="1">
                <a:solidFill>
                  <a:schemeClr val="bg1"/>
                </a:solidFill>
              </a:rPr>
              <a:t>затворени</a:t>
            </a:r>
            <a:r>
              <a:rPr lang="bg-BG" b="1" noProof="1"/>
              <a:t> </a:t>
            </a:r>
            <a:r>
              <a:rPr lang="bg-BG" noProof="1"/>
              <a:t>за </a:t>
            </a:r>
            <a:r>
              <a:rPr lang="bg-BG" b="1" noProof="1">
                <a:solidFill>
                  <a:schemeClr val="bg1"/>
                </a:solidFill>
              </a:rPr>
              <a:t>модификации</a:t>
            </a:r>
            <a:endParaRPr lang="bg-BG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Разширимост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Добавянето на нова функционалност </a:t>
            </a:r>
            <a:r>
              <a:rPr lang="bg-BG" b="1" dirty="0">
                <a:solidFill>
                  <a:schemeClr val="bg1"/>
                </a:solidFill>
              </a:rPr>
              <a:t>не изисква </a:t>
            </a:r>
            <a:r>
              <a:rPr lang="bg-BG" dirty="0"/>
              <a:t>промени по вече съществуващия код</a:t>
            </a:r>
          </a:p>
          <a:p>
            <a:pPr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Преизползваемост</a:t>
            </a:r>
            <a:r>
              <a:rPr lang="en-US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noProof="1"/>
              <a:t> </a:t>
            </a:r>
          </a:p>
          <a:p>
            <a:pPr lvl="1">
              <a:buClr>
                <a:schemeClr val="tx1"/>
              </a:buClr>
            </a:pPr>
            <a:r>
              <a:rPr lang="bg-BG" noProof="1"/>
              <a:t>Подсистемите са </a:t>
            </a:r>
            <a:r>
              <a:rPr lang="bg-BG" b="1" noProof="1">
                <a:solidFill>
                  <a:schemeClr val="bg1"/>
                </a:solidFill>
              </a:rPr>
              <a:t>подходящи за преизползване </a:t>
            </a:r>
            <a:r>
              <a:rPr lang="bg-BG" noProof="1"/>
              <a:t>в други проекти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E64AAB-ACEC-4F17-A6CA-A4451E19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0" y="93690"/>
            <a:ext cx="9865594" cy="882654"/>
          </a:xfrm>
        </p:spPr>
        <p:txBody>
          <a:bodyPr>
            <a:noAutofit/>
          </a:bodyPr>
          <a:lstStyle/>
          <a:p>
            <a:r>
              <a:rPr lang="bg-BG" sz="3400" dirty="0"/>
              <a:t>Какво представлява принципът отворен/затворен</a:t>
            </a:r>
            <a:r>
              <a:rPr lang="en-US" sz="3400" dirty="0"/>
              <a:t>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BB5D2AA-F366-4B71-A52A-A5E80202E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57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228484"/>
            <a:ext cx="12048888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Необходимост от </a:t>
            </a:r>
            <a:r>
              <a:rPr lang="bg-BG" sz="3600" b="1" dirty="0">
                <a:solidFill>
                  <a:schemeClr val="bg1"/>
                </a:solidFill>
              </a:rPr>
              <a:t>повторно тестване</a:t>
            </a:r>
            <a:r>
              <a:rPr lang="en-US" sz="3600" dirty="0"/>
              <a:t> </a:t>
            </a:r>
            <a:r>
              <a:rPr lang="bg-BG" sz="3600" dirty="0"/>
              <a:t>след направени промени</a:t>
            </a:r>
          </a:p>
          <a:p>
            <a:pPr lvl="1"/>
            <a:r>
              <a:rPr lang="bg-BG" sz="3200" dirty="0"/>
              <a:t>Променян е стар код -&gt; възможност за бъгове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Каскадни промени </a:t>
            </a:r>
            <a:r>
              <a:rPr lang="bg-BG" sz="3600" dirty="0"/>
              <a:t>през модулите</a:t>
            </a:r>
            <a:endParaRPr lang="bg-BG" sz="3600" b="1" dirty="0"/>
          </a:p>
          <a:p>
            <a:r>
              <a:rPr lang="bg-BG" sz="3600" dirty="0"/>
              <a:t>Логиката зависи от </a:t>
            </a:r>
            <a:r>
              <a:rPr lang="bg-BG" sz="3600" b="1" dirty="0">
                <a:solidFill>
                  <a:schemeClr val="bg1"/>
                </a:solidFill>
              </a:rPr>
              <a:t>условни твърдения</a:t>
            </a:r>
            <a:r>
              <a:rPr lang="bg-BG" sz="3600" b="1" dirty="0"/>
              <a:t> </a:t>
            </a:r>
            <a:r>
              <a:rPr lang="bg-BG" sz="3600" dirty="0"/>
              <a:t>(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IS-A</a:t>
            </a:r>
            <a:r>
              <a:rPr lang="en-US" sz="3600" dirty="0"/>
              <a:t>" </a:t>
            </a:r>
            <a:r>
              <a:rPr lang="bg-BG" sz="3600" dirty="0"/>
              <a:t>проверки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A1DBFA-E305-408C-B99B-FCDBCFB2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Нарушения на</a:t>
            </a:r>
            <a:r>
              <a:rPr lang="en-US" dirty="0"/>
              <a:t> </a:t>
            </a:r>
            <a:r>
              <a:rPr lang="bg-BG" dirty="0"/>
              <a:t>принципа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59AE59-C307-46EB-9BCF-0175AA0EBA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781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Параметри</a:t>
            </a:r>
          </a:p>
          <a:p>
            <a:pPr lvl="1"/>
            <a:r>
              <a:rPr lang="bg-BG" dirty="0"/>
              <a:t>Контролира поведението чрез </a:t>
            </a:r>
            <a:r>
              <a:rPr lang="bg-BG" b="1" dirty="0">
                <a:solidFill>
                  <a:schemeClr val="bg1"/>
                </a:solidFill>
              </a:rPr>
              <a:t>параметър</a:t>
            </a:r>
            <a:r>
              <a:rPr lang="bg-BG" b="1" dirty="0"/>
              <a:t> </a:t>
            </a:r>
            <a:r>
              <a:rPr lang="bg-BG" dirty="0"/>
              <a:t>или </a:t>
            </a:r>
            <a:r>
              <a:rPr lang="bg-BG" b="1" dirty="0">
                <a:solidFill>
                  <a:schemeClr val="bg1"/>
                </a:solidFill>
              </a:rPr>
              <a:t>делегат</a:t>
            </a:r>
            <a:r>
              <a:rPr lang="en-US" dirty="0"/>
              <a:t> </a:t>
            </a:r>
          </a:p>
          <a:p>
            <a:r>
              <a:rPr lang="bg-BG" dirty="0"/>
              <a:t>Разчитаме на </a:t>
            </a:r>
            <a:r>
              <a:rPr lang="bg-BG" b="1" dirty="0">
                <a:solidFill>
                  <a:schemeClr val="bg1"/>
                </a:solidFill>
              </a:rPr>
              <a:t>абстракция</a:t>
            </a:r>
            <a:r>
              <a:rPr lang="bg-BG" dirty="0"/>
              <a:t>, не на имплементация</a:t>
            </a:r>
          </a:p>
          <a:p>
            <a:pPr lvl="1"/>
            <a:r>
              <a:rPr lang="bg-BG" dirty="0"/>
              <a:t>Наследяване / </a:t>
            </a:r>
            <a:r>
              <a:rPr lang="en-US" dirty="0"/>
              <a:t>Template Method </a:t>
            </a:r>
            <a:r>
              <a:rPr lang="bg-BG" dirty="0"/>
              <a:t>поведенчески шаблон</a:t>
            </a:r>
            <a:endParaRPr lang="en-US" dirty="0"/>
          </a:p>
          <a:p>
            <a:pPr lvl="1"/>
            <a:r>
              <a:rPr lang="bg-BG" dirty="0"/>
              <a:t>Наследяване</a:t>
            </a:r>
            <a:r>
              <a:rPr lang="en-US" dirty="0"/>
              <a:t> / Strategy </a:t>
            </a:r>
            <a:r>
              <a:rPr lang="bg-BG" dirty="0"/>
              <a:t>шаблон</a:t>
            </a:r>
            <a:endParaRPr lang="en-US" dirty="0"/>
          </a:p>
          <a:p>
            <a:pPr lvl="1"/>
            <a:r>
              <a:rPr lang="en-US" dirty="0"/>
              <a:t>Plug in </a:t>
            </a:r>
            <a:r>
              <a:rPr lang="bg-BG" dirty="0"/>
              <a:t>модел</a:t>
            </a:r>
            <a:r>
              <a:rPr lang="en-US" dirty="0"/>
              <a:t> (</a:t>
            </a:r>
            <a:r>
              <a:rPr lang="bg-BG" dirty="0"/>
              <a:t>добавяме нова имплементация на интерфейса)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1C966C-6CB4-4885-B458-9809D245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OCP – </a:t>
            </a:r>
            <a:r>
              <a:rPr lang="bg-BG" dirty="0"/>
              <a:t>подходи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07959EB-298A-4EBA-941D-1DE01BC03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785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Трябва да знаем дали е </a:t>
            </a:r>
            <a:r>
              <a:rPr lang="bg-BG" b="1" dirty="0">
                <a:solidFill>
                  <a:schemeClr val="bg1"/>
                </a:solidFill>
              </a:rPr>
              <a:t>вероятно</a:t>
            </a:r>
            <a:r>
              <a:rPr lang="bg-BG" b="1" dirty="0"/>
              <a:t> </a:t>
            </a:r>
            <a:r>
              <a:rPr lang="bg-BG" dirty="0"/>
              <a:t>да </a:t>
            </a:r>
            <a:r>
              <a:rPr lang="bg-BG" b="1" dirty="0">
                <a:solidFill>
                  <a:schemeClr val="bg1"/>
                </a:solidFill>
              </a:rPr>
              <a:t>възникне промяна</a:t>
            </a:r>
            <a:endParaRPr lang="bg-BG" dirty="0">
              <a:solidFill>
                <a:schemeClr val="bg1"/>
              </a:solidFill>
            </a:endParaRPr>
          </a:p>
          <a:p>
            <a:r>
              <a:rPr lang="bg-BG" dirty="0"/>
              <a:t>Нов домейн на проблема</a:t>
            </a:r>
          </a:p>
          <a:p>
            <a:pPr lvl="1"/>
            <a:r>
              <a:rPr lang="bg-BG" dirty="0"/>
              <a:t>Ако се налага промяна </a:t>
            </a:r>
            <a:r>
              <a:rPr lang="bg-BG" b="1" dirty="0"/>
              <a:t>един път </a:t>
            </a:r>
            <a:r>
              <a:rPr lang="bg-BG" dirty="0"/>
              <a:t>– </a:t>
            </a:r>
            <a:r>
              <a:rPr lang="bg-BG" b="1" dirty="0">
                <a:solidFill>
                  <a:schemeClr val="bg1"/>
                </a:solidFill>
              </a:rPr>
              <a:t>модифицирайте</a:t>
            </a:r>
            <a:r>
              <a:rPr lang="bg-BG" dirty="0"/>
              <a:t>, ако е необходима </a:t>
            </a:r>
            <a:r>
              <a:rPr lang="bg-BG" b="1" dirty="0"/>
              <a:t>втори път </a:t>
            </a:r>
            <a:r>
              <a:rPr lang="bg-BG" dirty="0"/>
              <a:t>- </a:t>
            </a:r>
            <a:r>
              <a:rPr lang="bg-BG" b="1" dirty="0" err="1">
                <a:solidFill>
                  <a:schemeClr val="bg1"/>
                </a:solidFill>
              </a:rPr>
              <a:t>рефакторирайте</a:t>
            </a:r>
            <a:endParaRPr lang="bg-BG" dirty="0">
              <a:solidFill>
                <a:schemeClr val="bg1"/>
              </a:solidFill>
            </a:endParaRPr>
          </a:p>
          <a:p>
            <a:r>
              <a:rPr lang="en-US" dirty="0"/>
              <a:t>TANSTAAFL - There Ain’t No Such Thing As A Free Lunch</a:t>
            </a:r>
            <a:r>
              <a:rPr lang="bg-BG" dirty="0"/>
              <a:t> (няма такова нещо като безплатен обяд)</a:t>
            </a:r>
          </a:p>
          <a:p>
            <a:pPr lvl="1"/>
            <a:r>
              <a:rPr lang="en-US" dirty="0"/>
              <a:t>OCP </a:t>
            </a:r>
            <a:r>
              <a:rPr lang="bg-BG" dirty="0"/>
              <a:t>добавя </a:t>
            </a:r>
            <a:r>
              <a:rPr lang="bg-BG" b="1" dirty="0">
                <a:solidFill>
                  <a:schemeClr val="bg1"/>
                </a:solidFill>
              </a:rPr>
              <a:t>сложност</a:t>
            </a:r>
            <a:r>
              <a:rPr lang="bg-BG" b="1" dirty="0"/>
              <a:t> </a:t>
            </a:r>
            <a:r>
              <a:rPr lang="bg-BG" dirty="0"/>
              <a:t>към дизайна</a:t>
            </a:r>
          </a:p>
          <a:p>
            <a:pPr lvl="1"/>
            <a:r>
              <a:rPr lang="bg-BG" dirty="0"/>
              <a:t>Нито един дизайн </a:t>
            </a:r>
            <a:r>
              <a:rPr lang="bg-BG" b="1" dirty="0">
                <a:solidFill>
                  <a:schemeClr val="bg1"/>
                </a:solidFill>
              </a:rPr>
              <a:t>не може </a:t>
            </a:r>
            <a:r>
              <a:rPr lang="bg-BG" dirty="0"/>
              <a:t>да бъде </a:t>
            </a:r>
            <a:r>
              <a:rPr lang="bg-BG" b="1" dirty="0">
                <a:solidFill>
                  <a:schemeClr val="bg1"/>
                </a:solidFill>
              </a:rPr>
              <a:t>затворен към всички промени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– важно е да знаете за кои да го затворите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B36D91-128A-42B1-85AD-7C805D88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OCP – </a:t>
            </a:r>
            <a:r>
              <a:rPr lang="bg-BG" dirty="0"/>
              <a:t>кога да го приложим?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61EE8E-9CD9-403F-8119-538B53C1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25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F693E5-7758-4498-BE22-E86E493A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</a:t>
            </a:r>
            <a:r>
              <a:rPr lang="bg-BG" dirty="0"/>
              <a:t>шаблон (1)</a:t>
            </a:r>
            <a:endParaRPr lang="en-US" dirty="0"/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46C69509-EC4F-4F8A-B1C0-4B5E55CE9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64" y="1682477"/>
            <a:ext cx="3247326" cy="2356408"/>
          </a:xfrm>
          <a:prstGeom prst="roundRect">
            <a:avLst/>
          </a:prstGeom>
          <a:solidFill>
            <a:schemeClr val="tx1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400" b="1" noProof="1">
                <a:latin typeface="Consolas" pitchFamily="49" charset="0"/>
              </a:rPr>
              <a:t>AbstractClass</a:t>
            </a:r>
          </a:p>
          <a:p>
            <a:pPr algn="ctr">
              <a:lnSpc>
                <a:spcPct val="95000"/>
              </a:lnSpc>
              <a:defRPr/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400" b="1" noProof="1">
                <a:latin typeface="Consolas" pitchFamily="49" charset="0"/>
              </a:rPr>
              <a:t>+ templateMethod() </a:t>
            </a:r>
          </a:p>
          <a:p>
            <a:pPr>
              <a:lnSpc>
                <a:spcPct val="95000"/>
              </a:lnSpc>
              <a:defRPr/>
            </a:pPr>
            <a:r>
              <a:rPr lang="en-US" sz="2400" b="1" noProof="1">
                <a:latin typeface="Consolas" pitchFamily="49" charset="0"/>
              </a:rPr>
              <a:t>+ stepOne()  </a:t>
            </a:r>
          </a:p>
          <a:p>
            <a:pPr>
              <a:lnSpc>
                <a:spcPct val="95000"/>
              </a:lnSpc>
              <a:defRPr/>
            </a:pPr>
            <a:r>
              <a:rPr lang="en-US" sz="2400" b="1" noProof="1">
                <a:latin typeface="Consolas" pitchFamily="49" charset="0"/>
              </a:rPr>
              <a:t>+ stepTwo()</a:t>
            </a:r>
          </a:p>
          <a:p>
            <a:pPr>
              <a:lnSpc>
                <a:spcPct val="95000"/>
              </a:lnSpc>
              <a:defRPr/>
            </a:pPr>
            <a:r>
              <a:rPr lang="en-US" sz="2400" b="1" noProof="1">
                <a:latin typeface="Consolas" pitchFamily="49" charset="0"/>
              </a:rPr>
              <a:t> . . . 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CDBB398E-5930-44AF-91CC-E96EDAAC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577024"/>
            <a:ext cx="4054256" cy="1595177"/>
          </a:xfrm>
          <a:prstGeom prst="roundRect">
            <a:avLst/>
          </a:prstGeom>
          <a:solidFill>
            <a:schemeClr val="tx1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400" b="1" noProof="1">
                <a:latin typeface="Consolas" pitchFamily="49" charset="0"/>
              </a:rPr>
              <a:t>ConcreteClassOne</a:t>
            </a:r>
          </a:p>
          <a:p>
            <a:pPr algn="ctr">
              <a:lnSpc>
                <a:spcPct val="95000"/>
              </a:lnSpc>
              <a:defRPr/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400" b="1" noProof="1">
                <a:latin typeface="Consolas" pitchFamily="49" charset="0"/>
              </a:rPr>
              <a:t>+ stepOne() </a:t>
            </a:r>
          </a:p>
          <a:p>
            <a:pPr>
              <a:lnSpc>
                <a:spcPct val="95000"/>
              </a:lnSpc>
              <a:defRPr/>
            </a:pPr>
            <a:r>
              <a:rPr lang="en-US" sz="2400" b="1" noProof="1">
                <a:latin typeface="Consolas" pitchFamily="49" charset="0"/>
              </a:rPr>
              <a:t>+ stepTwo()</a:t>
            </a:r>
          </a:p>
        </p:txBody>
      </p:sp>
      <p:sp>
        <p:nvSpPr>
          <p:cNvPr id="18" name="Up Arrow 72">
            <a:extLst>
              <a:ext uri="{FF2B5EF4-FFF2-40B4-BE49-F238E27FC236}">
                <a16:creationId xmlns:a16="http://schemas.microsoft.com/office/drawing/2014/main" id="{7BAA1D8D-965D-4847-A6EF-59D3127F66BB}"/>
              </a:ext>
            </a:extLst>
          </p:cNvPr>
          <p:cNvSpPr/>
          <p:nvPr/>
        </p:nvSpPr>
        <p:spPr>
          <a:xfrm rot="13446015">
            <a:off x="3390452" y="4116630"/>
            <a:ext cx="367806" cy="356441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Up Arrow 72">
            <a:extLst>
              <a:ext uri="{FF2B5EF4-FFF2-40B4-BE49-F238E27FC236}">
                <a16:creationId xmlns:a16="http://schemas.microsoft.com/office/drawing/2014/main" id="{75905583-C572-4B0B-940E-0E768351AC03}"/>
              </a:ext>
            </a:extLst>
          </p:cNvPr>
          <p:cNvSpPr/>
          <p:nvPr/>
        </p:nvSpPr>
        <p:spPr>
          <a:xfrm rot="7898592">
            <a:off x="8172090" y="4116520"/>
            <a:ext cx="367806" cy="356441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440209D7-A326-45DE-9E76-C04406EC8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946" y="4550707"/>
            <a:ext cx="4054256" cy="1595177"/>
          </a:xfrm>
          <a:prstGeom prst="roundRect">
            <a:avLst/>
          </a:prstGeom>
          <a:solidFill>
            <a:schemeClr val="tx1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400" b="1" noProof="1">
                <a:latin typeface="Consolas" pitchFamily="49" charset="0"/>
              </a:rPr>
              <a:t>ConcreteClassTwo</a:t>
            </a:r>
          </a:p>
          <a:p>
            <a:pPr>
              <a:lnSpc>
                <a:spcPct val="95000"/>
              </a:lnSpc>
              <a:defRPr/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400" b="1" noProof="1">
                <a:latin typeface="Consolas" pitchFamily="49" charset="0"/>
              </a:rPr>
              <a:t>+ stepOne() </a:t>
            </a:r>
          </a:p>
          <a:p>
            <a:pPr>
              <a:lnSpc>
                <a:spcPct val="95000"/>
              </a:lnSpc>
              <a:defRPr/>
            </a:pPr>
            <a:r>
              <a:rPr lang="en-US" sz="2400" b="1" noProof="1">
                <a:latin typeface="Consolas" pitchFamily="49" charset="0"/>
              </a:rPr>
              <a:t>+ stepTwo()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239646" y="2374643"/>
            <a:ext cx="2590800" cy="784357"/>
          </a:xfrm>
          <a:prstGeom prst="wedgeRoundRectCallout">
            <a:avLst>
              <a:gd name="adj1" fmla="val 65616"/>
              <a:gd name="adj2" fmla="val 216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Променящо се поведение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927175" y="6252965"/>
            <a:ext cx="2578825" cy="543320"/>
          </a:xfrm>
          <a:prstGeom prst="wedgeRoundRectCallout">
            <a:avLst>
              <a:gd name="adj1" fmla="val -58352"/>
              <a:gd name="adj2" fmla="val -570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Имплементация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C1913E9-0C79-4453-BFB1-B0E369ABE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53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3C179-6370-49F9-BBA8-40C94049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</a:t>
            </a:r>
            <a:r>
              <a:rPr lang="bg-BG" dirty="0"/>
              <a:t>шаблон</a:t>
            </a:r>
            <a:r>
              <a:rPr lang="en-US" dirty="0"/>
              <a:t> (2)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FF434-57C8-4197-BD51-E91119089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923" y="1674091"/>
            <a:ext cx="8828843" cy="42757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class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CrossCompiler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CrossCompile()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this.CollectSource();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this.CompileToTarget();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protected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void CollectSource();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protected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void CompileToTarget();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806357" y="2492921"/>
            <a:ext cx="2590800" cy="511621"/>
          </a:xfrm>
          <a:prstGeom prst="wedgeRoundRectCallout">
            <a:avLst>
              <a:gd name="adj1" fmla="val -60563"/>
              <a:gd name="adj2" fmla="val -2705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Template method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F75C5D0-E7EC-4C7C-BBEE-010E86736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01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3C179-6370-49F9-BBA8-40C94049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</a:t>
            </a:r>
            <a:r>
              <a:rPr lang="bg-BG" dirty="0"/>
              <a:t>шаблон</a:t>
            </a:r>
            <a:r>
              <a:rPr lang="en-US" dirty="0"/>
              <a:t> 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FF434-57C8-4197-BD51-E91119089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901" y="1432242"/>
            <a:ext cx="7780197" cy="24313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altLang="en-US" sz="2397" b="1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IPhoneCompiler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CrossCompiler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{ 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 protected 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void CollectSource() </a:t>
            </a:r>
            <a:br>
              <a:rPr lang="en-US" alt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 protected 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void CompileToTarget()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alt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alt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Компилация за </a:t>
            </a:r>
            <a:r>
              <a:rPr lang="en-US" alt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IPhone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41AB17-3139-4DE6-A09A-04F4A7595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901" y="4008978"/>
            <a:ext cx="7780197" cy="24313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altLang="en-US" sz="2397" b="1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AndroidCompiler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CrossCompiler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{ 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 protected 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void CollectSource()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 protected </a:t>
            </a:r>
            <a:r>
              <a:rPr lang="en-US" alt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altLang="en-US" sz="2397" b="1" noProof="1">
                <a:latin typeface="Consolas" pitchFamily="49" charset="0"/>
                <a:cs typeface="Consolas" pitchFamily="49" charset="0"/>
              </a:rPr>
              <a:t> void CompileToTarget()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altLang="en-US" sz="2397" b="1" dirty="0">
                <a:latin typeface="Consolas" pitchFamily="49" charset="0"/>
                <a:cs typeface="Consolas" pitchFamily="49" charset="0"/>
              </a:rPr>
              <a:t>  { </a:t>
            </a:r>
            <a:r>
              <a:rPr lang="en-US" altLang="en-US" sz="2397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altLang="en-US" sz="2397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Компилация за </a:t>
            </a:r>
            <a:r>
              <a:rPr lang="en-US" altLang="en-US" sz="2397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Android</a:t>
            </a:r>
            <a:r>
              <a:rPr lang="bg-BG" altLang="en-US" sz="2397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397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altLang="en-US" sz="2397" b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F1195F-1725-4AB9-9CE1-93C3C03649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16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477" y="1023937"/>
            <a:ext cx="2929045" cy="301466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DF1264C-48DA-AB8F-5074-3A54DB0C96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Принцип на заместване на Лисков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81B8B6-DF17-499B-81D2-9D1FB72654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 (LSP)</a:t>
            </a:r>
          </a:p>
        </p:txBody>
      </p:sp>
    </p:spTree>
    <p:extLst>
      <p:ext uri="{BB962C8B-B14F-4D97-AF65-F5344CB8AC3E}">
        <p14:creationId xmlns:p14="http://schemas.microsoft.com/office/powerpoint/2010/main" val="125914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Производните (</a:t>
            </a:r>
            <a:r>
              <a:rPr lang="en-US" b="1" dirty="0">
                <a:solidFill>
                  <a:schemeClr val="bg1"/>
                </a:solidFill>
              </a:rPr>
              <a:t>derived)</a:t>
            </a:r>
            <a:r>
              <a:rPr lang="bg-BG" dirty="0"/>
              <a:t> типове трябва да бъдат </a:t>
            </a:r>
            <a:r>
              <a:rPr lang="bg-BG" b="1" dirty="0">
                <a:solidFill>
                  <a:schemeClr val="bg1"/>
                </a:solidFill>
              </a:rPr>
              <a:t>заменими</a:t>
            </a:r>
            <a:r>
              <a:rPr lang="en-GB" dirty="0"/>
              <a:t> </a:t>
            </a:r>
            <a:r>
              <a:rPr lang="bg-BG" dirty="0"/>
              <a:t>с техните </a:t>
            </a:r>
            <a:r>
              <a:rPr lang="bg-BG" b="1" dirty="0">
                <a:solidFill>
                  <a:schemeClr val="bg1"/>
                </a:solidFill>
              </a:rPr>
              <a:t>базови</a:t>
            </a:r>
            <a:r>
              <a:rPr lang="en-US" b="1" dirty="0">
                <a:solidFill>
                  <a:schemeClr val="bg1"/>
                </a:solidFill>
              </a:rPr>
              <a:t> (base)</a:t>
            </a:r>
            <a:r>
              <a:rPr lang="bg-BG" b="1" dirty="0"/>
              <a:t> </a:t>
            </a:r>
            <a:r>
              <a:rPr lang="bg-BG" dirty="0"/>
              <a:t>типове</a:t>
            </a:r>
            <a:endParaRPr lang="en-GB" dirty="0"/>
          </a:p>
          <a:p>
            <a:r>
              <a:rPr lang="bg-BG" dirty="0"/>
              <a:t>Производни класове</a:t>
            </a:r>
            <a:endParaRPr lang="en-US" dirty="0"/>
          </a:p>
          <a:p>
            <a:pPr lvl="1"/>
            <a:r>
              <a:rPr lang="bg-BG" dirty="0"/>
              <a:t>единствено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разширяват</a:t>
            </a:r>
            <a:r>
              <a:rPr lang="en-US" dirty="0"/>
              <a:t> </a:t>
            </a:r>
            <a:r>
              <a:rPr lang="bg-BG" dirty="0"/>
              <a:t>функционалностите на базовия клас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трябва</a:t>
            </a:r>
            <a:r>
              <a:rPr lang="en-US" dirty="0"/>
              <a:t> </a:t>
            </a:r>
            <a:r>
              <a:rPr lang="bg-BG" dirty="0"/>
              <a:t>да </a:t>
            </a:r>
            <a:r>
              <a:rPr lang="bg-BG" b="1" dirty="0">
                <a:solidFill>
                  <a:schemeClr val="bg1"/>
                </a:solidFill>
              </a:rPr>
              <a:t>премахват</a:t>
            </a:r>
            <a:r>
              <a:rPr lang="bg-BG" dirty="0"/>
              <a:t> поведение от 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базовия клас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D7145C-C977-4A65-B11E-E229A3CD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Принцип на заместване на Лисков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E46120-AD32-4586-B498-97E90E49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000" y="5749089"/>
            <a:ext cx="6769099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Student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IS-SUBSTITUTED-FOR</a:t>
            </a:r>
            <a:r>
              <a:rPr lang="en-US" sz="2800" b="1" noProof="1">
                <a:latin typeface="Consolas" panose="020B0609020204030204" pitchFamily="49" charset="0"/>
              </a:rPr>
              <a:t> Person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6B05F9E-7AAE-4A98-8A19-652C1C6E3B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6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Презаписаните</a:t>
            </a:r>
            <a:r>
              <a:rPr lang="bg-BG" dirty="0"/>
              <a:t> (</a:t>
            </a:r>
            <a:r>
              <a:rPr lang="en-US" dirty="0"/>
              <a:t>overridden) </a:t>
            </a:r>
            <a:r>
              <a:rPr lang="bg-BG" dirty="0"/>
              <a:t>методи казват "Аз не съм имплементиран“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bg-BG" dirty="0"/>
              <a:t>Базовият клас </a:t>
            </a:r>
            <a:r>
              <a:rPr lang="bg-BG" b="1" dirty="0">
                <a:solidFill>
                  <a:schemeClr val="bg1"/>
                </a:solidFill>
              </a:rPr>
              <a:t>зависи</a:t>
            </a:r>
            <a:r>
              <a:rPr lang="bg-BG" b="1" dirty="0"/>
              <a:t> </a:t>
            </a:r>
            <a:r>
              <a:rPr lang="bg-BG" dirty="0"/>
              <a:t>от неговите </a:t>
            </a:r>
            <a:r>
              <a:rPr lang="bg-BG" b="1" dirty="0">
                <a:solidFill>
                  <a:schemeClr val="bg1"/>
                </a:solidFill>
              </a:rPr>
              <a:t>подтипове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43B5B-3E4E-45A9-973E-B938E0E2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Нарушения на</a:t>
            </a:r>
            <a:r>
              <a:rPr lang="en-US" dirty="0"/>
              <a:t> </a:t>
            </a:r>
            <a:r>
              <a:rPr lang="bg-BG" dirty="0"/>
              <a:t>принципа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7609">
            <a:off x="4100060" y="4152838"/>
            <a:ext cx="3991882" cy="143707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2310EC9-56EB-41FD-85E2-1ABD1C259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17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Принцип за единствена отговорност</a:t>
            </a:r>
            <a:endParaRPr lang="en-US" sz="36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Принцип отворен/затворен</a:t>
            </a:r>
            <a:endParaRPr lang="en-US" sz="36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600" noProof="1">
                <a:solidFill>
                  <a:schemeClr val="tx2">
                    <a:lumMod val="75000"/>
                  </a:schemeClr>
                </a:solidFill>
              </a:rPr>
              <a:t>Принцип на заместване на Лисков</a:t>
            </a:r>
            <a:endParaRPr lang="en-US" sz="36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600" dirty="0"/>
              <a:t>Принцип за разделяне на интерфейсите</a:t>
            </a:r>
            <a:endParaRPr lang="bg-BG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600" noProof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Принцип на обръщане на зависимостите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05EF08-72C7-4DFA-943C-4A69F3C61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674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Казвай, не питай</a:t>
            </a:r>
          </a:p>
          <a:p>
            <a:pPr lvl="1"/>
            <a:r>
              <a:rPr lang="bg-BG" dirty="0"/>
              <a:t>Ако трябва да проверите какъв е обектът – преместете това поведение </a:t>
            </a:r>
            <a:r>
              <a:rPr lang="bg-BG" b="1" dirty="0">
                <a:solidFill>
                  <a:schemeClr val="bg1"/>
                </a:solidFill>
              </a:rPr>
              <a:t>вътре в обекта</a:t>
            </a:r>
            <a:endParaRPr lang="bg-BG" dirty="0">
              <a:solidFill>
                <a:schemeClr val="bg1"/>
              </a:solidFill>
            </a:endParaRPr>
          </a:p>
          <a:p>
            <a:r>
              <a:rPr lang="bg-BG" dirty="0"/>
              <a:t>Нов базов клас – ако два класа споделят </a:t>
            </a:r>
            <a:r>
              <a:rPr lang="bg-BG" b="1" dirty="0">
                <a:solidFill>
                  <a:schemeClr val="bg1"/>
                </a:solidFill>
              </a:rPr>
              <a:t>общо поведение</a:t>
            </a:r>
            <a:r>
              <a:rPr lang="bg-BG" dirty="0"/>
              <a:t>, но </a:t>
            </a:r>
            <a:r>
              <a:rPr lang="bg-BG" b="1" dirty="0">
                <a:solidFill>
                  <a:schemeClr val="bg1"/>
                </a:solidFill>
              </a:rPr>
              <a:t>не са заменими</a:t>
            </a:r>
            <a:r>
              <a:rPr lang="bg-BG" dirty="0"/>
              <a:t>, създайте </a:t>
            </a:r>
            <a:r>
              <a:rPr lang="bg-BG" b="1" dirty="0">
                <a:solidFill>
                  <a:schemeClr val="bg1"/>
                </a:solidFill>
              </a:rPr>
              <a:t>трети</a:t>
            </a:r>
            <a:r>
              <a:rPr lang="bg-BG" dirty="0"/>
              <a:t>, на който 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двата да са производни (</a:t>
            </a:r>
            <a:r>
              <a:rPr lang="en-US" b="1" dirty="0">
                <a:solidFill>
                  <a:schemeClr val="bg1"/>
                </a:solidFill>
              </a:rPr>
              <a:t>derived)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трябва</a:t>
            </a:r>
            <a:r>
              <a:rPr lang="bg-BG" dirty="0"/>
              <a:t> да има </a:t>
            </a:r>
            <a:r>
              <a:rPr lang="bg-BG" b="1" dirty="0">
                <a:solidFill>
                  <a:schemeClr val="bg1"/>
                </a:solidFill>
              </a:rPr>
              <a:t>виртуални методи </a:t>
            </a:r>
            <a:r>
              <a:rPr lang="bg-BG" dirty="0"/>
              <a:t>в конструкторите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9CB44F-BE5D-4163-BA86-97BF948A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LSP – </a:t>
            </a:r>
            <a:r>
              <a:rPr lang="bg-BG" dirty="0"/>
              <a:t>подходи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44C0948-067F-4730-8854-9D5472316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10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25" y="1320799"/>
            <a:ext cx="2477350" cy="247735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EFBCA754-3218-163B-0A59-E0ADAA601D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Принцип за разделяне на интерфейсите</a:t>
            </a:r>
            <a:endParaRPr lang="bg-BG" sz="4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5A97CB-2CAC-4174-9392-30A1AD944F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Interface Segregation</a:t>
            </a:r>
            <a:r>
              <a:rPr lang="bg-BG" dirty="0"/>
              <a:t> </a:t>
            </a:r>
            <a:r>
              <a:rPr lang="en-US" dirty="0"/>
              <a:t>(ISP)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2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07104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Разделяйте интерфейсите</a:t>
            </a:r>
            <a:endParaRPr lang="en-US" sz="2800" dirty="0"/>
          </a:p>
          <a:p>
            <a:pPr lvl="1"/>
            <a:r>
              <a:rPr lang="bg-BG" sz="2800" dirty="0"/>
              <a:t>За предпочитане са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малки</a:t>
            </a:r>
            <a:r>
              <a:rPr lang="en-US" sz="2800" dirty="0"/>
              <a:t>, </a:t>
            </a:r>
            <a:r>
              <a:rPr lang="bg-BG" sz="2800" b="1" dirty="0">
                <a:solidFill>
                  <a:schemeClr val="bg1"/>
                </a:solidFill>
              </a:rPr>
              <a:t>фокусирани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/>
              <a:t>интерфейси</a:t>
            </a:r>
          </a:p>
          <a:p>
            <a:pPr lvl="1"/>
            <a:r>
              <a:rPr lang="bg-BG" sz="2800" dirty="0"/>
              <a:t>Разделяйте</a:t>
            </a:r>
            <a:r>
              <a:rPr lang="en-US" sz="2800" dirty="0"/>
              <a:t> "</a:t>
            </a:r>
            <a:r>
              <a:rPr lang="en-US" sz="2800" b="1" dirty="0">
                <a:solidFill>
                  <a:schemeClr val="bg1"/>
                </a:solidFill>
              </a:rPr>
              <a:t>fat</a:t>
            </a:r>
            <a:r>
              <a:rPr lang="en-US" sz="2800" dirty="0"/>
              <a:t>" </a:t>
            </a:r>
            <a:r>
              <a:rPr lang="bg-BG" sz="2800" dirty="0"/>
              <a:t>интерфейсите</a:t>
            </a:r>
            <a:r>
              <a:rPr lang="en-US" sz="2800" dirty="0"/>
              <a:t> </a:t>
            </a:r>
            <a:r>
              <a:rPr lang="bg-BG" sz="2800" dirty="0"/>
              <a:t>в</a:t>
            </a:r>
            <a:r>
              <a:rPr lang="en-US" sz="2800" dirty="0"/>
              <a:t> "</a:t>
            </a:r>
            <a:r>
              <a:rPr lang="en-US" sz="2800" b="1" dirty="0">
                <a:solidFill>
                  <a:schemeClr val="bg1"/>
                </a:solidFill>
              </a:rPr>
              <a:t>role</a:t>
            </a:r>
            <a:r>
              <a:rPr lang="en-US" sz="2800" dirty="0"/>
              <a:t>" </a:t>
            </a:r>
            <a:r>
              <a:rPr lang="bg-BG" sz="2800" dirty="0"/>
              <a:t>интерфейси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00" y="128195"/>
            <a:ext cx="10135594" cy="882654"/>
          </a:xfrm>
        </p:spPr>
        <p:txBody>
          <a:bodyPr>
            <a:normAutofit/>
          </a:bodyPr>
          <a:lstStyle/>
          <a:p>
            <a:r>
              <a:rPr lang="bg-BG" sz="3500" dirty="0"/>
              <a:t>Какво представлява разделяне на интерфейсите</a:t>
            </a:r>
            <a:r>
              <a:rPr lang="en-US" sz="3500" dirty="0"/>
              <a:t>?</a:t>
            </a:r>
            <a:endParaRPr lang="bg-BG" sz="35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2849" y="3971410"/>
            <a:ext cx="11205000" cy="128875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Clients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should not be forced to depend </a:t>
            </a:r>
            <a:b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 methods they do not use."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Agile Principles, Patterns and Practices in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C#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485"/>
          <a:stretch/>
        </p:blipFill>
        <p:spPr>
          <a:xfrm>
            <a:off x="6997506" y="1197125"/>
            <a:ext cx="4939231" cy="2212283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3915336-9D3D-4D95-AAA4-D8BE40058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F94B1-B7C9-2185-4A28-6752FB05E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49" y="5551283"/>
            <a:ext cx="11205000" cy="88248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"Клиентите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не трябва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да са принудени да използват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методи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, от които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не се нуждаят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"</a:t>
            </a:r>
            <a:endParaRPr lang="en-GB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63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556" y="1199752"/>
            <a:ext cx="12001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Класовете, чиито интерфейси не са обвързани, имат </a:t>
            </a:r>
            <a:r>
              <a:rPr lang="en-US" sz="3000" dirty="0"/>
              <a:t>"fat" </a:t>
            </a:r>
            <a:r>
              <a:rPr lang="bg-BG" sz="3000" dirty="0"/>
              <a:t>интерфейси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</a:t>
            </a:r>
            <a:r>
              <a:rPr lang="bg-BG" dirty="0"/>
              <a:t>(дебели)</a:t>
            </a:r>
            <a:r>
              <a:rPr lang="en-US" dirty="0"/>
              <a:t> </a:t>
            </a:r>
            <a:r>
              <a:rPr lang="bg-BG" dirty="0"/>
              <a:t>интерфейси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36130" y="1854000"/>
            <a:ext cx="8383583" cy="2218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IWorker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void Work();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void Sleep();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6130" y="4104000"/>
            <a:ext cx="8383583" cy="2618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Robot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IWorker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void Work() { …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void Sleep()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{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new NotImplementedException()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008105-A22D-4769-932F-E1534EAAD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6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8846" y="1228484"/>
            <a:ext cx="12001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 err="1">
                <a:solidFill>
                  <a:schemeClr val="bg1"/>
                </a:solidFill>
              </a:rPr>
              <a:t>Неимплементирани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методи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Клиентът използва клас, но се нуждае само от </a:t>
            </a:r>
            <a:r>
              <a:rPr lang="bg-BG" sz="3200" b="1" dirty="0">
                <a:solidFill>
                  <a:schemeClr val="bg1"/>
                </a:solidFill>
              </a:rPr>
              <a:t>малка част </a:t>
            </a:r>
            <a:r>
              <a:rPr lang="bg-BG" sz="3200" dirty="0"/>
              <a:t>от него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pPr lvl="1"/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25D454-177A-42B3-9469-71D55643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820594" cy="882654"/>
          </a:xfrm>
        </p:spPr>
        <p:txBody>
          <a:bodyPr>
            <a:noAutofit/>
          </a:bodyPr>
          <a:lstStyle/>
          <a:p>
            <a:r>
              <a:rPr lang="bg-BG" sz="4000" dirty="0"/>
              <a:t>Нарушения на принципа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386AF7-721C-4539-84D9-2373A07A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99" y="2844000"/>
            <a:ext cx="9533981" cy="1938992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3000" b="1" dirty="0">
                <a:latin typeface="Consolas" panose="020B0609020204030204" pitchFamily="49" charset="0"/>
              </a:rPr>
              <a:t>"</a:t>
            </a:r>
            <a:r>
              <a:rPr lang="en-US" sz="3000" b="1" dirty="0">
                <a:latin typeface="Consolas" panose="020B0609020204030204" pitchFamily="49" charset="0"/>
              </a:rPr>
              <a:t>Abstraction is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elimination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3000" b="1" dirty="0">
                <a:latin typeface="Consolas" panose="020B0609020204030204" pitchFamily="49" charset="0"/>
              </a:rPr>
              <a:t>of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irrelevant</a:t>
            </a:r>
            <a:r>
              <a:rPr lang="en-US" sz="3000" b="1" dirty="0">
                <a:latin typeface="Consolas" panose="020B0609020204030204" pitchFamily="49" charset="0"/>
              </a:rPr>
              <a:t> and 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amplification</a:t>
            </a:r>
            <a:r>
              <a:rPr lang="en-US" sz="3000" b="1" dirty="0">
                <a:latin typeface="Consolas" panose="020B0609020204030204" pitchFamily="49" charset="0"/>
              </a:rPr>
              <a:t> of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essential</a:t>
            </a:r>
            <a:r>
              <a:rPr lang="en-US" sz="3000" b="1" dirty="0">
                <a:latin typeface="Consolas" panose="020B0609020204030204" pitchFamily="49" charset="0"/>
              </a:rPr>
              <a:t>."</a:t>
            </a:r>
          </a:p>
          <a:p>
            <a:pPr algn="r"/>
            <a:r>
              <a:rPr lang="en-US" sz="3000" b="1" dirty="0">
                <a:latin typeface="Consolas" panose="020B0609020204030204" pitchFamily="49" charset="0"/>
              </a:rPr>
              <a:t> - Robert C. Martin </a:t>
            </a:r>
            <a:endParaRPr lang="bg-BG" sz="30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BB0963-83C0-4DE6-98CE-C0B2F9FF9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8A1593-1D7F-E50C-0EE8-BF69A3970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98" y="5250049"/>
            <a:ext cx="9533981" cy="101566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3000" b="1" dirty="0">
                <a:latin typeface="Consolas" panose="020B0609020204030204" pitchFamily="49" charset="0"/>
              </a:rPr>
              <a:t>"Абстракцията е </a:t>
            </a:r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елиминация</a:t>
            </a:r>
            <a:r>
              <a:rPr lang="bg-BG" sz="3000" b="1" dirty="0">
                <a:latin typeface="Consolas" panose="020B0609020204030204" pitchFamily="49" charset="0"/>
              </a:rPr>
              <a:t> на </a:t>
            </a:r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нерелевантното</a:t>
            </a:r>
            <a:r>
              <a:rPr lang="bg-BG" sz="3000" b="1" dirty="0">
                <a:latin typeface="Consolas" panose="020B0609020204030204" pitchFamily="49" charset="0"/>
              </a:rPr>
              <a:t> и </a:t>
            </a:r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акцентиране</a:t>
            </a:r>
            <a:r>
              <a:rPr lang="bg-BG" sz="3000" b="1" dirty="0">
                <a:latin typeface="Consolas" panose="020B0609020204030204" pitchFamily="49" charset="0"/>
              </a:rPr>
              <a:t> върху </a:t>
            </a:r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есенциалното</a:t>
            </a:r>
            <a:r>
              <a:rPr lang="en-US" sz="3000" b="1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29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</a:t>
            </a:r>
            <a:r>
              <a:rPr lang="bg-BG" b="1" dirty="0">
                <a:solidFill>
                  <a:schemeClr val="bg1"/>
                </a:solidFill>
              </a:rPr>
              <a:t>вижда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използва </a:t>
            </a:r>
            <a:r>
              <a:rPr lang="bg-BG" dirty="0"/>
              <a:t>клиента</a:t>
            </a:r>
            <a:r>
              <a:rPr lang="en-US" dirty="0"/>
              <a:t>?</a:t>
            </a:r>
          </a:p>
          <a:p>
            <a:r>
              <a:rPr lang="en-US" dirty="0"/>
              <a:t>"</a:t>
            </a:r>
            <a:r>
              <a:rPr lang="bg-BG" b="1" dirty="0">
                <a:solidFill>
                  <a:schemeClr val="bg1"/>
                </a:solidFill>
              </a:rPr>
              <a:t>Дебелите</a:t>
            </a:r>
            <a:r>
              <a:rPr lang="en-US" dirty="0"/>
              <a:t>" </a:t>
            </a:r>
            <a:r>
              <a:rPr lang="bg-BG" dirty="0"/>
              <a:t>интерфейси</a:t>
            </a:r>
            <a:r>
              <a:rPr lang="en-US" dirty="0"/>
              <a:t> </a:t>
            </a:r>
            <a:r>
              <a:rPr lang="bg-BG" dirty="0"/>
              <a:t>имплементират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множество малки </a:t>
            </a:r>
            <a:r>
              <a:rPr lang="bg-BG" dirty="0"/>
              <a:t>интерфейси, които съдържат само това, от което се нуждае клиентът</a:t>
            </a:r>
            <a:r>
              <a:rPr lang="en-US" dirty="0"/>
              <a:t> </a:t>
            </a:r>
            <a:endParaRPr lang="bg-BG" dirty="0"/>
          </a:p>
          <a:p>
            <a:r>
              <a:rPr lang="bg-BG" dirty="0"/>
              <a:t>Всички </a:t>
            </a:r>
            <a:r>
              <a:rPr lang="bg-BG" b="1" dirty="0">
                <a:solidFill>
                  <a:schemeClr val="bg1"/>
                </a:solidFill>
              </a:rPr>
              <a:t>публични членове </a:t>
            </a:r>
            <a:r>
              <a:rPr lang="bg-BG" dirty="0"/>
              <a:t>на класа са разделени в </a:t>
            </a:r>
            <a:r>
              <a:rPr lang="bg-BG" b="1" dirty="0">
                <a:solidFill>
                  <a:schemeClr val="bg1"/>
                </a:solidFill>
              </a:rPr>
              <a:t>отделни класове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(които може да се разглеждат като интерфейси)</a:t>
            </a:r>
          </a:p>
          <a:p>
            <a:r>
              <a:rPr lang="bg-BG" dirty="0"/>
              <a:t>Позволете на </a:t>
            </a:r>
            <a:r>
              <a:rPr lang="bg-BG" b="1" dirty="0">
                <a:solidFill>
                  <a:schemeClr val="bg1"/>
                </a:solidFill>
              </a:rPr>
              <a:t>клиента да дефинира интерфейси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/>
              <a:t>"</a:t>
            </a:r>
            <a:r>
              <a:rPr lang="en-US" b="1" dirty="0">
                <a:solidFill>
                  <a:schemeClr val="bg1"/>
                </a:solidFill>
              </a:rPr>
              <a:t>role</a:t>
            </a:r>
            <a:r>
              <a:rPr lang="en-US" b="1" dirty="0"/>
              <a:t>"</a:t>
            </a:r>
            <a:r>
              <a:rPr lang="en-US" dirty="0"/>
              <a:t> </a:t>
            </a:r>
            <a:r>
              <a:rPr lang="bg-BG" dirty="0"/>
              <a:t>интерфейси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2855ED-1963-4083-BD14-E7CEA54E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– </a:t>
            </a:r>
            <a:r>
              <a:rPr lang="bg-BG" dirty="0"/>
              <a:t>принципи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F5E634-1E83-46CB-9F17-CA5481577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14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Малки и обвързани</a:t>
            </a:r>
            <a:r>
              <a:rPr lang="en-GB" dirty="0"/>
              <a:t> "</a:t>
            </a:r>
            <a:r>
              <a:rPr lang="en-GB" b="1" dirty="0">
                <a:solidFill>
                  <a:schemeClr val="bg1"/>
                </a:solidFill>
              </a:rPr>
              <a:t>Role</a:t>
            </a:r>
            <a:r>
              <a:rPr lang="en-GB" dirty="0"/>
              <a:t>" </a:t>
            </a:r>
            <a:r>
              <a:rPr lang="bg-BG" dirty="0"/>
              <a:t>интерфейси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Обвързани</a:t>
            </a:r>
            <a:r>
              <a:rPr lang="en-US" dirty="0"/>
              <a:t> </a:t>
            </a:r>
            <a:r>
              <a:rPr lang="bg-BG" dirty="0"/>
              <a:t>интерфейси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2682" y="1949764"/>
            <a:ext cx="6932863" cy="4539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IWorker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void Work();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ISleeper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void Sleep();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Robot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IWorker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void Work() { </a:t>
            </a:r>
            <a:r>
              <a:rPr lang="en-GB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work…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DD51EC5-C258-4BFB-B0C7-C9C9BC039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744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952" y="1115289"/>
            <a:ext cx="11818096" cy="552876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Проблемът, който </a:t>
            </a:r>
            <a:r>
              <a:rPr lang="en-US" sz="3200" b="1" dirty="0">
                <a:solidFill>
                  <a:schemeClr val="bg1"/>
                </a:solidFill>
              </a:rPr>
              <a:t>Adapter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шаблонът</a:t>
            </a:r>
            <a:r>
              <a:rPr lang="en-US" sz="3200" b="1" dirty="0"/>
              <a:t> </a:t>
            </a:r>
            <a:r>
              <a:rPr lang="bg-BG" sz="3200" dirty="0"/>
              <a:t>решава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sz="3100" b="1" dirty="0">
                <a:solidFill>
                  <a:schemeClr val="bg1"/>
                </a:solidFill>
              </a:rPr>
              <a:t>Преизползване</a:t>
            </a:r>
            <a:r>
              <a:rPr lang="en-US" sz="3100" dirty="0"/>
              <a:t> </a:t>
            </a:r>
            <a:r>
              <a:rPr lang="bg-BG" sz="3100" dirty="0"/>
              <a:t>на класове, които нямат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интерфейса</a:t>
            </a:r>
            <a:r>
              <a:rPr lang="bg-BG" sz="3100" dirty="0"/>
              <a:t>, който клиентът изисква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sz="3100" dirty="0"/>
              <a:t>Това кара класове с </a:t>
            </a:r>
            <a:r>
              <a:rPr lang="bg-BG" sz="3100" b="1" dirty="0">
                <a:solidFill>
                  <a:schemeClr val="bg1"/>
                </a:solidFill>
              </a:rPr>
              <a:t>несъвместими</a:t>
            </a:r>
            <a:r>
              <a:rPr lang="bg-BG" sz="3100" b="1" dirty="0"/>
              <a:t> </a:t>
            </a:r>
            <a:r>
              <a:rPr lang="bg-BG" sz="3100" dirty="0"/>
              <a:t>интерфейси да работят заедно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sz="3100" dirty="0"/>
              <a:t>Осигурява </a:t>
            </a:r>
            <a:r>
              <a:rPr lang="bg-BG" sz="3100" b="1" dirty="0">
                <a:solidFill>
                  <a:schemeClr val="bg1"/>
                </a:solidFill>
              </a:rPr>
              <a:t>алтернативен</a:t>
            </a:r>
            <a:r>
              <a:rPr lang="bg-BG" sz="3100" b="1" dirty="0"/>
              <a:t> </a:t>
            </a:r>
            <a:r>
              <a:rPr lang="bg-BG" sz="3100" dirty="0"/>
              <a:t>интерфейс за класа</a:t>
            </a:r>
            <a:endParaRPr lang="en-US" sz="3100" dirty="0"/>
          </a:p>
          <a:p>
            <a:pPr marL="377887" lvl="1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5D2198-7DE2-4165-B7F6-5DF7FF6D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</a:t>
            </a:r>
            <a:r>
              <a:rPr lang="bg-BG" dirty="0"/>
              <a:t>шаблон</a:t>
            </a:r>
            <a:r>
              <a:rPr lang="en-US" dirty="0"/>
              <a:t> (1)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2359" y="4344764"/>
            <a:ext cx="2523450" cy="1207939"/>
          </a:xfrm>
          <a:prstGeom prst="wedgeRoundRectCallout">
            <a:avLst>
              <a:gd name="adj1" fmla="val -139"/>
              <a:gd name="adj2" fmla="val 839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Клиент</a:t>
            </a:r>
            <a:endParaRPr lang="en-US" sz="2400" b="1" noProof="1">
              <a:solidFill>
                <a:srgbClr val="FFFFFF"/>
              </a:solidFill>
            </a:endParaRPr>
          </a:p>
          <a:p>
            <a:pPr algn="ctr"/>
            <a:r>
              <a:rPr lang="en-US" sz="2400" b="1" noProof="1">
                <a:solidFill>
                  <a:srgbClr val="FFFFFF"/>
                </a:solidFill>
              </a:rPr>
              <a:t>(</a:t>
            </a:r>
            <a:r>
              <a:rPr lang="bg-BG" sz="2400" b="1" noProof="1">
                <a:solidFill>
                  <a:srgbClr val="FFFFFF"/>
                </a:solidFill>
              </a:rPr>
              <a:t>Оригинална заявка</a:t>
            </a:r>
            <a:r>
              <a:rPr lang="en-US" sz="2400" b="1" noProof="1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705012" y="4179589"/>
            <a:ext cx="4989072" cy="920761"/>
          </a:xfrm>
          <a:prstGeom prst="wedgeRoundRectCallout">
            <a:avLst>
              <a:gd name="adj1" fmla="val -4432"/>
              <a:gd name="adj2" fmla="val 713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Адаптер</a:t>
            </a:r>
            <a:endParaRPr lang="en-US" sz="2400" b="1" noProof="1">
              <a:solidFill>
                <a:srgbClr val="FFFFFF"/>
              </a:solidFill>
            </a:endParaRPr>
          </a:p>
          <a:p>
            <a:pPr algn="ctr"/>
            <a:r>
              <a:rPr lang="en-US" sz="2400" b="1" noProof="1">
                <a:solidFill>
                  <a:srgbClr val="FFFFFF"/>
                </a:solidFill>
              </a:rPr>
              <a:t>(</a:t>
            </a:r>
            <a:r>
              <a:rPr lang="bg-BG" sz="2400" b="1" noProof="1">
                <a:solidFill>
                  <a:srgbClr val="FFFFFF"/>
                </a:solidFill>
              </a:rPr>
              <a:t>Прави заявката съвместима</a:t>
            </a:r>
            <a:r>
              <a:rPr lang="en-US" sz="2400" b="1" noProof="1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651000" y="4344764"/>
            <a:ext cx="2198293" cy="1223139"/>
          </a:xfrm>
          <a:prstGeom prst="wedgeRoundRectCallout">
            <a:avLst>
              <a:gd name="adj1" fmla="val -50962"/>
              <a:gd name="adj2" fmla="val 733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Адаптиран</a:t>
            </a:r>
            <a:endParaRPr lang="en-US" sz="2400" b="1" noProof="1">
              <a:solidFill>
                <a:srgbClr val="FFFFFF"/>
              </a:solidFill>
            </a:endParaRPr>
          </a:p>
          <a:p>
            <a:pPr algn="ctr"/>
            <a:r>
              <a:rPr lang="en-US" sz="2400" b="1" noProof="1">
                <a:solidFill>
                  <a:srgbClr val="FFFFFF"/>
                </a:solidFill>
              </a:rPr>
              <a:t>(</a:t>
            </a:r>
            <a:r>
              <a:rPr lang="bg-BG" sz="2400" b="1" noProof="1">
                <a:solidFill>
                  <a:srgbClr val="FFFFFF"/>
                </a:solidFill>
              </a:rPr>
              <a:t>Външен, несъвместим</a:t>
            </a:r>
            <a:r>
              <a:rPr lang="en-US" sz="2400" b="1" noProof="1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84" y="5161455"/>
            <a:ext cx="7913570" cy="170184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D469204D-F81A-4906-B33C-6F05BDBF5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76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139" y="2508928"/>
            <a:ext cx="10716622" cy="3418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class Adaptee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public void SpecificRequest()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Console.Write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	("Called SpecificRequest()");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12803"/>
          </a:xfrm>
        </p:spPr>
        <p:txBody>
          <a:bodyPr>
            <a:normAutofit/>
          </a:bodyPr>
          <a:lstStyle/>
          <a:p>
            <a:r>
              <a:rPr lang="bg-BG" dirty="0"/>
              <a:t>Конвертира </a:t>
            </a:r>
            <a:r>
              <a:rPr lang="bg-BG" b="1" dirty="0">
                <a:solidFill>
                  <a:schemeClr val="bg1"/>
                </a:solidFill>
              </a:rPr>
              <a:t>несъвместимия</a:t>
            </a:r>
            <a:r>
              <a:rPr lang="en-US" dirty="0"/>
              <a:t> </a:t>
            </a:r>
            <a:r>
              <a:rPr lang="bg-BG" dirty="0"/>
              <a:t>интерфейс</a:t>
            </a:r>
            <a:r>
              <a:rPr lang="en-US" dirty="0"/>
              <a:t> </a:t>
            </a:r>
            <a:r>
              <a:rPr lang="bg-BG" dirty="0"/>
              <a:t>на класа </a:t>
            </a:r>
            <a:r>
              <a:rPr lang="en-US" dirty="0" err="1"/>
              <a:t>Adaptee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br>
              <a:rPr lang="en-US" dirty="0"/>
            </a:br>
            <a:r>
              <a:rPr lang="bg-BG" dirty="0"/>
              <a:t>друг интерфейс </a:t>
            </a:r>
            <a:r>
              <a:rPr lang="en-US" dirty="0"/>
              <a:t>- Target, </a:t>
            </a:r>
            <a:r>
              <a:rPr lang="bg-BG" dirty="0"/>
              <a:t>който </a:t>
            </a:r>
            <a:r>
              <a:rPr lang="bg-BG" b="1" dirty="0">
                <a:solidFill>
                  <a:schemeClr val="bg1"/>
                </a:solidFill>
              </a:rPr>
              <a:t>клиентът изисква</a:t>
            </a:r>
            <a:endParaRPr lang="en-US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5D2198-7DE2-4165-B7F6-5DF7FF6D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</a:t>
            </a:r>
            <a:r>
              <a:rPr lang="bg-BG" dirty="0"/>
              <a:t>шаблон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6361" y="4085509"/>
            <a:ext cx="3581400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interface 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void Request();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03A469-8184-4B01-8E51-E331F1A602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207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Дефинира отделен клас </a:t>
            </a:r>
            <a:r>
              <a:rPr lang="en-US" dirty="0"/>
              <a:t>- Adapter, </a:t>
            </a:r>
            <a:r>
              <a:rPr lang="bg-BG" dirty="0"/>
              <a:t>който изпълнява задачата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5D2198-7DE2-4165-B7F6-5DF7FF6D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</a:t>
            </a:r>
            <a:r>
              <a:rPr lang="bg-BG" dirty="0"/>
              <a:t>шаблон</a:t>
            </a:r>
            <a:r>
              <a:rPr lang="en-US" dirty="0"/>
              <a:t> (3)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1000" y="2124000"/>
            <a:ext cx="8562810" cy="3418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class Adapter : 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  private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Adaptee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 adaptee = new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Adaptee()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  public void Request()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  {</a:t>
            </a:r>
            <a:endParaRPr lang="en-US" sz="2600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adaptee.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SpecificRequest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  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0E705A0-F142-4F38-8243-558F5C877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25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847725"/>
            <a:ext cx="3810000" cy="333375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0E160950-CD55-6EF3-CB53-02A89956297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Принцип за единствена отговорност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107DB-0364-4FB7-9FDF-A88D266F2B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Single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368753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5A38B9-0C1C-4D29-AD60-888C2B77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115898" y="1577469"/>
            <a:ext cx="1960203" cy="2218124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5F2F90F-25B5-6DCB-C1EE-9C9D2A74072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noProof="1">
                <a:latin typeface="Calibri" panose="020F0502020204030204" pitchFamily="34" charset="0"/>
                <a:cs typeface="Calibri" panose="020F0502020204030204" pitchFamily="34" charset="0"/>
              </a:rPr>
              <a:t>Принцип на обръщане на зависимостите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36EC46-E56C-4687-956A-D233B66C291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Dependency Inversion</a:t>
            </a:r>
          </a:p>
        </p:txBody>
      </p:sp>
    </p:spTree>
    <p:extLst>
      <p:ext uri="{BB962C8B-B14F-4D97-AF65-F5344CB8AC3E}">
        <p14:creationId xmlns:p14="http://schemas.microsoft.com/office/powerpoint/2010/main" val="421033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Зависи от абстракции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Зависи директно от други модули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Зависимости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обвързаност</a:t>
            </a:r>
            <a:endParaRPr lang="en-US" dirty="0"/>
          </a:p>
        </p:txBody>
      </p:sp>
      <p:pic>
        <p:nvPicPr>
          <p:cNvPr id="5" name="Picture 2" descr="http://zeroturnaround.com/wp-content/uploads/2013/11/ComponentDependencies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" y="2415091"/>
            <a:ext cx="4564824" cy="3098197"/>
          </a:xfrm>
          <a:prstGeom prst="roundRect">
            <a:avLst>
              <a:gd name="adj" fmla="val 295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imagine.kicbak.com/blog/wp-content/uploads/2011/12/ModuleDependencyCh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251" y="2489802"/>
            <a:ext cx="3980543" cy="2820957"/>
          </a:xfrm>
          <a:prstGeom prst="roundRect">
            <a:avLst>
              <a:gd name="adj" fmla="val 29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0" y="1344712"/>
            <a:ext cx="4784684" cy="124178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84DEA71-B160-4A4A-B2F5-47DEF63EB1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8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Зависимост </a:t>
            </a:r>
            <a:r>
              <a:rPr lang="bg-BG" sz="3600" dirty="0"/>
              <a:t>е всеки външен компонент</a:t>
            </a:r>
            <a:r>
              <a:rPr lang="en-US" sz="3600" dirty="0"/>
              <a:t>/</a:t>
            </a:r>
            <a:r>
              <a:rPr lang="bg-BG" sz="3600" dirty="0"/>
              <a:t>система</a:t>
            </a:r>
            <a:r>
              <a:rPr lang="en-US" sz="3600" dirty="0"/>
              <a:t>: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зависимости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90402" y="1984616"/>
            <a:ext cx="11582497" cy="4740275"/>
          </a:xfrm>
        </p:spPr>
        <p:txBody>
          <a:bodyPr numCol="2">
            <a:noAutofit/>
          </a:bodyPr>
          <a:lstStyle/>
          <a:p>
            <a:pPr lvl="1">
              <a:lnSpc>
                <a:spcPct val="100000"/>
              </a:lnSpc>
            </a:pPr>
            <a:r>
              <a:rPr lang="bg-BG" sz="3400" b="0" dirty="0"/>
              <a:t>Технологична рамка</a:t>
            </a:r>
            <a:endParaRPr lang="en-US" sz="3400" b="0" dirty="0"/>
          </a:p>
          <a:p>
            <a:pPr lvl="1">
              <a:lnSpc>
                <a:spcPct val="100000"/>
              </a:lnSpc>
            </a:pPr>
            <a:r>
              <a:rPr lang="bg-BG" sz="3400" dirty="0"/>
              <a:t>3</a:t>
            </a:r>
            <a:r>
              <a:rPr lang="en-US" sz="3400" baseline="30000" noProof="1"/>
              <a:t>rd</a:t>
            </a:r>
            <a:r>
              <a:rPr lang="en-US" sz="3400" dirty="0"/>
              <a:t> party </a:t>
            </a:r>
            <a:r>
              <a:rPr lang="bg-BG" sz="3400" dirty="0"/>
              <a:t>библиотека</a:t>
            </a:r>
            <a:endParaRPr lang="en-US" sz="3400" b="0" dirty="0"/>
          </a:p>
          <a:p>
            <a:pPr lvl="1">
              <a:lnSpc>
                <a:spcPct val="100000"/>
              </a:lnSpc>
            </a:pPr>
            <a:r>
              <a:rPr lang="bg-BG" sz="3400" dirty="0"/>
              <a:t>База данни</a:t>
            </a:r>
            <a:endParaRPr lang="en-US" sz="3400" b="0" dirty="0"/>
          </a:p>
          <a:p>
            <a:pPr lvl="1">
              <a:lnSpc>
                <a:spcPct val="100000"/>
              </a:lnSpc>
            </a:pPr>
            <a:r>
              <a:rPr lang="bg-BG" sz="3400" dirty="0"/>
              <a:t>Файлова система</a:t>
            </a:r>
            <a:endParaRPr lang="en-US" sz="3400" b="0" dirty="0"/>
          </a:p>
          <a:p>
            <a:pPr lvl="1">
              <a:lnSpc>
                <a:spcPct val="100000"/>
              </a:lnSpc>
            </a:pPr>
            <a:r>
              <a:rPr lang="bg-BG" sz="3400" dirty="0"/>
              <a:t>Имейл</a:t>
            </a:r>
            <a:endParaRPr lang="en-US" sz="3400" b="0" dirty="0"/>
          </a:p>
          <a:p>
            <a:pPr lvl="1">
              <a:lnSpc>
                <a:spcPct val="100000"/>
              </a:lnSpc>
            </a:pPr>
            <a:r>
              <a:rPr lang="bg-BG" sz="3400" dirty="0"/>
              <a:t>Уеб услуга</a:t>
            </a:r>
            <a:endParaRPr lang="en-US" sz="3400" dirty="0"/>
          </a:p>
          <a:p>
            <a:pPr lvl="1">
              <a:lnSpc>
                <a:spcPct val="100000"/>
              </a:lnSpc>
            </a:pPr>
            <a:r>
              <a:rPr lang="bg-BG" sz="3400" dirty="0"/>
              <a:t>Системен ресурс</a:t>
            </a:r>
            <a:endParaRPr lang="en-US" sz="3400" b="0" dirty="0"/>
          </a:p>
          <a:p>
            <a:pPr lvl="1">
              <a:lnSpc>
                <a:spcPct val="100000"/>
              </a:lnSpc>
            </a:pPr>
            <a:r>
              <a:rPr lang="bg-BG" sz="3400" dirty="0"/>
              <a:t>Конфигурация</a:t>
            </a:r>
            <a:endParaRPr lang="en-US" sz="3400" b="0" dirty="0"/>
          </a:p>
          <a:p>
            <a:pPr lvl="1">
              <a:lnSpc>
                <a:spcPct val="100000"/>
              </a:lnSpc>
            </a:pPr>
            <a:r>
              <a:rPr lang="bg-BG" sz="3400" dirty="0"/>
              <a:t>Ключовата дума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en-US" sz="3400" b="0" dirty="0"/>
          </a:p>
          <a:p>
            <a:pPr lvl="1">
              <a:lnSpc>
                <a:spcPct val="100000"/>
              </a:lnSpc>
            </a:pPr>
            <a:r>
              <a:rPr lang="bg-BG" sz="3400" dirty="0"/>
              <a:t>Статичен метод</a:t>
            </a:r>
            <a:endParaRPr lang="en-US" sz="3400" dirty="0"/>
          </a:p>
          <a:p>
            <a:pPr lvl="1">
              <a:lnSpc>
                <a:spcPct val="100000"/>
              </a:lnSpc>
            </a:pPr>
            <a:r>
              <a:rPr lang="bg-BG" sz="3400" dirty="0"/>
              <a:t>Глобална функция</a:t>
            </a:r>
            <a:endParaRPr lang="en-US" sz="3400" b="0" dirty="0"/>
          </a:p>
          <a:p>
            <a:pPr lvl="1">
              <a:lnSpc>
                <a:spcPct val="100000"/>
              </a:lnSpc>
            </a:pPr>
            <a:r>
              <a:rPr lang="bg-BG" sz="3400" dirty="0"/>
              <a:t>Генератор на случайни елементи</a:t>
            </a:r>
            <a:endParaRPr lang="en-US" sz="3400" dirty="0"/>
          </a:p>
          <a:p>
            <a:pPr lvl="1">
              <a:lnSpc>
                <a:spcPct val="100000"/>
              </a:lnSpc>
            </a:pPr>
            <a:r>
              <a:rPr lang="bg-BG" sz="3400" dirty="0"/>
              <a:t>Конзола</a:t>
            </a:r>
            <a:endParaRPr lang="en-US" sz="3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E0C29D-95B0-4D7F-9971-876E324E8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815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Зависимости в традиционното програмиране</a:t>
            </a:r>
          </a:p>
        </p:txBody>
      </p:sp>
      <p:sp>
        <p:nvSpPr>
          <p:cNvPr id="16" name="Round Single Corner Rectangle 15"/>
          <p:cNvSpPr/>
          <p:nvPr/>
        </p:nvSpPr>
        <p:spPr>
          <a:xfrm>
            <a:off x="1234278" y="4779001"/>
            <a:ext cx="3126586" cy="1295400"/>
          </a:xfrm>
          <a:prstGeom prst="round1Rect">
            <a:avLst>
              <a:gd name="adj" fmla="val 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Инфраструктура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1234278" y="1869114"/>
            <a:ext cx="9449998" cy="1447800"/>
          </a:xfrm>
          <a:prstGeom prst="round2Same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UI</a:t>
            </a:r>
            <a:r>
              <a:rPr lang="bg-BG" sz="3200" b="1" dirty="0">
                <a:solidFill>
                  <a:srgbClr val="FFFFFF"/>
                </a:solidFill>
              </a:rPr>
              <a:t> (потребителски интерфейс)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4278" y="3393114"/>
            <a:ext cx="9449998" cy="1295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Бизнес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3200" b="1" dirty="0">
                <a:solidFill>
                  <a:srgbClr val="FFFFFF"/>
                </a:solidFill>
              </a:rPr>
              <a:t>слой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4" name="Round Single Corner Rectangle 13"/>
          <p:cNvSpPr/>
          <p:nvPr/>
        </p:nvSpPr>
        <p:spPr>
          <a:xfrm flipH="1">
            <a:off x="8391000" y="4779000"/>
            <a:ext cx="2293276" cy="1295400"/>
          </a:xfrm>
          <a:prstGeom prst="round1Rect">
            <a:avLst>
              <a:gd name="adj" fmla="val 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Външни библиотеки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75387" y="4779000"/>
            <a:ext cx="1984487" cy="129540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База данни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00523" y="4791049"/>
            <a:ext cx="1675954" cy="129540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Utilities</a:t>
            </a:r>
            <a:r>
              <a:rPr lang="bg-BG" sz="3200" b="1" dirty="0">
                <a:solidFill>
                  <a:srgbClr val="FFFFFF"/>
                </a:solidFill>
              </a:rPr>
              <a:t> (услуги)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039BFA8-EE3C-4045-A46E-5687B63C29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06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4" grpId="0" animBg="1"/>
      <p:bldP spid="15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Зависимост от абстракции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1FD60E-C0E0-4BD8-B07E-9598C672BBC6}"/>
              </a:ext>
            </a:extLst>
          </p:cNvPr>
          <p:cNvGrpSpPr/>
          <p:nvPr/>
        </p:nvGrpSpPr>
        <p:grpSpPr>
          <a:xfrm>
            <a:off x="168195" y="2504162"/>
            <a:ext cx="4343351" cy="2638338"/>
            <a:chOff x="779929" y="1929709"/>
            <a:chExt cx="4343351" cy="2638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EAEFB1-D6AB-4C9C-98E2-F9D22F2625F7}"/>
                </a:ext>
              </a:extLst>
            </p:cNvPr>
            <p:cNvSpPr/>
            <p:nvPr/>
          </p:nvSpPr>
          <p:spPr bwMode="auto">
            <a:xfrm>
              <a:off x="779929" y="3561286"/>
              <a:ext cx="1649506" cy="100676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class</a:t>
              </a:r>
            </a:p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Keyboard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2201F44-4540-4D07-94CC-CEA23960328B}"/>
                </a:ext>
              </a:extLst>
            </p:cNvPr>
            <p:cNvGrpSpPr/>
            <p:nvPr/>
          </p:nvGrpSpPr>
          <p:grpSpPr>
            <a:xfrm>
              <a:off x="1724074" y="1929709"/>
              <a:ext cx="3399206" cy="2638338"/>
              <a:chOff x="1724074" y="1929709"/>
              <a:chExt cx="3399206" cy="263833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CD965AF-D337-4CB6-A8A0-5E85C9B60FC2}"/>
                  </a:ext>
                </a:extLst>
              </p:cNvPr>
              <p:cNvSpPr/>
              <p:nvPr/>
            </p:nvSpPr>
            <p:spPr bwMode="auto">
              <a:xfrm>
                <a:off x="2115672" y="1929709"/>
                <a:ext cx="1470212" cy="100676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</a:rPr>
                  <a:t>class</a:t>
                </a:r>
              </a:p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</a:rPr>
                  <a:t>Copy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7023FD-0B2E-462D-A8F6-86251A3DEFD6}"/>
                  </a:ext>
                </a:extLst>
              </p:cNvPr>
              <p:cNvSpPr/>
              <p:nvPr/>
            </p:nvSpPr>
            <p:spPr bwMode="auto">
              <a:xfrm>
                <a:off x="3473774" y="3561286"/>
                <a:ext cx="1649506" cy="100676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</a:rPr>
                  <a:t>class</a:t>
                </a:r>
              </a:p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</a:rPr>
                  <a:t>Printer</a:t>
                </a:r>
              </a:p>
            </p:txBody>
          </p:sp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D5105A7D-42AA-4048-9CB6-FF08A5A65E85}"/>
                  </a:ext>
                </a:extLst>
              </p:cNvPr>
              <p:cNvSpPr/>
              <p:nvPr/>
            </p:nvSpPr>
            <p:spPr bwMode="auto">
              <a:xfrm rot="8158247">
                <a:off x="1724074" y="3125994"/>
                <a:ext cx="493059" cy="307097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49AA19AA-16CD-4E04-857C-1C486A1A0289}"/>
                  </a:ext>
                </a:extLst>
              </p:cNvPr>
              <p:cNvSpPr/>
              <p:nvPr/>
            </p:nvSpPr>
            <p:spPr bwMode="auto">
              <a:xfrm rot="3147437">
                <a:off x="3499217" y="3133288"/>
                <a:ext cx="493059" cy="307097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C4D41F-1DAC-4B7F-8325-233E8D6A3504}"/>
              </a:ext>
            </a:extLst>
          </p:cNvPr>
          <p:cNvGrpSpPr/>
          <p:nvPr/>
        </p:nvGrpSpPr>
        <p:grpSpPr>
          <a:xfrm>
            <a:off x="5730745" y="1688374"/>
            <a:ext cx="6032630" cy="4152180"/>
            <a:chOff x="5945057" y="2229679"/>
            <a:chExt cx="6032630" cy="415218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004F72D-5A65-4473-B003-2AD18EE6831B}"/>
                </a:ext>
              </a:extLst>
            </p:cNvPr>
            <p:cNvGrpSpPr/>
            <p:nvPr/>
          </p:nvGrpSpPr>
          <p:grpSpPr>
            <a:xfrm>
              <a:off x="6464092" y="2229679"/>
              <a:ext cx="4767957" cy="2638338"/>
              <a:chOff x="467433" y="1929709"/>
              <a:chExt cx="4767957" cy="263833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E8A8F35-635F-4E0F-8658-299144C3F5D2}"/>
                  </a:ext>
                </a:extLst>
              </p:cNvPr>
              <p:cNvSpPr/>
              <p:nvPr/>
            </p:nvSpPr>
            <p:spPr bwMode="auto">
              <a:xfrm>
                <a:off x="467433" y="3561286"/>
                <a:ext cx="1649506" cy="100676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</a:rPr>
                  <a:t>interface</a:t>
                </a:r>
              </a:p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</a:rPr>
                  <a:t>Reader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B757D64-C9BC-4413-ABA9-405E64BC4A42}"/>
                  </a:ext>
                </a:extLst>
              </p:cNvPr>
              <p:cNvGrpSpPr/>
              <p:nvPr/>
            </p:nvGrpSpPr>
            <p:grpSpPr>
              <a:xfrm>
                <a:off x="1724074" y="1929709"/>
                <a:ext cx="3511316" cy="2638338"/>
                <a:chOff x="1724074" y="1929709"/>
                <a:chExt cx="3511316" cy="2638338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43B787E-61D3-439C-A682-4FB5FD8F8DA4}"/>
                    </a:ext>
                  </a:extLst>
                </p:cNvPr>
                <p:cNvSpPr/>
                <p:nvPr/>
              </p:nvSpPr>
              <p:spPr bwMode="auto">
                <a:xfrm>
                  <a:off x="2115672" y="1929709"/>
                  <a:ext cx="1470212" cy="1006761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</a:rPr>
                    <a:t>class</a:t>
                  </a:r>
                </a:p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</a:rPr>
                    <a:t>Copy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9C91C94-8448-476E-9AB8-10FA09DA1B0C}"/>
                    </a:ext>
                  </a:extLst>
                </p:cNvPr>
                <p:cNvSpPr/>
                <p:nvPr/>
              </p:nvSpPr>
              <p:spPr bwMode="auto">
                <a:xfrm>
                  <a:off x="3585884" y="3561286"/>
                  <a:ext cx="1649506" cy="1006761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</a:rPr>
                    <a:t>interface</a:t>
                  </a:r>
                </a:p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</a:rPr>
                    <a:t>Writer</a:t>
                  </a:r>
                </a:p>
              </p:txBody>
            </p:sp>
            <p:sp>
              <p:nvSpPr>
                <p:cNvPr id="21" name="Arrow: Right 20">
                  <a:extLst>
                    <a:ext uri="{FF2B5EF4-FFF2-40B4-BE49-F238E27FC236}">
                      <a16:creationId xmlns:a16="http://schemas.microsoft.com/office/drawing/2014/main" id="{CE234E9C-6047-4B26-8A27-B087D9B3D30B}"/>
                    </a:ext>
                  </a:extLst>
                </p:cNvPr>
                <p:cNvSpPr/>
                <p:nvPr/>
              </p:nvSpPr>
              <p:spPr bwMode="auto">
                <a:xfrm rot="8158247">
                  <a:off x="1724074" y="3125994"/>
                  <a:ext cx="493059" cy="307097"/>
                </a:xfrm>
                <a:prstGeom prst="rightArrow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Arrow: Right 21">
                  <a:extLst>
                    <a:ext uri="{FF2B5EF4-FFF2-40B4-BE49-F238E27FC236}">
                      <a16:creationId xmlns:a16="http://schemas.microsoft.com/office/drawing/2014/main" id="{9B4DC30D-5AD8-41A8-99F5-378AA7780523}"/>
                    </a:ext>
                  </a:extLst>
                </p:cNvPr>
                <p:cNvSpPr/>
                <p:nvPr/>
              </p:nvSpPr>
              <p:spPr bwMode="auto">
                <a:xfrm rot="3147437">
                  <a:off x="3499217" y="3133288"/>
                  <a:ext cx="493059" cy="307097"/>
                </a:xfrm>
                <a:prstGeom prst="rightArrow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314C628-620A-4900-828A-91F0BC83A92C}"/>
                </a:ext>
              </a:extLst>
            </p:cNvPr>
            <p:cNvSpPr/>
            <p:nvPr/>
          </p:nvSpPr>
          <p:spPr bwMode="auto">
            <a:xfrm>
              <a:off x="5945057" y="5375098"/>
              <a:ext cx="2687574" cy="100676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class</a:t>
              </a:r>
            </a:p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KeyboardReader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7B7E417-A5DB-4D26-B26F-E38621DBBC62}"/>
                </a:ext>
              </a:extLst>
            </p:cNvPr>
            <p:cNvSpPr/>
            <p:nvPr/>
          </p:nvSpPr>
          <p:spPr bwMode="auto">
            <a:xfrm>
              <a:off x="9290113" y="5371326"/>
              <a:ext cx="2687574" cy="100676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class</a:t>
              </a:r>
            </a:p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PrinterWriter</a:t>
              </a:r>
            </a:p>
          </p:txBody>
        </p:sp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C6CD839E-5D52-4FCD-9A5F-10BBFAEAF3D3}"/>
                </a:ext>
              </a:extLst>
            </p:cNvPr>
            <p:cNvSpPr/>
            <p:nvPr/>
          </p:nvSpPr>
          <p:spPr bwMode="auto">
            <a:xfrm>
              <a:off x="7153039" y="4938038"/>
              <a:ext cx="271609" cy="367039"/>
            </a:xfrm>
            <a:prstGeom prst="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BBCBD7DB-6E95-45AC-B993-ACAA5B7F2D49}"/>
                </a:ext>
              </a:extLst>
            </p:cNvPr>
            <p:cNvSpPr/>
            <p:nvPr/>
          </p:nvSpPr>
          <p:spPr bwMode="auto">
            <a:xfrm>
              <a:off x="10498095" y="4938037"/>
              <a:ext cx="271609" cy="367039"/>
            </a:xfrm>
            <a:prstGeom prst="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A6B330D-DAA7-4FB7-AA18-B38C941FE99E}"/>
              </a:ext>
            </a:extLst>
          </p:cNvPr>
          <p:cNvSpPr/>
          <p:nvPr/>
        </p:nvSpPr>
        <p:spPr bwMode="auto">
          <a:xfrm>
            <a:off x="4943428" y="3656848"/>
            <a:ext cx="452761" cy="33296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4993C091-B1D0-426A-86DA-E41A8385B2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99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Типове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обръщане на зависимостите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8553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Constructor</a:t>
            </a:r>
          </a:p>
          <a:p>
            <a:pPr algn="ctr"/>
            <a:r>
              <a:rPr lang="bg-BG" sz="4400" b="1" dirty="0">
                <a:latin typeface="+mj-lt"/>
              </a:rPr>
              <a:t>инжекция</a:t>
            </a:r>
            <a:endParaRPr lang="en-US" sz="4400" b="1" dirty="0">
              <a:latin typeface="+mj-l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58065" y="1419716"/>
            <a:ext cx="44914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1419717"/>
            <a:ext cx="0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8" y="1828801"/>
            <a:ext cx="2822251" cy="28222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085" y="1710600"/>
            <a:ext cx="2812726" cy="2812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522" y="1710600"/>
            <a:ext cx="2815210" cy="2815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8E8287-34AD-4626-AE3F-34741B641BA5}"/>
              </a:ext>
            </a:extLst>
          </p:cNvPr>
          <p:cNvSpPr txBox="1"/>
          <p:nvPr/>
        </p:nvSpPr>
        <p:spPr>
          <a:xfrm>
            <a:off x="4432444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Property</a:t>
            </a:r>
          </a:p>
          <a:p>
            <a:pPr algn="ctr"/>
            <a:r>
              <a:rPr lang="bg-BG" sz="4400" b="1" dirty="0"/>
              <a:t>инжекция</a:t>
            </a:r>
            <a:endParaRPr lang="en-US" sz="4400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F37B9-F37A-4EAB-86C2-F6C0453FC296}"/>
              </a:ext>
            </a:extLst>
          </p:cNvPr>
          <p:cNvSpPr txBox="1"/>
          <p:nvPr/>
        </p:nvSpPr>
        <p:spPr>
          <a:xfrm>
            <a:off x="8229123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Parameter</a:t>
            </a:r>
          </a:p>
          <a:p>
            <a:pPr algn="ctr"/>
            <a:r>
              <a:rPr lang="bg-BG" sz="4400" b="1" dirty="0"/>
              <a:t>инжекция</a:t>
            </a:r>
            <a:endParaRPr lang="en-US" sz="4400" b="1" dirty="0">
              <a:latin typeface="+mj-lt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F5A00488-F80F-4CD6-93C9-B432B0E35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751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A19538-43EB-4A18-9CE7-673120B703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Недостатъци</a:t>
            </a:r>
            <a:endParaRPr lang="en-GB" dirty="0"/>
          </a:p>
          <a:p>
            <a:pPr lvl="1"/>
            <a:r>
              <a:rPr lang="bg-BG" dirty="0"/>
              <a:t>Твърде много параметри</a:t>
            </a:r>
            <a:endParaRPr lang="en-GB" dirty="0"/>
          </a:p>
          <a:p>
            <a:pPr lvl="1"/>
            <a:r>
              <a:rPr lang="bg-BG" dirty="0"/>
              <a:t>Понякога функционалността не се нуждае от всички зависимости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D74DBA-ED78-4F29-9036-809E9EFAC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Предимства</a:t>
            </a:r>
            <a:endParaRPr lang="en-GB" dirty="0"/>
          </a:p>
          <a:p>
            <a:pPr lvl="1"/>
            <a:r>
              <a:rPr lang="bg-BG" dirty="0"/>
              <a:t>Изискванията на класа са самодокументирани</a:t>
            </a:r>
            <a:endParaRPr lang="en-GB" dirty="0"/>
          </a:p>
          <a:p>
            <a:pPr lvl="1"/>
            <a:r>
              <a:rPr lang="bg-BG" dirty="0"/>
              <a:t>Няма нужда да се притесняваме за валидация на състоянието (</a:t>
            </a:r>
            <a:r>
              <a:rPr lang="en-US" dirty="0"/>
              <a:t>state)</a:t>
            </a:r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2B2100-DA49-4EF0-8CEC-C4D052E2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00" y="144000"/>
            <a:ext cx="9957760" cy="882654"/>
          </a:xfrm>
        </p:spPr>
        <p:txBody>
          <a:bodyPr>
            <a:noAutofit/>
          </a:bodyPr>
          <a:lstStyle/>
          <a:p>
            <a:r>
              <a:rPr lang="en-US" sz="3400" dirty="0"/>
              <a:t>Constructor </a:t>
            </a:r>
            <a:r>
              <a:rPr lang="bg-BG" sz="3400" dirty="0"/>
              <a:t>обръщане </a:t>
            </a:r>
            <a:r>
              <a:rPr lang="en-US" sz="3400" dirty="0"/>
              <a:t>– </a:t>
            </a:r>
            <a:r>
              <a:rPr lang="bg-BG" sz="3400" dirty="0"/>
              <a:t>предимства и недостатъци</a:t>
            </a:r>
            <a:endParaRPr lang="en-GB" sz="3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F78DC70-7FCD-4EB3-AC6C-B571E2E7E6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 </a:t>
            </a:r>
            <a:r>
              <a:rPr lang="bg-BG" dirty="0"/>
              <a:t>обръщане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000" y="1232151"/>
            <a:ext cx="9450000" cy="5419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reader;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writer;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Copy(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reader,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writer)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this.reader = reader;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this.writer = writer;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}   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Прочетете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напишете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данни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чрез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reader/writer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copy = new Copy(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ConsoleReader(),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     new FileWriter("out.txt")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4195AE7-67E4-4C1B-8F2F-0CF19918BD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089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567918-D181-4401-9E62-695D209982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Недостатъци</a:t>
            </a:r>
            <a:endParaRPr lang="en-GB" dirty="0"/>
          </a:p>
          <a:p>
            <a:pPr lvl="1"/>
            <a:r>
              <a:rPr lang="bg-BG" dirty="0"/>
              <a:t>Състоянието (</a:t>
            </a:r>
            <a:r>
              <a:rPr lang="en-US" dirty="0"/>
              <a:t>state) </a:t>
            </a:r>
            <a:r>
              <a:rPr lang="bg-BG" dirty="0"/>
              <a:t>може да е невалидно</a:t>
            </a:r>
          </a:p>
          <a:p>
            <a:pPr lvl="1"/>
            <a:r>
              <a:rPr lang="bg-BG" dirty="0"/>
              <a:t>Не много интуитивен подход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9F452D-C052-4480-8E75-C30130B59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Предимства</a:t>
            </a:r>
            <a:endParaRPr lang="en-GB" dirty="0"/>
          </a:p>
          <a:p>
            <a:pPr lvl="1"/>
            <a:r>
              <a:rPr lang="bg-BG" dirty="0"/>
              <a:t>Функционалността може да бъде променяна по всяко време</a:t>
            </a:r>
          </a:p>
          <a:p>
            <a:pPr lvl="1"/>
            <a:r>
              <a:rPr lang="bg-BG" dirty="0"/>
              <a:t>Това прави кода много гъвкав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4C68A2-3CA0-46D1-B042-6A34CFAA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Property </a:t>
            </a:r>
            <a:r>
              <a:rPr lang="bg-BG" sz="3400" dirty="0"/>
              <a:t>обръщане</a:t>
            </a:r>
            <a:r>
              <a:rPr lang="en-US" sz="3400" dirty="0"/>
              <a:t> – </a:t>
            </a:r>
            <a:r>
              <a:rPr lang="bg-BG" sz="3400" dirty="0"/>
              <a:t>предимства и недостатъци</a:t>
            </a:r>
            <a:endParaRPr lang="en-GB" sz="3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F949BFC-5093-4B33-A555-F423FA3226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Property </a:t>
            </a:r>
            <a:r>
              <a:rPr lang="bg-BG" dirty="0"/>
              <a:t>обръщане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2435" y="1236023"/>
            <a:ext cx="10327129" cy="5419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Reader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Writer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void CopyAllChars()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Прочетете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напишете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данни чрез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reader/writer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Copy copy = new Copy();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copy.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ConsoleReader()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copy.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FileWriter("output.txt")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copy.CopyAllChars();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5A387B1-1A4C-4244-A3F8-D8BF3041B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466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чистият код </a:t>
            </a:r>
            <a:r>
              <a:rPr lang="en-US" dirty="0"/>
              <a:t>(</a:t>
            </a:r>
            <a:r>
              <a:rPr lang="bg-BG" dirty="0"/>
              <a:t>или неговото отсъствие</a:t>
            </a:r>
            <a:r>
              <a:rPr lang="en-US" dirty="0"/>
              <a:t>) </a:t>
            </a:r>
            <a:r>
              <a:rPr lang="bg-BG" b="1" dirty="0">
                <a:solidFill>
                  <a:schemeClr val="bg1"/>
                </a:solidFill>
              </a:rPr>
              <a:t>влияе</a:t>
            </a:r>
            <a:r>
              <a:rPr lang="en-US" dirty="0"/>
              <a:t> </a:t>
            </a:r>
            <a:r>
              <a:rPr lang="bg-BG" dirty="0"/>
              <a:t>на нашия софтуер</a:t>
            </a:r>
            <a:r>
              <a:rPr lang="en-US" dirty="0"/>
              <a:t>?</a:t>
            </a:r>
          </a:p>
          <a:p>
            <a:endParaRPr lang="bg-BG" u="sn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8B1E48-02B5-4898-87CE-A868CFC6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чистият код е важен</a:t>
            </a:r>
            <a:r>
              <a:rPr lang="en-US" dirty="0"/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A816F-2FE3-4E88-A232-ACC9FFB72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441" y="2551068"/>
            <a:ext cx="10093221" cy="206210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"...So if you want to get done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quickly</a:t>
            </a:r>
            <a:r>
              <a:rPr lang="en-US" sz="3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 if you want your code to be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easy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 write</a:t>
            </a:r>
            <a:r>
              <a:rPr lang="en-US" sz="3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 make it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easy to read</a:t>
            </a:r>
            <a:r>
              <a:rPr lang="en-US" sz="3200" b="1" dirty="0">
                <a:latin typeface="Consolas" panose="020B0609020204030204" pitchFamily="49" charset="0"/>
              </a:rPr>
              <a:t>."</a:t>
            </a:r>
          </a:p>
          <a:p>
            <a:pPr algn="r"/>
            <a:r>
              <a:rPr lang="en-US" sz="3200" b="1" dirty="0">
                <a:latin typeface="Consolas" panose="020B0609020204030204" pitchFamily="49" charset="0"/>
              </a:rPr>
              <a:t> - Robert C. Martin </a:t>
            </a:r>
            <a:endParaRPr lang="bg-BG" sz="3200" b="1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7672F4-71C5-478B-9903-51A6A030D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D49F6A-F018-28DF-956A-85E91098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442" y="4828167"/>
            <a:ext cx="10093221" cy="156966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3200" b="1" dirty="0">
                <a:latin typeface="Consolas" panose="020B0609020204030204" pitchFamily="49" charset="0"/>
              </a:rPr>
              <a:t>"Ако искате да бъдете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бързи</a:t>
            </a:r>
            <a:r>
              <a:rPr lang="bg-BG" sz="3200" b="1" dirty="0">
                <a:latin typeface="Consolas" panose="020B0609020204030204" pitchFamily="49" charset="0"/>
              </a:rPr>
              <a:t>, ако искате кодът ви да бъде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лесен за писане</a:t>
            </a:r>
            <a:r>
              <a:rPr lang="bg-BG" sz="3200" b="1" dirty="0">
                <a:latin typeface="Consolas" panose="020B0609020204030204" pitchFamily="49" charset="0"/>
              </a:rPr>
              <a:t>, направете го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лесен за четене</a:t>
            </a:r>
            <a:r>
              <a:rPr lang="bg-BG" sz="3200" b="1" dirty="0">
                <a:latin typeface="Consolas" panose="020B0609020204030204" pitchFamily="49" charset="0"/>
              </a:rPr>
              <a:t>"</a:t>
            </a:r>
            <a:endParaRPr 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9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CCCE33-7DBE-4C78-8107-F4C324509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Недостатъци</a:t>
            </a:r>
            <a:endParaRPr lang="en-GB" dirty="0"/>
          </a:p>
          <a:p>
            <a:pPr lvl="1"/>
            <a:r>
              <a:rPr lang="bg-BG" dirty="0"/>
              <a:t>Твърде много параметри</a:t>
            </a:r>
            <a:endParaRPr lang="en-GB" dirty="0"/>
          </a:p>
          <a:p>
            <a:pPr lvl="1"/>
            <a:r>
              <a:rPr lang="bg-BG" dirty="0"/>
              <a:t>Разваля сигнатурата на метода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5F7F2E-D6FE-4035-9228-01CA08D9A8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Предимства</a:t>
            </a:r>
            <a:endParaRPr lang="en-GB" dirty="0"/>
          </a:p>
          <a:p>
            <a:pPr lvl="1"/>
            <a:r>
              <a:rPr lang="bg-BG" dirty="0"/>
              <a:t>Промените са само локални за метода</a:t>
            </a:r>
            <a:endParaRPr lang="en-GB" dirty="0"/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4166836-5A51-4FEC-9BF2-447C3A79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Parameter </a:t>
            </a:r>
            <a:r>
              <a:rPr lang="bg-BG" sz="3400" dirty="0"/>
              <a:t>обръщане</a:t>
            </a:r>
            <a:r>
              <a:rPr lang="en-US" sz="3400" dirty="0"/>
              <a:t> – </a:t>
            </a:r>
            <a:r>
              <a:rPr lang="bg-BG" sz="3400" dirty="0"/>
              <a:t>предимства и недостатъци</a:t>
            </a:r>
            <a:endParaRPr lang="en-GB" sz="3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A4E61F-E6D4-4085-93A1-D60FFC31A5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1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 </a:t>
            </a:r>
            <a:r>
              <a:rPr lang="bg-BG" dirty="0"/>
              <a:t>обръщане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5993" y="1359000"/>
            <a:ext cx="10140014" cy="46192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CopyAllChars(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 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 writer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Прочетете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напишете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данни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чрез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Reader/Writer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Copy copy = new Copy();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reader = new ConsoleReader();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writer = new FileWriter("output.txt");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copy.CopyAllChars(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8FE964-18C6-4D40-A365-4446A0799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83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Често срещани</a:t>
            </a:r>
            <a:r>
              <a:rPr lang="en-US" dirty="0"/>
              <a:t> DIP </a:t>
            </a:r>
            <a:r>
              <a:rPr lang="bg-BG" dirty="0"/>
              <a:t>нарушения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Използване на ключовата дума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en-US" dirty="0"/>
          </a:p>
          <a:p>
            <a:pPr lvl="1"/>
            <a:r>
              <a:rPr lang="bg-BG" dirty="0"/>
              <a:t>Използване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 </a:t>
            </a:r>
            <a:r>
              <a:rPr lang="bg-BG" dirty="0"/>
              <a:t>методи</a:t>
            </a:r>
            <a:r>
              <a:rPr lang="en-US" dirty="0"/>
              <a:t> / </a:t>
            </a:r>
            <a:r>
              <a:rPr lang="bg-BG" dirty="0"/>
              <a:t>свойства</a:t>
            </a:r>
            <a:endParaRPr lang="en-US" dirty="0"/>
          </a:p>
          <a:p>
            <a:r>
              <a:rPr lang="bg-BG" dirty="0"/>
              <a:t>Как да коригираме код, който нарушава </a:t>
            </a:r>
            <a:r>
              <a:rPr lang="en-US" dirty="0"/>
              <a:t>DIP: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Външни интерфейси </a:t>
            </a:r>
            <a:r>
              <a:rPr lang="bg-BG" dirty="0"/>
              <a:t>+ употреба на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constructor </a:t>
            </a:r>
            <a:r>
              <a:rPr lang="bg-BG" b="1" dirty="0">
                <a:solidFill>
                  <a:schemeClr val="bg1"/>
                </a:solidFill>
              </a:rPr>
              <a:t>инжекция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Създайте </a:t>
            </a:r>
            <a:r>
              <a:rPr lang="en-US" dirty="0"/>
              <a:t>Inversion of Control (</a:t>
            </a:r>
            <a:r>
              <a:rPr lang="en-US" b="1" dirty="0">
                <a:solidFill>
                  <a:schemeClr val="bg1"/>
                </a:solidFill>
              </a:rPr>
              <a:t>IoC</a:t>
            </a:r>
            <a:r>
              <a:rPr lang="en-US" dirty="0"/>
              <a:t>) </a:t>
            </a:r>
            <a:r>
              <a:rPr lang="bg-BG" dirty="0"/>
              <a:t>контейнер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Нарушения на принципа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C9FF785-22EB-4787-A2FC-981D8C240A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29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459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38895" y="4374000"/>
            <a:ext cx="1868718" cy="202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1000" y="1557934"/>
            <a:ext cx="7965962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SOLID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принципите правят софтуера: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По-разбираем</a:t>
            </a:r>
            <a:endParaRPr lang="en-GB" sz="32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400" dirty="0">
                <a:solidFill>
                  <a:schemeClr val="bg2"/>
                </a:solidFill>
              </a:rPr>
              <a:t>По-гъвкав</a:t>
            </a:r>
            <a:endParaRPr lang="en-GB" sz="34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400" dirty="0">
                <a:solidFill>
                  <a:schemeClr val="bg2"/>
                </a:solidFill>
              </a:rPr>
              <a:t>По-лесен за поддръжка</a:t>
            </a: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GB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GB" sz="3600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90" y="4096612"/>
            <a:ext cx="8565485" cy="2477730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41867AE4-53C4-4779-A982-355786A78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741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660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90D827F-1148-47F4-B5EB-95589770A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574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/>
          <a:lstStyle/>
          <a:p>
            <a:r>
              <a:rPr lang="bg-BG" dirty="0"/>
              <a:t>Всеки клас трябва да бъде отговорен </a:t>
            </a:r>
            <a:r>
              <a:rPr lang="bg-BG" b="1" dirty="0">
                <a:solidFill>
                  <a:schemeClr val="bg1"/>
                </a:solidFill>
              </a:rPr>
              <a:t>само за една част от функционалността </a:t>
            </a:r>
            <a:r>
              <a:rPr lang="bg-BG" dirty="0"/>
              <a:t>и тази отговорност трябва да бъде изцяло </a:t>
            </a:r>
            <a:r>
              <a:rPr lang="bg-BG" b="1" dirty="0">
                <a:solidFill>
                  <a:schemeClr val="bg1"/>
                </a:solidFill>
              </a:rPr>
              <a:t>енкапсулирана</a:t>
            </a:r>
            <a:r>
              <a:rPr lang="bg-BG" b="1" dirty="0"/>
              <a:t> </a:t>
            </a:r>
            <a:r>
              <a:rPr lang="bg-BG" dirty="0"/>
              <a:t>от класа.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1349AE-B5A7-40E9-BFA9-650DBB51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00" y="107382"/>
            <a:ext cx="10056000" cy="882654"/>
          </a:xfrm>
        </p:spPr>
        <p:txBody>
          <a:bodyPr>
            <a:noAutofit/>
          </a:bodyPr>
          <a:lstStyle/>
          <a:p>
            <a:r>
              <a:rPr lang="bg-BG" sz="3600" dirty="0"/>
              <a:t>Какво представлява единствената отговорност?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B2FA2-4A95-4B3A-91F4-8D5F96438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175678"/>
            <a:ext cx="8865000" cy="156966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latin typeface="Consolas" panose="020B0609020204030204" pitchFamily="49" charset="0"/>
              </a:rPr>
              <a:t>"There should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never</a:t>
            </a:r>
            <a:r>
              <a:rPr lang="en-GB" sz="3200" b="1" dirty="0">
                <a:latin typeface="Consolas" panose="020B0609020204030204" pitchFamily="49" charset="0"/>
              </a:rPr>
              <a:t> be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more than one </a:t>
            </a:r>
            <a:r>
              <a:rPr lang="en-GB" sz="3200" b="1" dirty="0">
                <a:latin typeface="Consolas" panose="020B0609020204030204" pitchFamily="49" charset="0"/>
              </a:rPr>
              <a:t>reason for a class to change."</a:t>
            </a:r>
          </a:p>
          <a:p>
            <a:r>
              <a:rPr lang="en-GB" sz="3200" b="1" dirty="0">
                <a:latin typeface="Consolas" panose="020B0609020204030204" pitchFamily="49" charset="0"/>
              </a:rPr>
              <a:t>	</a:t>
            </a:r>
            <a:r>
              <a:rPr lang="bg-BG" sz="3200" b="1" dirty="0">
                <a:latin typeface="Consolas" panose="020B0609020204030204" pitchFamily="49" charset="0"/>
              </a:rPr>
              <a:t>    </a:t>
            </a:r>
            <a:r>
              <a:rPr lang="en-GB" sz="3200" b="1" dirty="0">
                <a:latin typeface="Consolas" panose="020B0609020204030204" pitchFamily="49" charset="0"/>
              </a:rPr>
              <a:t>- Robert C. "Uncle Bob" Martin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96A9373-736F-4AA9-A2BC-01946CEAE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16C3E7-2971-CBA3-6F3C-199CB6DFE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999" y="5123266"/>
            <a:ext cx="8865001" cy="107721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latin typeface="Consolas" panose="020B0609020204030204" pitchFamily="49" charset="0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Никога</a:t>
            </a:r>
            <a:r>
              <a:rPr lang="bg-BG" sz="3200" b="1" dirty="0">
                <a:latin typeface="Consolas" panose="020B0609020204030204" pitchFamily="49" charset="0"/>
              </a:rPr>
              <a:t> не трябва да има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повече от една </a:t>
            </a:r>
            <a:r>
              <a:rPr lang="bg-BG" sz="3200" b="1" dirty="0">
                <a:latin typeface="Consolas" panose="020B0609020204030204" pitchFamily="49" charset="0"/>
              </a:rPr>
              <a:t>причина един клас да се промени."</a:t>
            </a:r>
            <a:endParaRPr lang="en-GB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2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Свързаност на отговорностите (</a:t>
            </a:r>
            <a:r>
              <a:rPr lang="en-US" sz="3600" b="1" dirty="0">
                <a:solidFill>
                  <a:schemeClr val="bg1"/>
                </a:solidFill>
              </a:rPr>
              <a:t>cohesion)</a:t>
            </a:r>
            <a:r>
              <a:rPr lang="en-US" sz="3600" dirty="0"/>
              <a:t> </a:t>
            </a:r>
            <a:r>
              <a:rPr lang="bg-BG" sz="3600" dirty="0"/>
              <a:t>се отнася до групирането на </a:t>
            </a:r>
            <a:r>
              <a:rPr lang="bg-BG" sz="3600" b="1" dirty="0">
                <a:solidFill>
                  <a:schemeClr val="bg1"/>
                </a:solidFill>
              </a:rPr>
              <a:t>функционално свързани процеси </a:t>
            </a:r>
            <a:r>
              <a:rPr lang="bg-BG" sz="3600" dirty="0"/>
              <a:t>в един модул.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Стремете се към </a:t>
            </a:r>
            <a:r>
              <a:rPr lang="bg-BG" sz="3600" b="1" dirty="0">
                <a:solidFill>
                  <a:schemeClr val="bg1"/>
                </a:solidFill>
              </a:rPr>
              <a:t>силна свързаност на отговорностите</a:t>
            </a:r>
            <a:endParaRPr lang="en-US" sz="36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/>
              <a:t>Всяка </a:t>
            </a:r>
            <a:r>
              <a:rPr lang="bg-BG" sz="3400" b="1" dirty="0">
                <a:solidFill>
                  <a:schemeClr val="bg1"/>
                </a:solidFill>
              </a:rPr>
              <a:t>задача</a:t>
            </a:r>
            <a:r>
              <a:rPr lang="bg-BG" sz="3400" b="1" dirty="0"/>
              <a:t> </a:t>
            </a:r>
            <a:r>
              <a:rPr lang="bg-BG" sz="3400" dirty="0"/>
              <a:t>представлява </a:t>
            </a:r>
            <a:r>
              <a:rPr lang="bg-BG" sz="3400" b="1" dirty="0">
                <a:solidFill>
                  <a:schemeClr val="bg1"/>
                </a:solidFill>
              </a:rPr>
              <a:t>единица код</a:t>
            </a:r>
            <a:endParaRPr lang="bg-BG" sz="3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/>
              <a:t>Един метод трябва да извършва </a:t>
            </a:r>
            <a:r>
              <a:rPr lang="bg-BG" sz="3400" b="1" dirty="0">
                <a:solidFill>
                  <a:schemeClr val="bg1"/>
                </a:solidFill>
              </a:rPr>
              <a:t>само</a:t>
            </a:r>
            <a:r>
              <a:rPr lang="bg-BG" sz="3400" dirty="0"/>
              <a:t> </a:t>
            </a:r>
            <a:br>
              <a:rPr lang="bg-BG" sz="3400" dirty="0"/>
            </a:br>
            <a:r>
              <a:rPr lang="bg-BG" sz="3400" b="1" dirty="0">
                <a:solidFill>
                  <a:schemeClr val="bg1"/>
                </a:solidFill>
              </a:rPr>
              <a:t>една операция</a:t>
            </a:r>
            <a:endParaRPr lang="bg-BG" sz="3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/>
              <a:t>Класът трябва да представлява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една единица</a:t>
            </a:r>
            <a:br>
              <a:rPr lang="bg-BG" sz="3400" b="1" dirty="0">
                <a:solidFill>
                  <a:schemeClr val="bg1"/>
                </a:solidFill>
              </a:rPr>
            </a:br>
            <a:r>
              <a:rPr lang="bg-BG" sz="3400" b="1" dirty="0">
                <a:solidFill>
                  <a:schemeClr val="bg1"/>
                </a:solidFill>
              </a:rPr>
              <a:t>(</a:t>
            </a:r>
            <a:r>
              <a:rPr lang="en-US" sz="3400" b="1" dirty="0">
                <a:solidFill>
                  <a:schemeClr val="bg1"/>
                </a:solidFill>
              </a:rPr>
              <a:t>entity)</a:t>
            </a:r>
            <a:r>
              <a:rPr lang="bg-BG" sz="3400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993ADC-54BC-4256-96BD-B1DE0AB1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234000"/>
            <a:ext cx="9715594" cy="675000"/>
          </a:xfrm>
        </p:spPr>
        <p:txBody>
          <a:bodyPr>
            <a:noAutofit/>
          </a:bodyPr>
          <a:lstStyle/>
          <a:p>
            <a:r>
              <a:rPr lang="bg-BG" sz="4000" dirty="0"/>
              <a:t>Силна свързаност на отговорностите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DDE622-F9A8-47F5-8CC3-C72227AFD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144" y="4163927"/>
            <a:ext cx="2576593" cy="232347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A63368A-37DE-4BA2-9DD7-55BE7AD592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518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Функционално обвързване (</a:t>
            </a:r>
            <a:r>
              <a:rPr lang="en-US" b="1" dirty="0">
                <a:solidFill>
                  <a:schemeClr val="bg1"/>
                </a:solidFill>
              </a:rPr>
              <a:t>coupling</a:t>
            </a:r>
            <a:r>
              <a:rPr lang="bg-BG" b="1" dirty="0">
                <a:solidFill>
                  <a:schemeClr val="bg1"/>
                </a:solidFill>
              </a:rPr>
              <a:t>)</a:t>
            </a:r>
            <a:r>
              <a:rPr lang="en-US" dirty="0"/>
              <a:t> – </a:t>
            </a:r>
            <a:r>
              <a:rPr lang="bg-BG" dirty="0"/>
              <a:t>степента на зависимост между модулите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Колко силно са обвързани два модула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993ADC-54BC-4256-96BD-B1DE0AB1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2" y="138203"/>
            <a:ext cx="9715594" cy="882654"/>
          </a:xfrm>
        </p:spPr>
        <p:txBody>
          <a:bodyPr/>
          <a:lstStyle/>
          <a:p>
            <a:r>
              <a:rPr lang="bg-BG" dirty="0"/>
              <a:t>Слабо </a:t>
            </a:r>
            <a:r>
              <a:rPr lang="bg-BG" sz="4000" dirty="0"/>
              <a:t>функционално обвързване</a:t>
            </a:r>
            <a:endParaRPr lang="en-US" dirty="0"/>
          </a:p>
        </p:txBody>
      </p:sp>
      <p:pic>
        <p:nvPicPr>
          <p:cNvPr id="1026" name="Picture 2" descr="https://miro.medium.com/max/4182/1*tJfsu0xhTX0JVi69HxJuvw.jpe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13" y="3170559"/>
            <a:ext cx="6498828" cy="37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183502" y="2995290"/>
            <a:ext cx="5404463" cy="362870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Стремете се към </a:t>
            </a:r>
            <a:r>
              <a:rPr lang="bg-BG" b="1" dirty="0">
                <a:solidFill>
                  <a:schemeClr val="bg1"/>
                </a:solidFill>
              </a:rPr>
              <a:t>слабо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 обвързване</a:t>
            </a:r>
          </a:p>
          <a:p>
            <a:pPr lvl="1"/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четимост</a:t>
            </a:r>
          </a:p>
          <a:p>
            <a:pPr lvl="1"/>
            <a:r>
              <a:rPr lang="bg-BG" dirty="0"/>
              <a:t>Знак за </a:t>
            </a:r>
            <a:r>
              <a:rPr lang="bg-BG" b="1" dirty="0">
                <a:solidFill>
                  <a:schemeClr val="bg1"/>
                </a:solidFill>
              </a:rPr>
              <a:t>добър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системен дизайн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D7C68F-51BB-4D1D-934E-5A7A66C5C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716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952" y="1343668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Малък брой </a:t>
            </a:r>
            <a:r>
              <a:rPr lang="bg-BG" sz="3500" dirty="0"/>
              <a:t>инстанционни променливи</a:t>
            </a:r>
            <a:r>
              <a:rPr lang="en-US" sz="3500" dirty="0"/>
              <a:t> </a:t>
            </a:r>
            <a:r>
              <a:rPr lang="bg-BG" sz="3500" dirty="0"/>
              <a:t>в класа</a:t>
            </a:r>
            <a:endParaRPr lang="en-US" sz="3500" dirty="0"/>
          </a:p>
          <a:p>
            <a:r>
              <a:rPr lang="bg-BG" sz="3500" dirty="0"/>
              <a:t>Всеки метод на класа трябва да манипулира </a:t>
            </a:r>
            <a:r>
              <a:rPr lang="bg-BG" sz="3500" b="1" dirty="0">
                <a:solidFill>
                  <a:schemeClr val="bg1"/>
                </a:solidFill>
              </a:rPr>
              <a:t>една или повече</a:t>
            </a:r>
            <a:r>
              <a:rPr lang="bg-BG" sz="3500" b="1" dirty="0"/>
              <a:t> </a:t>
            </a:r>
            <a:r>
              <a:rPr lang="bg-BG" sz="3500" dirty="0"/>
              <a:t>от тези променливи</a:t>
            </a:r>
          </a:p>
          <a:p>
            <a:r>
              <a:rPr lang="bg-BG" sz="3500" dirty="0"/>
              <a:t>Два модула трябва да </a:t>
            </a:r>
            <a:r>
              <a:rPr lang="bg-BG" sz="3500" b="1" dirty="0">
                <a:solidFill>
                  <a:schemeClr val="bg1"/>
                </a:solidFill>
              </a:rPr>
              <a:t>обменят възможно най-малко информация</a:t>
            </a:r>
            <a:endParaRPr lang="bg-BG" sz="3500" dirty="0">
              <a:solidFill>
                <a:schemeClr val="bg1"/>
              </a:solidFill>
            </a:endParaRPr>
          </a:p>
          <a:p>
            <a:r>
              <a:rPr lang="bg-BG" sz="3500" dirty="0"/>
              <a:t>Създава се подсистема, която е </a:t>
            </a:r>
            <a:r>
              <a:rPr lang="bg-BG" sz="3500" b="1" dirty="0">
                <a:solidFill>
                  <a:schemeClr val="bg1"/>
                </a:solidFill>
              </a:rPr>
              <a:t>лесна за преизползване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6F9EBD-E720-4138-B610-C2D1D522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4" y="189000"/>
            <a:ext cx="9685594" cy="749404"/>
          </a:xfrm>
        </p:spPr>
        <p:txBody>
          <a:bodyPr>
            <a:normAutofit fontScale="90000"/>
          </a:bodyPr>
          <a:lstStyle/>
          <a:p>
            <a:r>
              <a:rPr lang="bg-BG" dirty="0"/>
              <a:t>Свързаност на отговорностите и функционално обвързване </a:t>
            </a:r>
            <a:r>
              <a:rPr lang="en-US" dirty="0"/>
              <a:t>– </a:t>
            </a:r>
            <a:r>
              <a:rPr lang="bg-BG" dirty="0"/>
              <a:t>подходи</a:t>
            </a:r>
            <a:r>
              <a:rPr lang="en-US" dirty="0"/>
              <a:t>	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88C10E-19F7-4B2C-8050-32B804517D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01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67" y="1948872"/>
            <a:ext cx="1424403" cy="1424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19" y="1948872"/>
            <a:ext cx="1390437" cy="139043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9E75AFE-0D15-D7C5-81E8-8D4FD958A6B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Принцип отворен/затворен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2F5ED5-BE80-4F0F-B6CB-AF966ABB44D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Open/Closed (OCP)</a:t>
            </a:r>
          </a:p>
        </p:txBody>
      </p:sp>
    </p:spTree>
    <p:extLst>
      <p:ext uri="{BB962C8B-B14F-4D97-AF65-F5344CB8AC3E}">
        <p14:creationId xmlns:p14="http://schemas.microsoft.com/office/powerpoint/2010/main" val="15801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3388</TotalTime>
  <Words>2331</Words>
  <Application>Microsoft Macintosh PowerPoint</Application>
  <PresentationFormat>Widescreen</PresentationFormat>
  <Paragraphs>444</Paragraphs>
  <Slides>45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SOLID принципи</vt:lpstr>
      <vt:lpstr>Съдържание</vt:lpstr>
      <vt:lpstr>Single Responsibility</vt:lpstr>
      <vt:lpstr>Защо чистият код е важен?</vt:lpstr>
      <vt:lpstr>Какво представлява единствената отговорност?</vt:lpstr>
      <vt:lpstr>Силна свързаност на отговорностите</vt:lpstr>
      <vt:lpstr>Слабо функционално обвързване</vt:lpstr>
      <vt:lpstr>Свързаност на отговорностите и функционално обвързване – подходи </vt:lpstr>
      <vt:lpstr>Open/Closed (OCP)</vt:lpstr>
      <vt:lpstr>Какво представлява принципът отворен/затворен?</vt:lpstr>
      <vt:lpstr>Нарушения на принципа</vt:lpstr>
      <vt:lpstr>OCP – подходи</vt:lpstr>
      <vt:lpstr>OCP – кога да го приложим?</vt:lpstr>
      <vt:lpstr>Template Method шаблон (1)</vt:lpstr>
      <vt:lpstr>Template Method шаблон (2)</vt:lpstr>
      <vt:lpstr>Template Method шаблон (3)</vt:lpstr>
      <vt:lpstr>Liskov Substitution Principle (LSP)</vt:lpstr>
      <vt:lpstr>Принцип на заместване на Лисков</vt:lpstr>
      <vt:lpstr>Нарушения на принципа</vt:lpstr>
      <vt:lpstr>LSP – подходи</vt:lpstr>
      <vt:lpstr>Interface Segregation (ISP)</vt:lpstr>
      <vt:lpstr>Какво представлява разделяне на интерфейсите?</vt:lpstr>
      <vt:lpstr>Fat (дебели) интерфейси</vt:lpstr>
      <vt:lpstr>Нарушения на принципа</vt:lpstr>
      <vt:lpstr>ISP – принципи</vt:lpstr>
      <vt:lpstr>Обвързани интерфейси</vt:lpstr>
      <vt:lpstr>Adapter шаблон (1)</vt:lpstr>
      <vt:lpstr>Adapter шаблон (2)</vt:lpstr>
      <vt:lpstr>Adapter шаблон (3)</vt:lpstr>
      <vt:lpstr>Dependency Inversion</vt:lpstr>
      <vt:lpstr>Зависимости и обвързаност</vt:lpstr>
      <vt:lpstr>Примери за зависимости</vt:lpstr>
      <vt:lpstr>Зависимости в традиционното програмиране</vt:lpstr>
      <vt:lpstr>Зависимост от абстракции</vt:lpstr>
      <vt:lpstr>Типове обръщане на зависимостите</vt:lpstr>
      <vt:lpstr>Constructor обръщане – предимства и недостатъци</vt:lpstr>
      <vt:lpstr>Constructor обръщане – пример</vt:lpstr>
      <vt:lpstr>Property обръщане – предимства и недостатъци</vt:lpstr>
      <vt:lpstr>Property обръщане – пример</vt:lpstr>
      <vt:lpstr>Parameter обръщане – предимства и недостатъци</vt:lpstr>
      <vt:lpstr>Parameter обръщане – пример</vt:lpstr>
      <vt:lpstr>Нарушения на принципа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-SOLID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119</cp:revision>
  <dcterms:created xsi:type="dcterms:W3CDTF">2018-05-23T13:08:44Z</dcterms:created>
  <dcterms:modified xsi:type="dcterms:W3CDTF">2023-04-11T08:34:40Z</dcterms:modified>
  <cp:category>programming;education;software engineering;software development</cp:category>
</cp:coreProperties>
</file>