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86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Носители на информация" id="{B9DDFA81-4932-45BF-8004-E8AB050108E5}">
          <p14:sldIdLst>
            <p14:sldId id="587"/>
            <p14:sldId id="588"/>
            <p14:sldId id="589"/>
            <p14:sldId id="590"/>
          </p14:sldIdLst>
        </p14:section>
        <p14:section name="Формат на файл" id="{B84FF8CB-5638-40CB-833E-728BB6702081}">
          <p14:sldIdLst>
            <p14:sldId id="591"/>
            <p14:sldId id="592"/>
            <p14:sldId id="593"/>
            <p14:sldId id="594"/>
            <p14:sldId id="595"/>
          </p14:sldIdLst>
        </p14:section>
        <p14:section name="Представяне на файлове и папки" id="{81AE144A-1C32-4BD8-B0A4-26AC71EC2F07}">
          <p14:sldIdLst>
            <p14:sldId id="596"/>
            <p14:sldId id="59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 varScale="1">
        <p:scale>
          <a:sx n="91" d="100"/>
          <a:sy n="91" d="100"/>
        </p:scale>
        <p:origin x="31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564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017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892499"/>
          </a:xfrm>
        </p:spPr>
        <p:txBody>
          <a:bodyPr>
            <a:normAutofit/>
          </a:bodyPr>
          <a:lstStyle/>
          <a:p>
            <a:r>
              <a:rPr lang="bg-BG" dirty="0"/>
              <a:t>Носители на информация и файлови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Information carriers icons Royalty Free Vector Imag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33835" r="-460" b="10127"/>
          <a:stretch/>
        </p:blipFill>
        <p:spPr bwMode="auto">
          <a:xfrm>
            <a:off x="6390123" y="3204001"/>
            <a:ext cx="5248260" cy="23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Програмата</a:t>
            </a:r>
            <a:r>
              <a:rPr lang="bg-BG" dirty="0"/>
              <a:t>, с която се създава определен файл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/>
              <a:t>определя</a:t>
            </a:r>
            <a:r>
              <a:rPr lang="bg-BG" dirty="0"/>
              <a:t> неговия </a:t>
            </a:r>
            <a:r>
              <a:rPr lang="bg-BG" b="1" dirty="0"/>
              <a:t>формат</a:t>
            </a:r>
            <a:r>
              <a:rPr lang="bg-BG" dirty="0"/>
              <a:t>:</a:t>
            </a:r>
          </a:p>
          <a:p>
            <a:pPr lvl="1"/>
            <a:r>
              <a:rPr lang="en-US" b="1" dirty="0"/>
              <a:t>MS Word </a:t>
            </a:r>
            <a:r>
              <a:rPr lang="en-US" dirty="0"/>
              <a:t>– docx, doc, txt, …</a:t>
            </a:r>
          </a:p>
          <a:p>
            <a:pPr lvl="1"/>
            <a:r>
              <a:rPr lang="en-US" b="1" dirty="0"/>
              <a:t>MS PowerPoint </a:t>
            </a:r>
            <a:r>
              <a:rPr lang="en-US" dirty="0"/>
              <a:t>– pptx, ppt, ppsx, …</a:t>
            </a:r>
            <a:endParaRPr lang="bg-BG" dirty="0"/>
          </a:p>
          <a:p>
            <a:pPr lvl="1"/>
            <a:r>
              <a:rPr lang="en-US" b="1" dirty="0"/>
              <a:t>MS Excel </a:t>
            </a:r>
            <a:r>
              <a:rPr lang="en-US" dirty="0"/>
              <a:t>– xlsx, xls, …</a:t>
            </a:r>
            <a:endParaRPr lang="en-US" b="1" dirty="0"/>
          </a:p>
          <a:p>
            <a:pPr lvl="1"/>
            <a:r>
              <a:rPr lang="en-US" b="1" dirty="0"/>
              <a:t>Paint</a:t>
            </a:r>
            <a:r>
              <a:rPr lang="en-US" dirty="0"/>
              <a:t> – jpeg, png, …</a:t>
            </a:r>
          </a:p>
          <a:p>
            <a:r>
              <a:rPr lang="bg-BG" dirty="0"/>
              <a:t>С какви файлови формати може да работи </a:t>
            </a:r>
            <a:r>
              <a:rPr lang="en-US" b="1" dirty="0"/>
              <a:t>Photoshop</a:t>
            </a:r>
            <a:r>
              <a:rPr lang="bg-BG" b="1" dirty="0"/>
              <a:t> </a:t>
            </a:r>
            <a:r>
              <a:rPr lang="bg-BG" dirty="0"/>
              <a:t>(програма за обработка на изображения)</a:t>
            </a:r>
            <a:r>
              <a:rPr lang="en-US" dirty="0"/>
              <a:t>?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и програми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1899000"/>
            <a:ext cx="1403226" cy="13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3611466"/>
            <a:ext cx="1455305" cy="1352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00" y="1931617"/>
            <a:ext cx="1514747" cy="140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687" y="3415829"/>
            <a:ext cx="1744251" cy="17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видите всички видове</a:t>
            </a:r>
            <a:r>
              <a:rPr lang="en-US" dirty="0"/>
              <a:t> </a:t>
            </a:r>
            <a:r>
              <a:rPr lang="bg-BG" dirty="0"/>
              <a:t>файлове, с които дадена програма работи, изберете</a:t>
            </a:r>
            <a:r>
              <a:rPr lang="en-US" dirty="0"/>
              <a:t> –</a:t>
            </a:r>
            <a:r>
              <a:rPr lang="bg-BG" dirty="0"/>
              <a:t> </a:t>
            </a:r>
            <a:r>
              <a:rPr lang="en-US" b="1" dirty="0"/>
              <a:t>File/Save As</a:t>
            </a:r>
          </a:p>
          <a:p>
            <a:r>
              <a:rPr lang="bg-BG" dirty="0"/>
              <a:t>От </a:t>
            </a:r>
            <a:r>
              <a:rPr lang="bg-BG" b="1" dirty="0"/>
              <a:t>падащия списък </a:t>
            </a:r>
            <a:r>
              <a:rPr lang="bg-BG" dirty="0"/>
              <a:t>може да видите всички разширения, с които програмата може да </a:t>
            </a:r>
            <a:r>
              <a:rPr lang="bg-BG" b="1" dirty="0"/>
              <a:t>записва</a:t>
            </a:r>
            <a:r>
              <a:rPr lang="bg-BG" dirty="0"/>
              <a:t>, </a:t>
            </a:r>
            <a:r>
              <a:rPr lang="bg-BG" b="1" dirty="0"/>
              <a:t>чете</a:t>
            </a:r>
            <a:r>
              <a:rPr lang="bg-BG" dirty="0"/>
              <a:t> и </a:t>
            </a:r>
            <a:r>
              <a:rPr lang="bg-BG" b="1" dirty="0"/>
              <a:t>обработва</a:t>
            </a:r>
            <a:r>
              <a:rPr lang="bg-BG" dirty="0"/>
              <a:t> файлове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Записване на файлове с различни типове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6BC0E-7D49-A7CA-CCFD-A047EE79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291" y="3717023"/>
            <a:ext cx="5507417" cy="29487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4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Визуализиране на разширенията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Представяне на файлове и папки</a:t>
            </a:r>
            <a:endParaRPr lang="en-US" dirty="0"/>
          </a:p>
        </p:txBody>
      </p:sp>
      <p:pic>
        <p:nvPicPr>
          <p:cNvPr id="5122" name="Picture 2" descr="File -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00" y="1449000"/>
            <a:ext cx="2340000" cy="23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crosoft Notepad | Logopedia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94" y="5136216"/>
            <a:ext cx="1081806" cy="10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разглеждане на </a:t>
            </a:r>
            <a:r>
              <a:rPr lang="bg-BG" b="1" dirty="0"/>
              <a:t>файловата система </a:t>
            </a:r>
            <a:r>
              <a:rPr lang="bg-BG" dirty="0"/>
              <a:t>на </a:t>
            </a:r>
            <a:r>
              <a:rPr lang="en-US" b="1" dirty="0"/>
              <a:t>Windows</a:t>
            </a:r>
            <a:r>
              <a:rPr lang="bg-BG" dirty="0"/>
              <a:t> най-често се ползва </a:t>
            </a:r>
            <a:r>
              <a:rPr lang="en-US" b="1" dirty="0">
                <a:solidFill>
                  <a:schemeClr val="bg1"/>
                </a:solidFill>
              </a:rPr>
              <a:t>File Explorer</a:t>
            </a:r>
          </a:p>
          <a:p>
            <a:r>
              <a:rPr lang="bg-BG" dirty="0"/>
              <a:t>Когато разглеждате файловете в определена папка: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файлове и папки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3500" y="5184000"/>
            <a:ext cx="4185000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800" dirty="0"/>
              <a:t>На прощаване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6000" y="5180618"/>
            <a:ext cx="1562602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800" dirty="0"/>
              <a:t>.</a:t>
            </a:r>
            <a:r>
              <a:rPr lang="en-US" sz="4800" dirty="0"/>
              <a:t>txt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3204000"/>
            <a:ext cx="4635000" cy="1567996"/>
          </a:xfrm>
          <a:prstGeom prst="wedgeRoundRectCallout">
            <a:avLst>
              <a:gd name="adj1" fmla="val 15335"/>
              <a:gd name="adj2" fmla="val 71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 името на файла има икона на програмата, която може да го отвори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591000" y="3339000"/>
            <a:ext cx="4333376" cy="1477259"/>
          </a:xfrm>
          <a:prstGeom prst="wedgeRoundRectCallout">
            <a:avLst>
              <a:gd name="adj1" fmla="val -7335"/>
              <a:gd name="adj2" fmla="val 91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името на файла се изписва неговото разширението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1C993-987B-C249-36B7-772D255D8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6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Носители на информация</a:t>
            </a:r>
            <a:r>
              <a:rPr lang="ru-RU" sz="3200" dirty="0">
                <a:solidFill>
                  <a:schemeClr val="bg2"/>
                </a:solidFill>
              </a:rPr>
              <a:t>– устройства, използвани за </a:t>
            </a:r>
            <a:r>
              <a:rPr lang="ru-RU" sz="3200" b="1" dirty="0">
                <a:solidFill>
                  <a:schemeClr val="bg2"/>
                </a:solidFill>
              </a:rPr>
              <a:t>запис</a:t>
            </a:r>
            <a:r>
              <a:rPr lang="ru-RU" sz="3200" dirty="0">
                <a:solidFill>
                  <a:schemeClr val="bg2"/>
                </a:solidFill>
              </a:rPr>
              <a:t>, </a:t>
            </a:r>
            <a:r>
              <a:rPr lang="ru-RU" sz="3200" b="1" dirty="0">
                <a:solidFill>
                  <a:schemeClr val="bg2"/>
                </a:solidFill>
              </a:rPr>
              <a:t>съхранение</a:t>
            </a:r>
            <a:r>
              <a:rPr lang="ru-RU" sz="3200" dirty="0">
                <a:solidFill>
                  <a:schemeClr val="bg2"/>
                </a:solidFill>
              </a:rPr>
              <a:t> и </a:t>
            </a:r>
            <a:r>
              <a:rPr lang="ru-RU" sz="3200" b="1" dirty="0">
                <a:solidFill>
                  <a:schemeClr val="bg2"/>
                </a:solidFill>
              </a:rPr>
              <a:t>възпроизвеждане</a:t>
            </a:r>
            <a:r>
              <a:rPr lang="ru-RU" sz="3200" dirty="0">
                <a:solidFill>
                  <a:schemeClr val="bg2"/>
                </a:solidFill>
              </a:rPr>
              <a:t> на данни</a:t>
            </a:r>
            <a:endParaRPr lang="en-US" sz="3200" dirty="0">
              <a:solidFill>
                <a:schemeClr val="bg2"/>
              </a:solidFill>
            </a:endParaRP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Магнитни носители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Оптични носители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Електронни носители</a:t>
            </a:r>
            <a:endParaRPr lang="en-US" sz="28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͏Формат на файл </a:t>
            </a:r>
            <a:r>
              <a:rPr lang="ru-RU" sz="3200" dirty="0">
                <a:solidFill>
                  <a:schemeClr val="bg2"/>
                </a:solidFill>
              </a:rPr>
              <a:t>– стандартизиран начин за </a:t>
            </a:r>
            <a:r>
              <a:rPr lang="ru-RU" sz="3200" b="1" dirty="0">
                <a:solidFill>
                  <a:schemeClr val="bg2"/>
                </a:solidFill>
              </a:rPr>
              <a:t>организация</a:t>
            </a:r>
            <a:r>
              <a:rPr lang="ru-RU" sz="3200" dirty="0">
                <a:solidFill>
                  <a:schemeClr val="bg2"/>
                </a:solidFill>
              </a:rPr>
              <a:t> и </a:t>
            </a:r>
            <a:r>
              <a:rPr lang="ru-RU" sz="3200" b="1" dirty="0">
                <a:solidFill>
                  <a:schemeClr val="bg2"/>
                </a:solidFill>
              </a:rPr>
              <a:t>съхранение</a:t>
            </a:r>
            <a:r>
              <a:rPr lang="ru-RU" sz="3200" dirty="0">
                <a:solidFill>
                  <a:schemeClr val="bg2"/>
                </a:solidFill>
              </a:rPr>
              <a:t> на данни във </a:t>
            </a:r>
            <a:r>
              <a:rPr lang="ru-RU" sz="3200" b="1" dirty="0">
                <a:solidFill>
                  <a:schemeClr val="bg2"/>
                </a:solidFill>
              </a:rPr>
              <a:t>файл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Носители на информация</a:t>
            </a:r>
          </a:p>
          <a:p>
            <a:r>
              <a:rPr lang="bg-BG" dirty="0"/>
              <a:t>͏</a:t>
            </a:r>
            <a:r>
              <a:rPr lang="bg-BG" b="1" dirty="0"/>
              <a:t>Формат</a:t>
            </a:r>
            <a:r>
              <a:rPr lang="bg-BG" dirty="0"/>
              <a:t> на файл</a:t>
            </a:r>
          </a:p>
          <a:p>
            <a:r>
              <a:rPr lang="bg-BG" dirty="0"/>
              <a:t>Представяне на </a:t>
            </a:r>
            <a:r>
              <a:rPr lang="bg-BG" b="1" dirty="0"/>
              <a:t>файлове</a:t>
            </a:r>
            <a:r>
              <a:rPr lang="bg-BG" dirty="0"/>
              <a:t> и </a:t>
            </a:r>
            <a:r>
              <a:rPr lang="bg-BG" b="1" dirty="0"/>
              <a:t>папки</a:t>
            </a:r>
          </a:p>
          <a:p>
            <a:r>
              <a:rPr lang="bg-BG" dirty="0"/>
              <a:t>Визуализиране на </a:t>
            </a:r>
            <a:r>
              <a:rPr lang="bg-BG" b="1" dirty="0"/>
              <a:t>разширенията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Съхраняване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Носители на информация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224000"/>
            <a:ext cx="2923125" cy="2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Носители на информация </a:t>
            </a:r>
            <a:r>
              <a:rPr lang="ru-RU" dirty="0"/>
              <a:t>(</a:t>
            </a:r>
            <a:r>
              <a:rPr lang="ru-RU" b="1" dirty="0"/>
              <a:t>НИ</a:t>
            </a:r>
            <a:r>
              <a:rPr lang="ru-RU" dirty="0"/>
              <a:t>)</a:t>
            </a:r>
            <a:r>
              <a:rPr lang="ru-RU" b="1" dirty="0"/>
              <a:t> </a:t>
            </a:r>
            <a:r>
              <a:rPr lang="ru-RU" dirty="0"/>
              <a:t>– устройства, използвани за </a:t>
            </a:r>
            <a:r>
              <a:rPr lang="ru-RU" b="1" dirty="0"/>
              <a:t>запис</a:t>
            </a:r>
            <a:r>
              <a:rPr lang="ru-RU" dirty="0"/>
              <a:t>, </a:t>
            </a:r>
            <a:r>
              <a:rPr lang="ru-RU" b="1" dirty="0"/>
              <a:t>съхранение</a:t>
            </a:r>
            <a:r>
              <a:rPr lang="ru-RU" dirty="0"/>
              <a:t> и </a:t>
            </a:r>
            <a:r>
              <a:rPr lang="ru-RU" b="1" dirty="0"/>
              <a:t>възпроизвеждане</a:t>
            </a:r>
            <a:r>
              <a:rPr lang="ru-RU" dirty="0"/>
              <a:t> на данни</a:t>
            </a:r>
            <a:endParaRPr lang="en-US" dirty="0"/>
          </a:p>
          <a:p>
            <a:r>
              <a:rPr lang="bg-BG" dirty="0"/>
              <a:t>Избройте имената на следните </a:t>
            </a:r>
            <a:r>
              <a:rPr lang="bg-BG" b="1" dirty="0"/>
              <a:t>НИ</a:t>
            </a:r>
            <a:r>
              <a:rPr lang="bg-BG" dirty="0"/>
              <a:t>: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носители на информация?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3627360"/>
            <a:ext cx="2639279" cy="26392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40" y="3477797"/>
            <a:ext cx="3644001" cy="2788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02" y="3477797"/>
            <a:ext cx="2693724" cy="26035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FE38C-F5FE-DB9B-8C0F-36FB188A6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850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Според </a:t>
            </a:r>
            <a:r>
              <a:rPr lang="bg-BG" b="1" dirty="0"/>
              <a:t>технологията на съхраняване </a:t>
            </a:r>
            <a:r>
              <a:rPr lang="bg-BG" dirty="0"/>
              <a:t>на информация НИ се делят на:</a:t>
            </a:r>
          </a:p>
          <a:p>
            <a:pPr lvl="1"/>
            <a:r>
              <a:rPr lang="bg-BG" dirty="0"/>
              <a:t>Магнитни носители</a:t>
            </a:r>
          </a:p>
          <a:p>
            <a:pPr lvl="1"/>
            <a:r>
              <a:rPr lang="bg-BG" dirty="0"/>
              <a:t>Оптични носители</a:t>
            </a:r>
          </a:p>
          <a:p>
            <a:pPr lvl="1"/>
            <a:r>
              <a:rPr lang="bg-BG" dirty="0"/>
              <a:t>Електронни носители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носители на информация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55" y="2169000"/>
            <a:ext cx="2230582" cy="2158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8" y="4554781"/>
            <a:ext cx="2233117" cy="2158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2" b="32048"/>
          <a:stretch/>
        </p:blipFill>
        <p:spPr>
          <a:xfrm>
            <a:off x="3781141" y="5072839"/>
            <a:ext cx="3729718" cy="1303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0" t="22598" r="10316" b="22598"/>
          <a:stretch/>
        </p:blipFill>
        <p:spPr>
          <a:xfrm>
            <a:off x="8121000" y="4532863"/>
            <a:ext cx="3250076" cy="2271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57" y="2034000"/>
            <a:ext cx="2606250" cy="2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Капацитетът</a:t>
            </a:r>
            <a:r>
              <a:rPr lang="ru-RU" dirty="0"/>
              <a:t> за съхранение </a:t>
            </a:r>
            <a:r>
              <a:rPr lang="ru-RU" b="1" dirty="0"/>
              <a:t>варира</a:t>
            </a:r>
            <a:r>
              <a:rPr lang="ru-RU" dirty="0"/>
              <a:t> значително между различните типове </a:t>
            </a:r>
            <a:r>
              <a:rPr lang="bg-BG" dirty="0"/>
              <a:t>НИ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Твърд диск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до няколко </a:t>
            </a:r>
            <a:r>
              <a:rPr lang="bg-BG" b="1" dirty="0"/>
              <a:t>терабайта</a:t>
            </a:r>
          </a:p>
          <a:p>
            <a:pPr lvl="1"/>
            <a:r>
              <a:rPr lang="bg-BG" b="1" dirty="0"/>
              <a:t>Компактдиск</a:t>
            </a:r>
            <a:r>
              <a:rPr lang="bg-BG" dirty="0"/>
              <a:t> </a:t>
            </a:r>
            <a:r>
              <a:rPr lang="en-US" dirty="0"/>
              <a:t>(CD) – </a:t>
            </a:r>
            <a:r>
              <a:rPr lang="bg-BG" dirty="0"/>
              <a:t>около </a:t>
            </a:r>
            <a:r>
              <a:rPr lang="bg-BG" b="1" dirty="0"/>
              <a:t>700</a:t>
            </a:r>
            <a:r>
              <a:rPr lang="en-US" b="1" dirty="0"/>
              <a:t> MB</a:t>
            </a:r>
          </a:p>
          <a:p>
            <a:pPr lvl="1"/>
            <a:r>
              <a:rPr lang="bg-BG" b="1" dirty="0"/>
              <a:t>Видеодиск</a:t>
            </a:r>
            <a:r>
              <a:rPr lang="bg-BG" dirty="0"/>
              <a:t> </a:t>
            </a:r>
            <a:r>
              <a:rPr lang="en-US" dirty="0"/>
              <a:t>(DVD) – </a:t>
            </a:r>
            <a:r>
              <a:rPr lang="bg-BG" dirty="0"/>
              <a:t>около </a:t>
            </a:r>
            <a:r>
              <a:rPr lang="bg-BG" b="1" dirty="0"/>
              <a:t>4.7 </a:t>
            </a:r>
            <a:r>
              <a:rPr lang="en-US" b="1" dirty="0"/>
              <a:t>GB</a:t>
            </a:r>
          </a:p>
          <a:p>
            <a:pPr lvl="1"/>
            <a:r>
              <a:rPr lang="en-US" b="1" dirty="0"/>
              <a:t>Blu-ray</a:t>
            </a:r>
            <a:r>
              <a:rPr lang="en-US" dirty="0"/>
              <a:t> </a:t>
            </a:r>
            <a:r>
              <a:rPr lang="bg-BG" b="1" dirty="0"/>
              <a:t>диск</a:t>
            </a:r>
            <a:r>
              <a:rPr lang="bg-BG" dirty="0"/>
              <a:t> (</a:t>
            </a:r>
            <a:r>
              <a:rPr lang="en-US" dirty="0"/>
              <a:t>BD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en-US" b="1" dirty="0"/>
              <a:t>25 GB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bg-BG" b="1" dirty="0"/>
              <a:t>50 </a:t>
            </a:r>
            <a:r>
              <a:rPr lang="en-US" b="1" dirty="0"/>
              <a:t>GB</a:t>
            </a:r>
            <a:endParaRPr lang="bg-BG" b="1" dirty="0"/>
          </a:p>
          <a:p>
            <a:pPr lvl="1"/>
            <a:r>
              <a:rPr lang="bg-BG" b="1" dirty="0"/>
              <a:t>...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Обем на отделните 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Видове формати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Формат на файл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909000"/>
            <a:ext cx="3400475" cy="34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Формат на файл </a:t>
            </a:r>
            <a:r>
              <a:rPr lang="ru-RU" dirty="0"/>
              <a:t>– стандартизиран начин за </a:t>
            </a:r>
            <a:r>
              <a:rPr lang="ru-RU" b="1" dirty="0"/>
              <a:t>организация</a:t>
            </a:r>
            <a:r>
              <a:rPr lang="ru-RU" dirty="0"/>
              <a:t> и </a:t>
            </a:r>
            <a:r>
              <a:rPr lang="ru-RU" b="1" dirty="0"/>
              <a:t>съхранение</a:t>
            </a:r>
            <a:r>
              <a:rPr lang="ru-RU" dirty="0"/>
              <a:t> на данни във </a:t>
            </a:r>
            <a:r>
              <a:rPr lang="ru-RU" b="1" dirty="0"/>
              <a:t>файл</a:t>
            </a:r>
          </a:p>
          <a:p>
            <a:pPr lvl="1"/>
            <a:r>
              <a:rPr lang="ru-RU" dirty="0"/>
              <a:t>Определя как информацията е </a:t>
            </a:r>
            <a:r>
              <a:rPr lang="ru-RU" b="1" dirty="0"/>
              <a:t>кодирана</a:t>
            </a:r>
            <a:r>
              <a:rPr lang="ru-RU" dirty="0"/>
              <a:t> и може да бъде </a:t>
            </a:r>
            <a:r>
              <a:rPr lang="ru-RU" b="1" dirty="0"/>
              <a:t>прочетена</a:t>
            </a:r>
            <a:r>
              <a:rPr lang="ru-RU" dirty="0"/>
              <a:t> или </a:t>
            </a:r>
            <a:r>
              <a:rPr lang="ru-RU" b="1" dirty="0"/>
              <a:t>обработена</a:t>
            </a:r>
            <a:r>
              <a:rPr lang="ru-RU" dirty="0"/>
              <a:t> от софтуер</a:t>
            </a:r>
          </a:p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Разширение</a:t>
            </a:r>
            <a:r>
              <a:rPr lang="ru-RU" dirty="0"/>
              <a:t> – кратко </a:t>
            </a:r>
            <a:r>
              <a:rPr lang="ru-RU" b="1" dirty="0"/>
              <a:t>обозначение</a:t>
            </a:r>
            <a:r>
              <a:rPr lang="ru-RU" dirty="0"/>
              <a:t>, което се добавя след името на файла и </a:t>
            </a:r>
            <a:r>
              <a:rPr lang="bg-BG" dirty="0"/>
              <a:t>указва </a:t>
            </a:r>
            <a:r>
              <a:rPr lang="bg-BG" b="1" dirty="0"/>
              <a:t>формата</a:t>
            </a:r>
            <a:r>
              <a:rPr lang="bg-BG" dirty="0"/>
              <a:t> му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файл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4450" y="5319000"/>
            <a:ext cx="423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/>
              <a:t>Куче с очила.</a:t>
            </a:r>
            <a:r>
              <a:rPr lang="en-US" sz="4000" b="1" dirty="0">
                <a:solidFill>
                  <a:schemeClr val="bg1"/>
                </a:solidFill>
              </a:rPr>
              <a:t>jpg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E0644-D51A-6FEE-4C3C-754F01483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74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файлови формати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20848"/>
              </p:ext>
            </p:extLst>
          </p:nvPr>
        </p:nvGraphicFramePr>
        <p:xfrm>
          <a:off x="1746500" y="1899000"/>
          <a:ext cx="8699000" cy="418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500">
                  <a:extLst>
                    <a:ext uri="{9D8B030D-6E8A-4147-A177-3AD203B41FA5}">
                      <a16:colId xmlns:a16="http://schemas.microsoft.com/office/drawing/2014/main" val="2424385984"/>
                    </a:ext>
                  </a:extLst>
                </a:gridCol>
                <a:gridCol w="4349500">
                  <a:extLst>
                    <a:ext uri="{9D8B030D-6E8A-4147-A177-3AD203B41FA5}">
                      <a16:colId xmlns:a16="http://schemas.microsoft.com/office/drawing/2014/main" val="2294939210"/>
                    </a:ext>
                  </a:extLst>
                </a:gridCol>
              </a:tblGrid>
              <a:tr h="523125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Файлов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формат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Разширение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58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Текстов</a:t>
                      </a:r>
                      <a:r>
                        <a:rPr lang="bg-BG" baseline="0" dirty="0"/>
                        <a:t> документ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.</a:t>
                      </a:r>
                      <a:r>
                        <a:rPr lang="en-US" dirty="0"/>
                        <a:t>txt, .docx, .rtf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236537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Електронна</a:t>
                      </a:r>
                      <a:r>
                        <a:rPr lang="bg-BG" baseline="0" dirty="0"/>
                        <a:t> таблица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.xlsx, .xls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2413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Графичен</a:t>
                      </a:r>
                      <a:r>
                        <a:rPr lang="bg-BG" baseline="0" dirty="0"/>
                        <a:t> формат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.</a:t>
                      </a:r>
                      <a:r>
                        <a:rPr lang="en-US" dirty="0"/>
                        <a:t>jpg,</a:t>
                      </a:r>
                      <a:r>
                        <a:rPr lang="en-US" baseline="0" dirty="0"/>
                        <a:t> .bmp, .gif, .png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76500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Презентация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.pptx,</a:t>
                      </a:r>
                      <a:r>
                        <a:rPr lang="en-US" baseline="0" dirty="0"/>
                        <a:t> .ppts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298546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Видео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.mp4,</a:t>
                      </a:r>
                      <a:r>
                        <a:rPr lang="en-US" baseline="0" dirty="0"/>
                        <a:t> .avi, .wmv, .mpeg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62804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Звук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.mp3,</a:t>
                      </a:r>
                      <a:r>
                        <a:rPr lang="en-US" baseline="0" dirty="0"/>
                        <a:t> .wav, .wma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38924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Архив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.zip,</a:t>
                      </a:r>
                      <a:r>
                        <a:rPr lang="en-US" baseline="0" dirty="0"/>
                        <a:t> .rar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4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4205</TotalTime>
  <Words>713</Words>
  <Application>Microsoft Office PowerPoint</Application>
  <PresentationFormat>Widescreen</PresentationFormat>
  <Paragraphs>110</Paragraphs>
  <Slides>16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Носители на информация и файлови формати</vt:lpstr>
      <vt:lpstr>Съдържание</vt:lpstr>
      <vt:lpstr>Носители на информация</vt:lpstr>
      <vt:lpstr>Какво са носители на информация?</vt:lpstr>
      <vt:lpstr>Видове носители на информация</vt:lpstr>
      <vt:lpstr>Обем на отделните НИ</vt:lpstr>
      <vt:lpstr>Формат на файл</vt:lpstr>
      <vt:lpstr>Формат на файл</vt:lpstr>
      <vt:lpstr>Видове файлови формати</vt:lpstr>
      <vt:lpstr>Файлови формати и програми</vt:lpstr>
      <vt:lpstr>Записване на файлове с различни типове</vt:lpstr>
      <vt:lpstr>Представяне на файлове и папки</vt:lpstr>
      <vt:lpstr>Представяне на файлове и папки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 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348</cp:revision>
  <dcterms:created xsi:type="dcterms:W3CDTF">2018-05-23T13:08:44Z</dcterms:created>
  <dcterms:modified xsi:type="dcterms:W3CDTF">2025-01-14T06:08:49Z</dcterms:modified>
  <cp:category/>
</cp:coreProperties>
</file>