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274" r:id="rId2"/>
    <p:sldId id="619" r:id="rId3"/>
    <p:sldId id="611" r:id="rId4"/>
    <p:sldId id="612" r:id="rId5"/>
    <p:sldId id="613" r:id="rId6"/>
    <p:sldId id="415" r:id="rId7"/>
    <p:sldId id="681" r:id="rId8"/>
    <p:sldId id="592" r:id="rId9"/>
    <p:sldId id="429" r:id="rId10"/>
    <p:sldId id="682" r:id="rId11"/>
    <p:sldId id="623" r:id="rId12"/>
    <p:sldId id="481" r:id="rId13"/>
    <p:sldId id="593" r:id="rId14"/>
    <p:sldId id="624" r:id="rId15"/>
    <p:sldId id="594" r:id="rId16"/>
    <p:sldId id="602" r:id="rId17"/>
    <p:sldId id="584" r:id="rId18"/>
    <p:sldId id="604" r:id="rId19"/>
    <p:sldId id="605" r:id="rId20"/>
    <p:sldId id="673" r:id="rId21"/>
    <p:sldId id="638" r:id="rId22"/>
    <p:sldId id="683" r:id="rId23"/>
    <p:sldId id="639" r:id="rId24"/>
    <p:sldId id="641" r:id="rId25"/>
    <p:sldId id="642" r:id="rId26"/>
    <p:sldId id="644" r:id="rId27"/>
    <p:sldId id="645" r:id="rId28"/>
    <p:sldId id="649" r:id="rId29"/>
    <p:sldId id="650" r:id="rId30"/>
    <p:sldId id="674" r:id="rId31"/>
    <p:sldId id="675" r:id="rId32"/>
    <p:sldId id="677" r:id="rId33"/>
    <p:sldId id="678" r:id="rId34"/>
    <p:sldId id="679" r:id="rId35"/>
    <p:sldId id="680" r:id="rId36"/>
    <p:sldId id="580" r:id="rId37"/>
    <p:sldId id="504" r:id="rId38"/>
    <p:sldId id="505" r:id="rId39"/>
    <p:sldId id="50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  <p14:sldId id="681"/>
          </p14:sldIdLst>
        </p14:section>
        <p14:section name="Цикли със стъпка" id="{90F22C64-B33E-5C4F-9E94-ADD3609BF203}">
          <p14:sldIdLst>
            <p14:sldId id="592"/>
            <p14:sldId id="429"/>
            <p14:sldId id="682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83"/>
            <p14:sldId id="639"/>
            <p14:sldId id="641"/>
            <p14:sldId id="642"/>
            <p14:sldId id="644"/>
            <p14:sldId id="645"/>
            <p14:sldId id="649"/>
            <p14:sldId id="650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06" autoAdjust="0"/>
    <p:restoredTop sz="95241" autoAdjust="0"/>
  </p:normalViewPr>
  <p:slideViewPr>
    <p:cSldViewPr showGuides="1">
      <p:cViewPr varScale="1">
        <p:scale>
          <a:sx n="52" d="100"/>
          <a:sy n="52" d="100"/>
        </p:scale>
        <p:origin x="192" y="2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11.05.23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0918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6713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198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110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90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2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3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6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9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judge.softuni.org/Contests/Practice/Index/3898#13" TargetMode="Externa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8#14" TargetMode="Externa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8#0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800" dirty="0"/>
              <a:t> </a:t>
            </a:r>
            <a:r>
              <a:rPr lang="bg-BG" sz="3800" dirty="0"/>
              <a:t>в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15436" y="5274001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4093307" y="5386761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5048203" y="5274000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571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48347" y="137291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1150962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92234" y="2876712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011678" y="3502409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37654" y="4798042"/>
            <a:ext cx="2376821" cy="567182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86875" y="4110967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806000" y="3159000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48347" y="1444776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977286" y="2894244"/>
            <a:ext cx="1726933" cy="1226631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1477" y="2484115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74125" y="445315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6" name="Групиране 80">
            <a:extLst>
              <a:ext uri="{FF2B5EF4-FFF2-40B4-BE49-F238E27FC236}">
                <a16:creationId xmlns:a16="http://schemas.microsoft.com/office/drawing/2014/main" id="{E9EE3782-CCEF-3899-618A-03DA767C967C}"/>
              </a:ext>
            </a:extLst>
          </p:cNvPr>
          <p:cNvGrpSpPr/>
          <p:nvPr/>
        </p:nvGrpSpPr>
        <p:grpSpPr>
          <a:xfrm>
            <a:off x="4645282" y="6104445"/>
            <a:ext cx="2376821" cy="573975"/>
            <a:chOff x="3429635" y="5232612"/>
            <a:chExt cx="2377440" cy="60196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71045C-47F4-920C-3FF5-FED01A7DE11B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599132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9CCA73-0ED4-1366-9934-EAFC05805D56}"/>
                </a:ext>
              </a:extLst>
            </p:cNvPr>
            <p:cNvSpPr txBox="1"/>
            <p:nvPr/>
          </p:nvSpPr>
          <p:spPr>
            <a:xfrm>
              <a:off x="3429635" y="5232612"/>
              <a:ext cx="2377440" cy="60196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9" name="Straight Arrow Connector 27">
            <a:extLst>
              <a:ext uri="{FF2B5EF4-FFF2-40B4-BE49-F238E27FC236}">
                <a16:creationId xmlns:a16="http://schemas.microsoft.com/office/drawing/2014/main" id="{4B99C9C8-0E3A-968C-E062-09E07C804C4F}"/>
              </a:ext>
            </a:extLst>
          </p:cNvPr>
          <p:cNvCxnSpPr>
            <a:cxnSpLocks/>
          </p:cNvCxnSpPr>
          <p:nvPr/>
        </p:nvCxnSpPr>
        <p:spPr>
          <a:xfrm rot="5400000">
            <a:off x="5568054" y="574193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5401E1-26CA-9A14-5045-C2CC8913F243}"/>
              </a:ext>
            </a:extLst>
          </p:cNvPr>
          <p:cNvGrpSpPr/>
          <p:nvPr/>
        </p:nvGrpSpPr>
        <p:grpSpPr>
          <a:xfrm>
            <a:off x="4005258" y="3502410"/>
            <a:ext cx="719576" cy="2904588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B1D8C9-F778-27B4-2E98-93DCA4DE4ABB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8426F6E-3F6B-5CAB-BFD4-BFD5485A37B0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701D765-BDB9-A80C-998C-6E639CD938F6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117287" y="2079000"/>
            <a:ext cx="9957423" cy="34952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Числата от </a:t>
            </a:r>
            <a:r>
              <a:rPr lang="en-US" dirty="0"/>
              <a:t>N</a:t>
            </a:r>
            <a:r>
              <a:rPr lang="bg-BG" dirty="0"/>
              <a:t> до 1 в обратен ред</a:t>
            </a:r>
            <a:r>
              <a:rPr lang="en-US" dirty="0"/>
              <a:t> 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24332" y="6309517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hlinkClick r:id="rId2"/>
              </a:rPr>
              <a:t>https://judge.softuni.org/Contests/Practice/Index/3898#1</a:t>
            </a:r>
            <a:endParaRPr lang="en-US" sz="1999" u="sng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138391" y="5020969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2027142" y="5163806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56430" y="5020969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6" y="2072347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1" y="2757968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4" y="3250403"/>
            <a:ext cx="2298074" cy="954987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091443" y="6307009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0EBD005-E9DB-E046-6B95-4BACAAE4643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Дължина и взимане на символи по индекс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584000"/>
            <a:ext cx="11818096" cy="5528766"/>
          </a:xfrm>
        </p:spPr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r>
              <a:rPr lang="bg-BG" dirty="0"/>
              <a:t>: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4500"/>
              </a:spcBef>
            </a:pPr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r>
              <a:rPr lang="bg-BG" dirty="0"/>
              <a:t>: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4995065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417" y="2478986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81000" y="289824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261217" y="5418249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endParaRPr lang="bg-BG" sz="3399" dirty="0"/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стринга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Поток от символи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5031" y="4927987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4837" y="3483301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3183" y="503716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927987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2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504268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998132" y="1787787"/>
            <a:ext cx="7761318" cy="297206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</a:t>
            </a:r>
            <a:r>
              <a:rPr lang="en-US" sz="2799" dirty="0">
                <a:solidFill>
                  <a:schemeClr val="bg1"/>
                </a:solidFill>
              </a:rPr>
              <a:t>Length</a:t>
            </a:r>
            <a:r>
              <a:rPr lang="en-US" sz="2799" dirty="0"/>
              <a:t>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</a:t>
            </a:r>
            <a:r>
              <a:rPr lang="en-US" sz="2799" dirty="0">
                <a:solidFill>
                  <a:schemeClr val="bg1"/>
                </a:solidFill>
              </a:rPr>
              <a:t>[i]</a:t>
            </a:r>
            <a:r>
              <a:rPr lang="en-US" sz="2799" dirty="0"/>
              <a:t>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Поток от символи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304" y="3457344"/>
            <a:ext cx="3096344" cy="882653"/>
          </a:xfrm>
          <a:prstGeom prst="wedgeRoundRectCallout">
            <a:avLst>
              <a:gd name="adj1" fmla="val -50827"/>
              <a:gd name="adj2" fmla="val -811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1659" y="4503266"/>
            <a:ext cx="3545904" cy="882653"/>
          </a:xfrm>
          <a:prstGeom prst="wedgeRoundRectCallout">
            <a:avLst>
              <a:gd name="adj1" fmla="val -23010"/>
              <a:gd name="adj2" fmla="val -7749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индекс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https://judge.softuni.org/Contests/Practice/Index/3898#3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E282B8B7-08BF-6B33-11B0-075194A8F72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813054" y="5319000"/>
            <a:ext cx="10565891" cy="1260671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bg-BG" dirty="0"/>
              <a:t>докато дадено условие е вярно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</a:t>
            </a:r>
            <a:r>
              <a:rPr lang="bg-BG" dirty="0"/>
              <a:t>-цикъл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359257"/>
            <a:ext cx="11818096" cy="5528766"/>
          </a:xfrm>
        </p:spPr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600" dirty="0">
                <a:latin typeface="+mj-lt"/>
              </a:rPr>
              <a:t>Използваме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-цикъл</a:t>
            </a:r>
            <a:r>
              <a:rPr lang="bg-BG" sz="3600" dirty="0">
                <a:latin typeface="+mj-lt"/>
              </a:rPr>
              <a:t>, за да повтаряме дадено действие, докато условието е </a:t>
            </a:r>
            <a:r>
              <a:rPr lang="bg-BG" sz="3600" b="1" dirty="0">
                <a:solidFill>
                  <a:schemeClr val="bg1"/>
                </a:solidFill>
                <a:latin typeface="+mj-lt"/>
              </a:rPr>
              <a:t>вярно (</a:t>
            </a:r>
            <a:r>
              <a:rPr lang="en-US" sz="3600" b="1" dirty="0">
                <a:solidFill>
                  <a:schemeClr val="bg1"/>
                </a:solidFill>
                <a:latin typeface="+mj-lt"/>
              </a:rPr>
              <a:t>true)</a:t>
            </a:r>
            <a:endParaRPr lang="bg-BG" sz="36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While-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7690" y="3797562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7" y="3052232"/>
            <a:ext cx="1751850" cy="583620"/>
          </a:xfrm>
          <a:prstGeom prst="wedgeRoundRectCallout">
            <a:avLst>
              <a:gd name="adj1" fmla="val -58770"/>
              <a:gd name="adj2" fmla="val 942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608" y="5328826"/>
            <a:ext cx="3336755" cy="1071499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9462696" y="2756522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8625513" y="3332633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968814" y="3766087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462899" y="4661089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8625513" y="5196679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920321" y="5403240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8056877" y="4565496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9392660" y="4827156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9553045" y="4631339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10233315" y="3549256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000" y="1944000"/>
            <a:ext cx="6332560" cy="33831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count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(count &gt; 0)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Console.WriteLine("count = " + count);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count--;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0212" y="1545646"/>
            <a:ext cx="3867651" cy="1093327"/>
          </a:xfrm>
          <a:prstGeom prst="wedgeRoundRectCallout">
            <a:avLst>
              <a:gd name="adj1" fmla="val -70358"/>
              <a:gd name="adj2" fmla="val 4847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повтаряне на повторението</a:t>
            </a:r>
          </a:p>
        </p:txBody>
      </p:sp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788149" y="373254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2FBF35-A7DB-E6C0-031F-D289898DE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6000" y="2863576"/>
            <a:ext cx="2488000" cy="21148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6337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798417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778621" y="2355925"/>
            <a:ext cx="2732379" cy="1004861"/>
          </a:xfrm>
          <a:prstGeom prst="wedgeRoundRectCallout">
            <a:avLst>
              <a:gd name="adj1" fmla="val -68559"/>
              <a:gd name="adj2" fmla="val 6370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35942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61752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40875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35942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54095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64685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52171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sz="3499" b="1" dirty="0">
                <a:solidFill>
                  <a:schemeClr val="bg1"/>
                </a:solidFill>
              </a:rPr>
              <a:t>Не може </a:t>
            </a:r>
            <a:r>
              <a:rPr lang="bg-BG" sz="3499" dirty="0"/>
              <a:t>да съществува самостоятелно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870282"/>
            <a:ext cx="7846556" cy="28087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51000" y="4595128"/>
            <a:ext cx="4261522" cy="1079658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break –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38570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11378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05736" y="2706738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7042022" y="3672510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Четене на текст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8944" y="3414626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8221514" y="4655869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1000" y="3781227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Четене на текст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6000" y="1719000"/>
            <a:ext cx="8551109" cy="39792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10800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  <a:endParaRPr lang="pt-BR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Console.WriteLine(input);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49" y="617400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</a:t>
            </a:r>
            <a:r>
              <a:rPr lang="en-US" sz="2000" dirty="0"/>
              <a:t> </a:t>
            </a:r>
            <a:r>
              <a:rPr lang="bg-BG" sz="2000" dirty="0"/>
              <a:t>си в </a:t>
            </a:r>
            <a:r>
              <a:rPr lang="en-US" sz="2000" dirty="0"/>
              <a:t>Judge: </a:t>
            </a:r>
            <a:r>
              <a:rPr lang="en-US" sz="2000" u="sng" dirty="0">
                <a:solidFill>
                  <a:schemeClr val="bg1"/>
                </a:solidFill>
                <a:hlinkClick r:id="rId2"/>
              </a:rPr>
              <a:t>https://judge.softuni.org/Contests/Practice/Index/3898#6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 невалидна парола, </a:t>
            </a:r>
            <a:r>
              <a:rPr lang="bg-BG" b="1" dirty="0">
                <a:solidFill>
                  <a:schemeClr val="bg1"/>
                </a:solidFill>
              </a:rPr>
              <a:t>прочита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нова</a:t>
            </a:r>
          </a:p>
          <a:p>
            <a:pPr lvl="1"/>
            <a:r>
              <a:rPr lang="bg-BG" dirty="0"/>
              <a:t>При коректно въведена парола, </a:t>
            </a:r>
            <a:r>
              <a:rPr lang="bg-BG" b="1" dirty="0">
                <a:solidFill>
                  <a:schemeClr val="bg1"/>
                </a:solidFill>
              </a:rPr>
              <a:t>прекратява изпълнението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Парола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Парола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1" y="1485093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49" y="6357140"/>
            <a:ext cx="1117730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000" dirty="0"/>
              <a:t>Тествайте</a:t>
            </a:r>
            <a:r>
              <a:rPr lang="bg-BG" sz="2000" dirty="0">
                <a:solidFill>
                  <a:prstClr val="white"/>
                </a:solidFill>
              </a:rPr>
              <a:t> </a:t>
            </a:r>
            <a:r>
              <a:rPr lang="bg-BG" sz="2000" dirty="0"/>
              <a:t>решението в </a:t>
            </a:r>
            <a:r>
              <a:rPr lang="en-US" sz="2000" dirty="0"/>
              <a:t>Judge: </a:t>
            </a:r>
            <a:r>
              <a:rPr lang="en-US" sz="2000" dirty="0">
                <a:hlinkClick r:id="rId3"/>
              </a:rPr>
              <a:t>https://judge.softuni.org/Contests/Practice/Index/3898#9</a:t>
            </a:r>
            <a:endParaRPr lang="en-US" sz="2000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Конструкция за </a:t>
            </a:r>
            <a:r>
              <a:rPr lang="en-GB" dirty="0"/>
              <a:t>for-</a:t>
            </a:r>
            <a:r>
              <a:rPr lang="bg-BG" dirty="0"/>
              <a:t>цикъл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61" y="2082688"/>
            <a:ext cx="3824961" cy="1466658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променят, когато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1196" y="2082688"/>
            <a:ext cx="3885188" cy="1457574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променят, </a:t>
            </a:r>
            <a:r>
              <a:rPr lang="bg-BG" sz="27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https://judge.softuni.org/Contests/Practice/Index/3898#13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41000" y="1521332"/>
            <a:ext cx="1934561" cy="46061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428482" y="1232287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Външният</a:t>
            </a:r>
            <a:r>
              <a:rPr lang="en-US" sz="3199" noProof="1"/>
              <a:t> цикъл отговаря за </a:t>
            </a:r>
            <a:r>
              <a:rPr lang="en-US" sz="3199" b="1" noProof="1">
                <a:solidFill>
                  <a:schemeClr val="bg1"/>
                </a:solidFill>
              </a:rPr>
              <a:t>часовете</a:t>
            </a:r>
            <a:endParaRPr lang="bg-BG" sz="3199" b="1" noProof="1">
              <a:solidFill>
                <a:schemeClr val="bg1"/>
              </a:solidFill>
            </a:endParaRPr>
          </a:p>
          <a:p>
            <a:pPr marL="457063" indent="-457063">
              <a:buClr>
                <a:schemeClr val="tx1"/>
              </a:buClr>
            </a:pPr>
            <a:r>
              <a:rPr lang="en-US" sz="3199" b="1" noProof="1">
                <a:solidFill>
                  <a:schemeClr val="bg1"/>
                </a:solidFill>
              </a:rPr>
              <a:t>Вътрешния</a:t>
            </a:r>
            <a:r>
              <a:rPr lang="bg-BG" sz="3199" b="1" noProof="1">
                <a:solidFill>
                  <a:schemeClr val="bg1"/>
                </a:solidFill>
              </a:rPr>
              <a:t>т</a:t>
            </a:r>
            <a:r>
              <a:rPr lang="bg-BG" sz="3199" noProof="1"/>
              <a:t> отговаря</a:t>
            </a:r>
            <a:r>
              <a:rPr lang="en-US" sz="3199" noProof="1"/>
              <a:t> за </a:t>
            </a:r>
            <a:r>
              <a:rPr lang="en-US" sz="3199" b="1" noProof="1">
                <a:solidFill>
                  <a:schemeClr val="bg1"/>
                </a:solidFill>
              </a:rPr>
              <a:t>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1011000" y="2709000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560794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row = 0; row &lt; n; row++)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for (int col = 0; col &lt; n; col++)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2311" y="4320548"/>
            <a:ext cx="4048409" cy="1473618"/>
          </a:xfrm>
          <a:prstGeom prst="wedgeRoundRectCallout">
            <a:avLst>
              <a:gd name="adj1" fmla="val -76124"/>
              <a:gd name="adj2" fmla="val -5764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450999" y="3018812"/>
            <a:ext cx="630905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788579" y="3519000"/>
            <a:ext cx="630905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Таблица за умножение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5998" y="1815008"/>
            <a:ext cx="9900002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</a:t>
            </a:r>
            <a:r>
              <a:rPr lang="en-US" dirty="0"/>
              <a:t>Таблица за умножение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https://judge.softuni.org/Contests/Practice/Index/3898#14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889414" y="1539000"/>
            <a:ext cx="1067919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89494" lvl="1" indent="-456428" latinLnBrk="0">
              <a:lnSpc>
                <a:spcPct val="100000"/>
              </a:lnSpc>
              <a:buClr>
                <a:schemeClr val="bg2"/>
              </a:buClr>
            </a:pPr>
            <a:r>
              <a:rPr lang="en-US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for (int x = 1; x &lt;= 10; x++) …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текст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</a:p>
          <a:p>
            <a:pPr marL="989494" lvl="1" indent="-456428" latinLnBrk="0">
              <a:lnSpc>
                <a:spcPct val="100000"/>
              </a:lnSpc>
            </a:pPr>
            <a:r>
              <a:rPr lang="en-US" sz="3400" noProof="1">
                <a:solidFill>
                  <a:schemeClr val="bg2"/>
                </a:solidFill>
              </a:rPr>
              <a:t>"abc".Length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3  </a:t>
            </a:r>
            <a:r>
              <a:rPr lang="en-US" sz="3400" noProof="1">
                <a:solidFill>
                  <a:schemeClr val="bg2"/>
                </a:solidFill>
              </a:rPr>
              <a:t>        "abc"[1] </a:t>
            </a:r>
            <a:r>
              <a:rPr lang="en-US" sz="3400" noProof="1">
                <a:solidFill>
                  <a:schemeClr val="bg2"/>
                </a:solidFill>
                <a:sym typeface="Wingdings" panose="05000000000000000000" pitchFamily="2" charset="2"/>
              </a:rPr>
              <a:t> 'b'</a:t>
            </a:r>
            <a:endParaRPr lang="en-US" sz="3400" noProof="1">
              <a:solidFill>
                <a:schemeClr val="bg2"/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  <a:r>
              <a:rPr lang="en-US" sz="3600" dirty="0">
                <a:solidFill>
                  <a:schemeClr val="bg2"/>
                </a:solidFill>
              </a:rPr>
              <a:t>: </a:t>
            </a:r>
            <a:r>
              <a:rPr lang="bg-BG" sz="3600" dirty="0">
                <a:solidFill>
                  <a:schemeClr val="bg2"/>
                </a:solidFill>
              </a:rPr>
              <a:t>цикъл в тялото на друг цикъл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1236" y="3238865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41453" y="4794209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086000" y="3816564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196960" y="3416618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30438" y="2661165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63591" y="2483411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485945" y="1639081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08030" y="1328012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885620" y="1747003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347958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bg-BG" sz="3599" dirty="0"/>
              <a:t>Циклите в програмирането ни позволяват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едни и същи действия </a:t>
            </a:r>
            <a:r>
              <a:rPr lang="bg-BG" sz="3599" dirty="0"/>
              <a:t>определен брой пъти:</a:t>
            </a:r>
          </a:p>
        </p:txBody>
      </p:sp>
      <p:sp>
        <p:nvSpPr>
          <p:cNvPr id="11" name="TextBox 29">
            <a:extLst>
              <a:ext uri="{FF2B5EF4-FFF2-40B4-BE49-F238E27FC236}">
                <a16:creationId xmlns:a16="http://schemas.microsoft.com/office/drawing/2014/main" id="{D856292C-764E-4006-AA7A-9896076EBDBC}"/>
              </a:ext>
            </a:extLst>
          </p:cNvPr>
          <p:cNvSpPr txBox="1"/>
          <p:nvPr/>
        </p:nvSpPr>
        <p:spPr>
          <a:xfrm>
            <a:off x="9934919" y="2645567"/>
            <a:ext cx="809177" cy="510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2399" dirty="0"/>
          </a:p>
        </p:txBody>
      </p:sp>
      <p:cxnSp>
        <p:nvCxnSpPr>
          <p:cNvPr id="12" name="Straight Arrow Connector 30">
            <a:extLst>
              <a:ext uri="{FF2B5EF4-FFF2-40B4-BE49-F238E27FC236}">
                <a16:creationId xmlns:a16="http://schemas.microsoft.com/office/drawing/2014/main" id="{CAAA75DC-A2B8-44FC-A51F-8F637F5B953D}"/>
              </a:ext>
            </a:extLst>
          </p:cNvPr>
          <p:cNvCxnSpPr>
            <a:cxnSpLocks/>
          </p:cNvCxnSpPr>
          <p:nvPr/>
        </p:nvCxnSpPr>
        <p:spPr>
          <a:xfrm>
            <a:off x="10042270" y="3154263"/>
            <a:ext cx="501976" cy="140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32">
            <a:extLst>
              <a:ext uri="{FF2B5EF4-FFF2-40B4-BE49-F238E27FC236}">
                <a16:creationId xmlns:a16="http://schemas.microsoft.com/office/drawing/2014/main" id="{D32010D8-1060-4692-A438-50B938022991}"/>
              </a:ext>
            </a:extLst>
          </p:cNvPr>
          <p:cNvSpPr/>
          <p:nvPr/>
        </p:nvSpPr>
        <p:spPr bwMode="auto">
          <a:xfrm>
            <a:off x="8410061" y="4179374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TextBox 33">
            <a:extLst>
              <a:ext uri="{FF2B5EF4-FFF2-40B4-BE49-F238E27FC236}">
                <a16:creationId xmlns:a16="http://schemas.microsoft.com/office/drawing/2014/main" id="{BF690F1C-9F81-406D-A4E3-BAFCEF27E02B}"/>
              </a:ext>
            </a:extLst>
          </p:cNvPr>
          <p:cNvSpPr txBox="1"/>
          <p:nvPr/>
        </p:nvSpPr>
        <p:spPr>
          <a:xfrm>
            <a:off x="8410061" y="4179373"/>
            <a:ext cx="1620919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dirty="0">
                <a:solidFill>
                  <a:schemeClr val="bg2"/>
                </a:solidFill>
                <a:latin typeface="+mj-lt"/>
              </a:rPr>
              <a:t>Print</a:t>
            </a:r>
            <a:r>
              <a:rPr lang="en-US" sz="2399" b="1" dirty="0">
                <a:solidFill>
                  <a:schemeClr val="bg2"/>
                </a:solidFill>
                <a:latin typeface="+mj-lt"/>
              </a:rPr>
              <a:t> </a:t>
            </a: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sp>
        <p:nvSpPr>
          <p:cNvPr id="16" name="TextBox 36">
            <a:extLst>
              <a:ext uri="{FF2B5EF4-FFF2-40B4-BE49-F238E27FC236}">
                <a16:creationId xmlns:a16="http://schemas.microsoft.com/office/drawing/2014/main" id="{951D766D-A451-4072-A48C-3FE65D7D0FE7}"/>
              </a:ext>
            </a:extLst>
          </p:cNvPr>
          <p:cNvSpPr txBox="1"/>
          <p:nvPr/>
        </p:nvSpPr>
        <p:spPr>
          <a:xfrm>
            <a:off x="9270052" y="3629115"/>
            <a:ext cx="700740" cy="53438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17" name="Flowchart: Terminator 37">
            <a:extLst>
              <a:ext uri="{FF2B5EF4-FFF2-40B4-BE49-F238E27FC236}">
                <a16:creationId xmlns:a16="http://schemas.microsoft.com/office/drawing/2014/main" id="{A9EF680E-9948-4FE3-854F-9DEF77CFBBA1}"/>
              </a:ext>
            </a:extLst>
          </p:cNvPr>
          <p:cNvSpPr/>
          <p:nvPr/>
        </p:nvSpPr>
        <p:spPr bwMode="auto">
          <a:xfrm>
            <a:off x="10586318" y="2906173"/>
            <a:ext cx="1525181" cy="510260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999" b="1" dirty="0">
                <a:solidFill>
                  <a:srgbClr val="FFFFFF"/>
                </a:solidFill>
              </a:rPr>
              <a:t>End loop</a:t>
            </a:r>
            <a:endParaRPr lang="en-US" sz="1999" b="1" dirty="0">
              <a:solidFill>
                <a:srgbClr val="FFFFFF"/>
              </a:solidFill>
            </a:endParaRPr>
          </a:p>
        </p:txBody>
      </p:sp>
      <p:sp>
        <p:nvSpPr>
          <p:cNvPr id="18" name="Rectangle 19">
            <a:extLst>
              <a:ext uri="{FF2B5EF4-FFF2-40B4-BE49-F238E27FC236}">
                <a16:creationId xmlns:a16="http://schemas.microsoft.com/office/drawing/2014/main" id="{D2E604F1-154B-4CF2-80CA-54F0EB2874CE}"/>
              </a:ext>
            </a:extLst>
          </p:cNvPr>
          <p:cNvSpPr/>
          <p:nvPr/>
        </p:nvSpPr>
        <p:spPr bwMode="auto">
          <a:xfrm>
            <a:off x="8410061" y="1629000"/>
            <a:ext cx="1620919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20">
            <a:extLst>
              <a:ext uri="{FF2B5EF4-FFF2-40B4-BE49-F238E27FC236}">
                <a16:creationId xmlns:a16="http://schemas.microsoft.com/office/drawing/2014/main" id="{DBBF4751-629A-4C32-8E8B-058F5C6EC611}"/>
              </a:ext>
            </a:extLst>
          </p:cNvPr>
          <p:cNvSpPr txBox="1"/>
          <p:nvPr/>
        </p:nvSpPr>
        <p:spPr>
          <a:xfrm>
            <a:off x="8410061" y="1640444"/>
            <a:ext cx="1620918" cy="528923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i</a:t>
            </a:r>
            <a:r>
              <a:rPr lang="en-US" sz="1999" b="1" dirty="0">
                <a:solidFill>
                  <a:schemeClr val="bg2"/>
                </a:solidFill>
                <a:latin typeface="Consolas" pitchFamily="49" charset="0"/>
              </a:rPr>
              <a:t> = </a:t>
            </a:r>
            <a:r>
              <a:rPr lang="en-US" sz="1999" b="1" noProof="1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bg-BG" sz="1999" b="1" noProof="1">
              <a:solidFill>
                <a:schemeClr val="bg2"/>
              </a:solidFill>
              <a:latin typeface="Consolas" pitchFamily="49" charset="0"/>
            </a:endParaRPr>
          </a:p>
        </p:txBody>
      </p:sp>
      <p:grpSp>
        <p:nvGrpSpPr>
          <p:cNvPr id="5" name="Групиране 19">
            <a:extLst>
              <a:ext uri="{FF2B5EF4-FFF2-40B4-BE49-F238E27FC236}">
                <a16:creationId xmlns:a16="http://schemas.microsoft.com/office/drawing/2014/main" id="{8AEC38A1-D6C5-4A74-9A8B-898BFC67440A}"/>
              </a:ext>
            </a:extLst>
          </p:cNvPr>
          <p:cNvGrpSpPr/>
          <p:nvPr/>
        </p:nvGrpSpPr>
        <p:grpSpPr>
          <a:xfrm>
            <a:off x="8474951" y="2645549"/>
            <a:ext cx="1525180" cy="1031511"/>
            <a:chOff x="2010580" y="3962382"/>
            <a:chExt cx="1806822" cy="1025587"/>
          </a:xfrm>
        </p:grpSpPr>
        <p:sp>
          <p:nvSpPr>
            <p:cNvPr id="23" name="Flowchart: Decision 22">
              <a:extLst>
                <a:ext uri="{FF2B5EF4-FFF2-40B4-BE49-F238E27FC236}">
                  <a16:creationId xmlns:a16="http://schemas.microsoft.com/office/drawing/2014/main" id="{346C756F-FFAD-40AC-9353-E6B881B9E394}"/>
                </a:ext>
              </a:extLst>
            </p:cNvPr>
            <p:cNvSpPr/>
            <p:nvPr/>
          </p:nvSpPr>
          <p:spPr bwMode="auto">
            <a:xfrm>
              <a:off x="2010580" y="3962382"/>
              <a:ext cx="1806822" cy="102558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5C1882C-3B72-4189-9327-D11081D6E9A1}"/>
                </a:ext>
              </a:extLst>
            </p:cNvPr>
            <p:cNvSpPr/>
            <p:nvPr/>
          </p:nvSpPr>
          <p:spPr>
            <a:xfrm>
              <a:off x="2055450" y="4244343"/>
              <a:ext cx="1717081" cy="3937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 &lt;=</a:t>
              </a:r>
              <a:r>
                <a:rPr lang="bg-BG" sz="1999" b="1" noProof="1">
                  <a:solidFill>
                    <a:schemeClr val="bg2"/>
                  </a:solidFill>
                  <a:latin typeface="Consolas" pitchFamily="49" charset="0"/>
                </a:rPr>
                <a:t> 12</a:t>
              </a:r>
              <a:endParaRPr lang="en-US" sz="23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1" name="Straight Arrow Connector 27">
            <a:extLst>
              <a:ext uri="{FF2B5EF4-FFF2-40B4-BE49-F238E27FC236}">
                <a16:creationId xmlns:a16="http://schemas.microsoft.com/office/drawing/2014/main" id="{9D55D745-31FB-48E9-84FE-56787BEC19A8}"/>
              </a:ext>
            </a:extLst>
          </p:cNvPr>
          <p:cNvCxnSpPr>
            <a:cxnSpLocks/>
          </p:cNvCxnSpPr>
          <p:nvPr/>
        </p:nvCxnSpPr>
        <p:spPr>
          <a:xfrm rot="5400000">
            <a:off x="9045893" y="2418675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7">
            <a:extLst>
              <a:ext uri="{FF2B5EF4-FFF2-40B4-BE49-F238E27FC236}">
                <a16:creationId xmlns:a16="http://schemas.microsoft.com/office/drawing/2014/main" id="{81F86AD4-125A-4CA5-9BCA-0891B7F60E9B}"/>
              </a:ext>
            </a:extLst>
          </p:cNvPr>
          <p:cNvCxnSpPr>
            <a:cxnSpLocks/>
          </p:cNvCxnSpPr>
          <p:nvPr/>
        </p:nvCxnSpPr>
        <p:spPr>
          <a:xfrm rot="5400000">
            <a:off x="9045893" y="3895458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32">
            <a:extLst>
              <a:ext uri="{FF2B5EF4-FFF2-40B4-BE49-F238E27FC236}">
                <a16:creationId xmlns:a16="http://schemas.microsoft.com/office/drawing/2014/main" id="{C92AADD0-5923-B3C6-BB9E-3AF344141D56}"/>
              </a:ext>
            </a:extLst>
          </p:cNvPr>
          <p:cNvSpPr/>
          <p:nvPr/>
        </p:nvSpPr>
        <p:spPr bwMode="auto">
          <a:xfrm>
            <a:off x="8414618" y="5216677"/>
            <a:ext cx="1616361" cy="551809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7" name="TextBox 33">
            <a:extLst>
              <a:ext uri="{FF2B5EF4-FFF2-40B4-BE49-F238E27FC236}">
                <a16:creationId xmlns:a16="http://schemas.microsoft.com/office/drawing/2014/main" id="{E36DE485-7341-BF08-490E-A38AE0B6BD36}"/>
              </a:ext>
            </a:extLst>
          </p:cNvPr>
          <p:cNvSpPr txBox="1"/>
          <p:nvPr/>
        </p:nvSpPr>
        <p:spPr>
          <a:xfrm>
            <a:off x="8414618" y="5216676"/>
            <a:ext cx="1616361" cy="5816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2"/>
                </a:solidFill>
                <a:latin typeface="Consolas" pitchFamily="49" charset="0"/>
              </a:rPr>
              <a:t>i += </a:t>
            </a:r>
            <a:r>
              <a:rPr lang="bg-BG" sz="2399" b="1" dirty="0">
                <a:solidFill>
                  <a:schemeClr val="bg2"/>
                </a:solidFill>
                <a:latin typeface="Consolas" pitchFamily="49" charset="0"/>
              </a:rPr>
              <a:t>1</a:t>
            </a:r>
            <a:endParaRPr lang="en-US" sz="2399" b="1" dirty="0">
              <a:solidFill>
                <a:schemeClr val="bg2"/>
              </a:solidFill>
              <a:latin typeface="Consolas" pitchFamily="49" charset="0"/>
            </a:endParaRPr>
          </a:p>
        </p:txBody>
      </p:sp>
      <p:cxnSp>
        <p:nvCxnSpPr>
          <p:cNvPr id="30" name="Straight Arrow Connector 27">
            <a:extLst>
              <a:ext uri="{FF2B5EF4-FFF2-40B4-BE49-F238E27FC236}">
                <a16:creationId xmlns:a16="http://schemas.microsoft.com/office/drawing/2014/main" id="{B223037B-E011-1E67-638A-057C9BEEA337}"/>
              </a:ext>
            </a:extLst>
          </p:cNvPr>
          <p:cNvCxnSpPr>
            <a:cxnSpLocks/>
          </p:cNvCxnSpPr>
          <p:nvPr/>
        </p:nvCxnSpPr>
        <p:spPr>
          <a:xfrm rot="5400000">
            <a:off x="9027698" y="4977139"/>
            <a:ext cx="383298" cy="234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8BCBBFD-8942-4CA2-5D29-A0DBC50DC820}"/>
              </a:ext>
            </a:extLst>
          </p:cNvPr>
          <p:cNvGrpSpPr/>
          <p:nvPr/>
        </p:nvGrpSpPr>
        <p:grpSpPr>
          <a:xfrm>
            <a:off x="7808378" y="3168342"/>
            <a:ext cx="601683" cy="2539023"/>
            <a:chOff x="7696464" y="1757842"/>
            <a:chExt cx="601683" cy="3833196"/>
          </a:xfrm>
          <a:solidFill>
            <a:schemeClr val="accent1"/>
          </a:solidFill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5625489-DF1D-795C-E79D-FD9076150075}"/>
                </a:ext>
              </a:extLst>
            </p:cNvPr>
            <p:cNvSpPr/>
            <p:nvPr/>
          </p:nvSpPr>
          <p:spPr bwMode="auto">
            <a:xfrm>
              <a:off x="7696464" y="1757842"/>
              <a:ext cx="45719" cy="3751674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853EA118-2CB5-E244-171E-588E1E358EBF}"/>
                </a:ext>
              </a:extLst>
            </p:cNvPr>
            <p:cNvCxnSpPr>
              <a:cxnSpLocks/>
              <a:stCxn id="61" idx="0"/>
            </p:cNvCxnSpPr>
            <p:nvPr/>
          </p:nvCxnSpPr>
          <p:spPr>
            <a:xfrm>
              <a:off x="7719324" y="1757842"/>
              <a:ext cx="578823" cy="0"/>
            </a:xfrm>
            <a:prstGeom prst="straightConnector1">
              <a:avLst/>
            </a:prstGeom>
            <a:grpFill/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BED4D7D-21E6-464F-138C-BE179ED8EE5E}"/>
                </a:ext>
              </a:extLst>
            </p:cNvPr>
            <p:cNvSpPr/>
            <p:nvPr/>
          </p:nvSpPr>
          <p:spPr bwMode="auto">
            <a:xfrm>
              <a:off x="7696464" y="5522015"/>
              <a:ext cx="418860" cy="69023"/>
            </a:xfrm>
            <a:prstGeom prst="rect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b="1" dirty="0">
                <a:solidFill>
                  <a:schemeClr val="bg1"/>
                </a:solidFill>
              </a:rPr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078801" y="3429000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31000" y="2430297"/>
            <a:ext cx="3046423" cy="938567"/>
          </a:xfrm>
          <a:prstGeom prst="wedgeRoundRectCallout">
            <a:avLst>
              <a:gd name="adj1" fmla="val -3453"/>
              <a:gd name="adj2" fmla="val 698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1153" y="2430297"/>
            <a:ext cx="1859848" cy="878431"/>
          </a:xfrm>
          <a:prstGeom prst="wedgeRoundRectCallout">
            <a:avLst>
              <a:gd name="adj1" fmla="val -8864"/>
              <a:gd name="adj2" fmla="val 8149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848254" y="2430297"/>
            <a:ext cx="1859848" cy="878431"/>
          </a:xfrm>
          <a:prstGeom prst="wedgeRoundRectCallout">
            <a:avLst>
              <a:gd name="adj1" fmla="val -42199"/>
              <a:gd name="adj2" fmla="val 763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543997" y="4756945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641893" y="3545486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AutoShape 7">
            <a:extLst>
              <a:ext uri="{FF2B5EF4-FFF2-40B4-BE49-F238E27FC236}">
                <a16:creationId xmlns:a16="http://schemas.microsoft.com/office/drawing/2014/main" id="{8560ED6C-FE1F-AB84-8D23-EA54AA5C7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8466" y="4212653"/>
            <a:ext cx="1510906" cy="544292"/>
          </a:xfrm>
          <a:prstGeom prst="wedgeRoundRectCallout">
            <a:avLst>
              <a:gd name="adj1" fmla="val -35906"/>
              <a:gd name="adj2" fmla="val -7339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253CFE72-FA84-BE50-7A7B-E9ACB41637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1000" y="5598682"/>
            <a:ext cx="4213884" cy="972415"/>
          </a:xfrm>
          <a:prstGeom prst="wedgeRoundRectCallout">
            <a:avLst>
              <a:gd name="adj1" fmla="val -39804"/>
              <a:gd name="adj2" fmla="val -7392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повторение</a:t>
            </a:r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6" grpId="0" animBg="1"/>
      <p:bldP spid="17" grpId="0" animBg="1"/>
      <p:bldP spid="2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06511" y="1397449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отпечатва числата от</a:t>
            </a:r>
            <a:r>
              <a:rPr lang="bg-BG" sz="3800" dirty="0"/>
              <a:t> 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dirty="0"/>
              <a:t> </a:t>
            </a:r>
            <a:r>
              <a:rPr lang="bg-BG" sz="3800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800" dirty="0"/>
              <a:t> </a:t>
            </a:r>
            <a:r>
              <a:rPr lang="en-US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bg-BG" sz="3800" b="1" dirty="0">
                <a:solidFill>
                  <a:schemeClr val="bg1"/>
                </a:solidFill>
                <a:latin typeface="Consolas" panose="020B0609020204030204" pitchFamily="49" charset="0"/>
              </a:rPr>
              <a:t>00</a:t>
            </a:r>
            <a:endParaRPr lang="bg-BG" sz="3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Числата от </a:t>
            </a:r>
            <a:r>
              <a:rPr lang="en-US" dirty="0"/>
              <a:t>1 </a:t>
            </a:r>
            <a:r>
              <a:rPr lang="bg-BG" dirty="0"/>
              <a:t>до 100</a:t>
            </a:r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01FDBF55-B0AD-2268-87CA-36B36F8E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2979000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&lt;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= 1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00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++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148061D-A988-AA2B-5B2D-53C7969136E5}"/>
              </a:ext>
            </a:extLst>
          </p:cNvPr>
          <p:cNvSpPr/>
          <p:nvPr/>
        </p:nvSpPr>
        <p:spPr>
          <a:xfrm>
            <a:off x="1235640" y="6289594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https://judge.softuni.org/Contests/Practice/Index/3898#0</a:t>
            </a:r>
            <a:endParaRPr lang="en-US" sz="1999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092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18850" y="1186396"/>
            <a:ext cx="12001594" cy="5528766"/>
          </a:xfrm>
        </p:spPr>
        <p:txBody>
          <a:bodyPr>
            <a:normAutofit/>
          </a:bodyPr>
          <a:lstStyle/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Стойността на променливата в цикъла може и да </a:t>
            </a:r>
            <a:r>
              <a:rPr lang="bg-BG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намалява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(декрементиране)</a:t>
            </a:r>
          </a:p>
          <a:p>
            <a:pPr latinLnBrk="0"/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Пример: можем да напишем цикъл, който брои от 10 до 1: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Цикъл с обратна стъпка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4A2E08FC-5110-DA25-A4AE-6A17EE19A6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332" y="3892147"/>
            <a:ext cx="9743335" cy="27036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F6F0FFD-749D-9EF4-EFC5-2A770F17D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96000" y="3016980"/>
            <a:ext cx="4280666" cy="672175"/>
          </a:xfrm>
          <a:prstGeom prst="wedgeRoundRectCallout">
            <a:avLst>
              <a:gd name="adj1" fmla="val 34023"/>
              <a:gd name="adj2" fmla="val 931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71B6BB-8C75-8CF2-93C9-8672255D9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3390" y="4791201"/>
            <a:ext cx="4280666" cy="672175"/>
          </a:xfrm>
          <a:prstGeom prst="wedgeRoundRectCallout">
            <a:avLst>
              <a:gd name="adj1" fmla="val -31376"/>
              <a:gd name="adj2" fmla="val -8079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стъпка: -1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02992-13E0-915F-ECCF-0D44E602FD30}"/>
              </a:ext>
            </a:extLst>
          </p:cNvPr>
          <p:cNvSpPr/>
          <p:nvPr/>
        </p:nvSpPr>
        <p:spPr>
          <a:xfrm>
            <a:off x="5511000" y="4030772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CF39AC3-EB76-FC35-62AA-708CA3D3608A}"/>
              </a:ext>
            </a:extLst>
          </p:cNvPr>
          <p:cNvSpPr/>
          <p:nvPr/>
        </p:nvSpPr>
        <p:spPr>
          <a:xfrm>
            <a:off x="7536000" y="4030772"/>
            <a:ext cx="853394" cy="50433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4256</TotalTime>
  <Words>1946</Words>
  <Application>Microsoft Macintosh PowerPoint</Application>
  <PresentationFormat>Widescreen</PresentationFormat>
  <Paragraphs>371</Paragraphs>
  <Slides>39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Задача: Числата от 1 до 100</vt:lpstr>
      <vt:lpstr>Цикли със стъпка</vt:lpstr>
      <vt:lpstr>Цикъл с обратна стъпка</vt:lpstr>
      <vt:lpstr>Задача: Числата от N до 1 в обратен ред </vt:lpstr>
      <vt:lpstr>PowerPoint Presentation</vt:lpstr>
      <vt:lpstr>Решение: Числата от N до 1 в обратен ред </vt:lpstr>
      <vt:lpstr>Задача: Числата от 1 до N през 3 </vt:lpstr>
      <vt:lpstr>PowerPoint Presentation</vt:lpstr>
      <vt:lpstr>Решение: Числата от 1 до N през 3 </vt:lpstr>
      <vt:lpstr>Работа с текст</vt:lpstr>
      <vt:lpstr>Работа с текст</vt:lpstr>
      <vt:lpstr>Задача: Поток от символи</vt:lpstr>
      <vt:lpstr>Решение: Поток от символи</vt:lpstr>
      <vt:lpstr>While-цикъл</vt:lpstr>
      <vt:lpstr>While-цикъл</vt:lpstr>
      <vt:lpstr>While-цикъл – пример</vt:lpstr>
      <vt:lpstr>Безкраен цикъл</vt:lpstr>
      <vt:lpstr>Прекратяване на цикъл</vt:lpstr>
      <vt:lpstr>While-цикъл с break – пример</vt:lpstr>
      <vt:lpstr>Задача: Четене на текст</vt:lpstr>
      <vt:lpstr>Решение: Четене на текст</vt:lpstr>
      <vt:lpstr>Задача: Парола</vt:lpstr>
      <vt:lpstr>Решение: Парола</vt:lpstr>
      <vt:lpstr>Вложени цикли</vt:lpstr>
      <vt:lpstr>Пример – часовник (1)</vt:lpstr>
      <vt:lpstr>Пример – часовник (2)</vt:lpstr>
      <vt:lpstr>Вложени цикли</vt:lpstr>
      <vt:lpstr>Задача: Таблица за умножение</vt:lpstr>
      <vt:lpstr>Решение: Таблица за умножение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235</cp:revision>
  <dcterms:created xsi:type="dcterms:W3CDTF">2018-05-23T13:08:44Z</dcterms:created>
  <dcterms:modified xsi:type="dcterms:W3CDTF">2023-05-11T08:52:17Z</dcterms:modified>
  <cp:category>computer programming;programming;C#;програмиране;кодиране</cp:category>
</cp:coreProperties>
</file>