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329" r:id="rId2"/>
    <p:sldId id="330" r:id="rId3"/>
    <p:sldId id="505" r:id="rId4"/>
    <p:sldId id="333" r:id="rId5"/>
    <p:sldId id="334" r:id="rId6"/>
    <p:sldId id="335" r:id="rId7"/>
    <p:sldId id="499" r:id="rId8"/>
    <p:sldId id="500" r:id="rId9"/>
    <p:sldId id="338" r:id="rId10"/>
    <p:sldId id="339" r:id="rId11"/>
    <p:sldId id="504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6" r:id="rId28"/>
    <p:sldId id="355" r:id="rId29"/>
    <p:sldId id="357" r:id="rId30"/>
    <p:sldId id="358" r:id="rId31"/>
    <p:sldId id="359" r:id="rId32"/>
    <p:sldId id="360" r:id="rId33"/>
    <p:sldId id="506" r:id="rId34"/>
    <p:sldId id="50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22DC630-C899-4167-8CA6-414F572F5FF3}">
          <p14:sldIdLst>
            <p14:sldId id="329"/>
            <p14:sldId id="330"/>
          </p14:sldIdLst>
        </p14:section>
        <p14:section name="Речници" id="{1BD731F2-5EE3-4F3D-9EF1-3E09A1035DE9}">
          <p14:sldIdLst>
            <p14:sldId id="505"/>
            <p14:sldId id="333"/>
            <p14:sldId id="334"/>
            <p14:sldId id="335"/>
            <p14:sldId id="499"/>
            <p14:sldId id="500"/>
            <p14:sldId id="338"/>
            <p14:sldId id="339"/>
            <p14:sldId id="504"/>
          </p14:sldIdLst>
        </p14:section>
        <p14:section name="Мулти-речници" id="{958D45CA-355E-47B7-A6B1-19CEECBDE735}">
          <p14:sldIdLst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Множества" id="{F0BAEDD0-4A13-411D-99C1-316E5C21AC2F}">
          <p14:sldIdLst>
            <p14:sldId id="353"/>
            <p14:sldId id="354"/>
            <p14:sldId id="356"/>
            <p14:sldId id="355"/>
            <p14:sldId id="357"/>
            <p14:sldId id="358"/>
            <p14:sldId id="359"/>
          </p14:sldIdLst>
        </p14:section>
        <p14:section name="Обобщение" id="{C5E06FFC-757F-4858-A231-D8F2D65F3F1E}">
          <p14:sldIdLst>
            <p14:sldId id="360"/>
            <p14:sldId id="506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4454B-E08E-587C-AF8C-95D07249B0EF}" v="316" dt="2023-01-26T20:45:09.878"/>
    <p1510:client id="{CE338CDF-A2F6-4FBE-AEF9-BF2C3D02BE88}" v="1853" dt="2023-01-25T20:31:53.05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8" autoAdjust="0"/>
    <p:restoredTop sz="95160" autoAdjust="0"/>
  </p:normalViewPr>
  <p:slideViewPr>
    <p:cSldViewPr showGuides="1">
      <p:cViewPr varScale="1">
        <p:scale>
          <a:sx n="117" d="100"/>
          <a:sy n="117" d="100"/>
        </p:scale>
        <p:origin x="176" y="9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19.08.23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A0569E9-9458-4171-98FB-EDB004A27B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409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609E29C-22A6-4A35-9051-F30D70DE6C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8305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43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D9503B3-D998-410D-83C6-D0E086C182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0256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65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3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747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C725822-1B63-461E-8723-7F2F33DCD7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9886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0#0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0#1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0#2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0#3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0#4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sz="3550" dirty="0"/>
              <a:t>Множества</a:t>
            </a:r>
            <a:r>
              <a:rPr lang="en-US" sz="3550" dirty="0"/>
              <a:t>, </a:t>
            </a:r>
            <a:r>
              <a:rPr lang="bg-BG" sz="3550" dirty="0"/>
              <a:t>речници, </a:t>
            </a:r>
            <a:r>
              <a:rPr lang="en-US" sz="3550" dirty="0"/>
              <a:t>мулти</a:t>
            </a:r>
            <a:r>
              <a:rPr lang="bg-BG" sz="3550" dirty="0"/>
              <a:t>- и сложни </a:t>
            </a:r>
            <a:r>
              <a:rPr lang="en-US" sz="3550" dirty="0"/>
              <a:t>речници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750" dirty="0"/>
              <a:t>Множества</a:t>
            </a:r>
            <a:r>
              <a:rPr lang="en-US" sz="4750" dirty="0"/>
              <a:t> и речници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2529" y="5930989"/>
            <a:ext cx="2949981" cy="351662"/>
          </a:xfrm>
        </p:spPr>
        <p:txBody>
          <a:bodyPr/>
          <a:lstStyle/>
          <a:p>
            <a:r>
              <a:rPr lang="en-US" sz="1800" dirty="0">
                <a:ea typeface="+mn-lt"/>
                <a:cs typeface="+mn-lt"/>
              </a:rPr>
              <a:t>Софтуерен университет</a:t>
            </a:r>
            <a:endParaRPr lang="en-US" sz="1800" b="0" dirty="0">
              <a:ea typeface="+mn-lt"/>
              <a:cs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2529" y="6355034"/>
            <a:ext cx="2949981" cy="320636"/>
          </a:xfrm>
        </p:spPr>
        <p:txBody>
          <a:bodyPr/>
          <a:lstStyle/>
          <a:p>
            <a:r>
              <a:rPr lang="en-US" sz="1600" dirty="0">
                <a:hlinkClick r:id="rId3"/>
              </a:rPr>
              <a:t>https://about.softuni.bg/</a:t>
            </a:r>
            <a:endParaRPr lang="en-US" sz="16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3975" y="4938411"/>
            <a:ext cx="2949981" cy="382688"/>
          </a:xfrm>
        </p:spPr>
        <p:txBody>
          <a:bodyPr/>
          <a:lstStyle/>
          <a:p>
            <a:r>
              <a:rPr lang="en-US" sz="2000" dirty="0">
                <a:ea typeface="+mn-lt"/>
                <a:cs typeface="+mn-lt"/>
              </a:rPr>
              <a:t>СофтУни</a:t>
            </a:r>
            <a:endParaRPr lang="en-US" sz="1999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3975" y="5408846"/>
            <a:ext cx="2949981" cy="363457"/>
          </a:xfrm>
        </p:spPr>
        <p:txBody>
          <a:bodyPr/>
          <a:lstStyle/>
          <a:p>
            <a:r>
              <a:rPr lang="en-US" sz="1800" dirty="0">
                <a:ea typeface="+mn-lt"/>
                <a:cs typeface="+mn-lt"/>
              </a:rPr>
              <a:t>Преподавателски екип</a:t>
            </a:r>
            <a:endParaRPr lang="bg-BG" sz="1800" dirty="0"/>
          </a:p>
        </p:txBody>
      </p:sp>
      <p:pic>
        <p:nvPicPr>
          <p:cNvPr id="16" name="Picture 2" descr="Image result for dictionary icon modern">
            <a:extLst>
              <a:ext uri="{FF2B5EF4-FFF2-40B4-BE49-F238E27FC236}">
                <a16:creationId xmlns:a16="http://schemas.microsoft.com/office/drawing/2014/main" id="{4CF25856-97A6-4DA1-816E-9C81958AA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126" y="2011276"/>
            <a:ext cx="4309751" cy="2835448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8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000" y="100750"/>
            <a:ext cx="9820594" cy="882654"/>
          </a:xfrm>
        </p:spPr>
        <p:txBody>
          <a:bodyPr>
            <a:noAutofit/>
          </a:bodyPr>
          <a:lstStyle/>
          <a:p>
            <a:r>
              <a:rPr lang="en-US" sz="4000" dirty="0"/>
              <a:t>Решение: </a:t>
            </a:r>
            <a:r>
              <a:rPr lang="en-US" sz="4000" dirty="0">
                <a:ea typeface="+mj-lt"/>
                <a:cs typeface="+mj-lt"/>
              </a:rPr>
              <a:t>Брой еднакви стойности в масив</a:t>
            </a:r>
            <a:endParaRPr lang="en-US" sz="4000" b="0" dirty="0">
              <a:ea typeface="+mj-lt"/>
              <a:cs typeface="+mj-lt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1911" y="1224000"/>
            <a:ext cx="10982660" cy="5017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double[] nums = Console.ReadLine().Split(' ')</a:t>
            </a:r>
            <a:br>
              <a:rPr lang="en-US" sz="2399" dirty="0"/>
            </a:br>
            <a:r>
              <a:rPr lang="en-US" sz="2399" dirty="0"/>
              <a:t>  .Select(double.Parse).ToArray();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99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var counts = new </a:t>
            </a:r>
            <a:r>
              <a:rPr lang="en-US" sz="2399" dirty="0">
                <a:solidFill>
                  <a:schemeClr val="bg1"/>
                </a:solidFill>
              </a:rPr>
              <a:t>Dictionary</a:t>
            </a:r>
            <a:r>
              <a:rPr lang="en-US" sz="2399" dirty="0"/>
              <a:t>&lt;double, int&gt;();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99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foreach (var num in nums)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if (counts.</a:t>
            </a:r>
            <a:r>
              <a:rPr lang="en-US" sz="2399" dirty="0">
                <a:solidFill>
                  <a:schemeClr val="bg1"/>
                </a:solidFill>
              </a:rPr>
              <a:t>ContainsKey</a:t>
            </a:r>
            <a:r>
              <a:rPr lang="en-US" sz="2399" dirty="0"/>
              <a:t>(num))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  counts[num]++;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else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  counts[num] 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99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foreach (var num in counts)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Console.WriteLine($"{num.</a:t>
            </a:r>
            <a:r>
              <a:rPr lang="en-US" sz="2399" dirty="0">
                <a:solidFill>
                  <a:schemeClr val="bg1"/>
                </a:solidFill>
              </a:rPr>
              <a:t>Key</a:t>
            </a:r>
            <a:r>
              <a:rPr lang="en-US" sz="2399" dirty="0"/>
              <a:t>} - {num.</a:t>
            </a:r>
            <a:r>
              <a:rPr lang="en-US" sz="2399" dirty="0">
                <a:solidFill>
                  <a:schemeClr val="bg1"/>
                </a:solidFill>
              </a:rPr>
              <a:t>Value</a:t>
            </a:r>
            <a:r>
              <a:rPr lang="en-US" sz="2399" dirty="0"/>
              <a:t>} times");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876217" y="4148813"/>
            <a:ext cx="4543816" cy="927060"/>
          </a:xfrm>
          <a:prstGeom prst="wedgeRoundRectCallout">
            <a:avLst>
              <a:gd name="adj1" fmla="val -62101"/>
              <a:gd name="adj2" fmla="val -35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counts[num]</a:t>
            </a:r>
            <a:r>
              <a:rPr lang="en-US" sz="2350" b="1" noProof="1">
                <a:solidFill>
                  <a:srgbClr val="FFFFFF"/>
                </a:solidFill>
              </a:rPr>
              <a:t> винаги ще </a:t>
            </a:r>
            <a:r>
              <a:rPr lang="bg-BG" sz="2350" b="1" noProof="1">
                <a:solidFill>
                  <a:srgbClr val="FFFFFF"/>
                </a:solidFill>
              </a:rPr>
              <a:t>показва</a:t>
            </a:r>
            <a:r>
              <a:rPr lang="en-US" sz="2350" b="1" noProof="1">
                <a:solidFill>
                  <a:srgbClr val="FFFFFF"/>
                </a:solidFill>
              </a:rPr>
              <a:t> колко </a:t>
            </a:r>
            <a:r>
              <a:rPr lang="bg-BG" sz="2350" b="1" noProof="1">
                <a:solidFill>
                  <a:srgbClr val="FFFFFF"/>
                </a:solidFill>
              </a:rPr>
              <a:t>пъти се съдържа числото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DE4223D-CFD6-4EF8-8F64-30ACB43EE5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B4AF6-16B3-4AB7-A8C4-A2802BD6E7BF}"/>
              </a:ext>
            </a:extLst>
          </p:cNvPr>
          <p:cNvSpPr txBox="1"/>
          <p:nvPr/>
        </p:nvSpPr>
        <p:spPr>
          <a:xfrm>
            <a:off x="625262" y="631928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</a:t>
            </a:r>
            <a:r>
              <a:rPr lang="bg-BG" sz="1950" dirty="0"/>
              <a:t> си</a:t>
            </a:r>
            <a:r>
              <a:rPr lang="en-US" sz="1950" dirty="0"/>
              <a:t> в Judge: </a:t>
            </a:r>
            <a:r>
              <a:rPr lang="en-US" sz="1950" dirty="0">
                <a:solidFill>
                  <a:schemeClr val="bg1"/>
                </a:solidFill>
                <a:hlinkClick r:id="rId2"/>
              </a:rPr>
              <a:t>https://judge.softuni.org/Contests/Practice/Index/4160#0</a:t>
            </a:r>
            <a:endParaRPr lang="en-US" sz="195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65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FB18143-D49F-453D-A369-E34EE969B7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600" dirty="0"/>
              <a:t>Можем да използваме</a:t>
            </a:r>
            <a:r>
              <a:rPr lang="en-GB" sz="3600" dirty="0"/>
              <a:t> 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GB" sz="3600" b="1" dirty="0">
                <a:solidFill>
                  <a:schemeClr val="bg1"/>
                </a:solidFill>
              </a:rPr>
              <a:t>-цикъл</a:t>
            </a:r>
            <a:endParaRPr lang="en-GB" sz="3600" b="1" dirty="0">
              <a:solidFill>
                <a:schemeClr val="bg1"/>
              </a:solidFill>
              <a:cs typeface="Calibri"/>
            </a:endParaRPr>
          </a:p>
          <a:p>
            <a:pPr marL="457200" indent="-457200">
              <a:lnSpc>
                <a:spcPct val="100000"/>
              </a:lnSpc>
            </a:pPr>
            <a:r>
              <a:rPr lang="en-GB" sz="3600" dirty="0">
                <a:solidFill>
                  <a:srgbClr val="234465"/>
                </a:solidFill>
              </a:rPr>
              <a:t>Минаваме през обекти от тип 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KeyValuePair</a:t>
            </a: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indent="-457200">
              <a:lnSpc>
                <a:spcPct val="100000"/>
              </a:lnSpc>
            </a:pPr>
            <a:r>
              <a:rPr lang="en-GB" sz="3600" dirty="0"/>
              <a:t>Речникът </a:t>
            </a:r>
            <a:r>
              <a:rPr lang="en-GB" sz="3600" b="1" dirty="0">
                <a:solidFill>
                  <a:schemeClr val="bg1"/>
                </a:solidFill>
              </a:rPr>
              <a:t>не може </a:t>
            </a:r>
            <a:r>
              <a:rPr lang="en-GB" sz="3600" dirty="0"/>
              <a:t>да се </a:t>
            </a:r>
            <a:r>
              <a:rPr lang="bg-BG" sz="3600" dirty="0"/>
              <a:t>модифицира</a:t>
            </a:r>
            <a:r>
              <a:rPr lang="en-GB" sz="3600" dirty="0"/>
              <a:t> (</a:t>
            </a:r>
            <a:r>
              <a:rPr lang="en-GB" sz="3600" b="1" dirty="0">
                <a:solidFill>
                  <a:schemeClr val="bg1"/>
                </a:solidFill>
              </a:rPr>
              <a:t>read-only</a:t>
            </a:r>
            <a:r>
              <a:rPr lang="en-GB" sz="3600" dirty="0"/>
              <a:t>)</a:t>
            </a:r>
            <a:endParaRPr lang="en-US" sz="3600" dirty="0"/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BE217DD-0896-4195-B2A0-23DD13FF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Обхождане на речник</a:t>
            </a:r>
            <a:endParaRPr lang="bg-BG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6DC9D7D-0016-4AD9-952B-FCA195245757}"/>
              </a:ext>
            </a:extLst>
          </p:cNvPr>
          <p:cNvSpPr txBox="1">
            <a:spLocks/>
          </p:cNvSpPr>
          <p:nvPr/>
        </p:nvSpPr>
        <p:spPr>
          <a:xfrm>
            <a:off x="751287" y="3429001"/>
            <a:ext cx="9175537" cy="2525279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/>
              <a:t>var fruits = new Dictionary&lt;string, double&gt;();</a:t>
            </a:r>
          </a:p>
          <a:p>
            <a:pPr>
              <a:defRPr/>
            </a:pPr>
            <a:r>
              <a:rPr lang="en-GB" dirty="0"/>
              <a:t>fruits.Add("banana", 2.20);</a:t>
            </a:r>
          </a:p>
          <a:p>
            <a:pPr>
              <a:defRPr/>
            </a:pPr>
            <a:r>
              <a:rPr lang="en-GB" dirty="0"/>
              <a:t>fruits.Add("kiwi", 4.50);</a:t>
            </a:r>
          </a:p>
          <a:p>
            <a:pPr>
              <a:defRPr/>
            </a:pPr>
            <a:r>
              <a:rPr lang="en-GB" dirty="0"/>
              <a:t>fruits.Add("orange", 3.20);</a:t>
            </a:r>
          </a:p>
          <a:p>
            <a:pPr>
              <a:defRPr/>
            </a:pPr>
            <a:r>
              <a:rPr lang="en-GB" dirty="0"/>
              <a:t>foreach (</a:t>
            </a:r>
            <a:r>
              <a:rPr lang="en-GB" dirty="0">
                <a:solidFill>
                  <a:schemeClr val="bg1"/>
                </a:solidFill>
              </a:rPr>
              <a:t>var</a:t>
            </a:r>
            <a:r>
              <a:rPr lang="en-GB" dirty="0"/>
              <a:t> fruit </a:t>
            </a:r>
            <a:r>
              <a:rPr lang="en-GB" dirty="0">
                <a:solidFill>
                  <a:schemeClr val="bg1"/>
                </a:solidFill>
              </a:rPr>
              <a:t>in</a:t>
            </a:r>
            <a:r>
              <a:rPr lang="en-GB" dirty="0"/>
              <a:t> fruits)</a:t>
            </a:r>
          </a:p>
          <a:p>
            <a:pPr>
              <a:defRPr/>
            </a:pPr>
            <a:r>
              <a:rPr lang="en-GB" dirty="0"/>
              <a:t>  Console.WriteLine($"{fruit.</a:t>
            </a:r>
            <a:r>
              <a:rPr lang="en-GB" dirty="0">
                <a:solidFill>
                  <a:schemeClr val="bg1"/>
                </a:solidFill>
              </a:rPr>
              <a:t>Key</a:t>
            </a:r>
            <a:r>
              <a:rPr lang="en-GB" dirty="0"/>
              <a:t>} -&gt; {fruit.</a:t>
            </a:r>
            <a:r>
              <a:rPr lang="en-GB" dirty="0">
                <a:solidFill>
                  <a:schemeClr val="bg1"/>
                </a:solidFill>
              </a:rPr>
              <a:t>Value</a:t>
            </a:r>
            <a:r>
              <a:rPr lang="en-GB" dirty="0"/>
              <a:t>}");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4A73CC1-9D9C-4763-9DD6-69A54C361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930" y="4114725"/>
            <a:ext cx="4980565" cy="115317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50" b="1" noProof="1">
                <a:solidFill>
                  <a:srgbClr val="FFFFFF"/>
                </a:solidFill>
              </a:rPr>
              <a:t>fruit.</a:t>
            </a:r>
            <a:r>
              <a:rPr lang="en-US" sz="27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Key</a:t>
            </a:r>
            <a:r>
              <a:rPr lang="en-US" sz="2750" b="1" noProof="1">
                <a:solidFill>
                  <a:srgbClr val="FFFFFF"/>
                </a:solidFill>
              </a:rPr>
              <a:t> -&gt;</a:t>
            </a:r>
            <a:r>
              <a:rPr lang="bg-BG" sz="2750" b="1" noProof="1">
                <a:solidFill>
                  <a:srgbClr val="FFFFFF"/>
                </a:solidFill>
              </a:rPr>
              <a:t> </a:t>
            </a:r>
            <a:r>
              <a:rPr lang="en-US" sz="2750" b="1" noProof="1">
                <a:solidFill>
                  <a:srgbClr val="FFFFFF"/>
                </a:solidFill>
              </a:rPr>
              <a:t>името на </a:t>
            </a:r>
            <a:r>
              <a:rPr lang="en-US" sz="2750" b="1" noProof="1">
                <a:solidFill>
                  <a:srgbClr val="FFFFFF"/>
                </a:solidFill>
                <a:ea typeface="+mn-lt"/>
                <a:cs typeface="+mn-lt"/>
              </a:rPr>
              <a:t>плода</a:t>
            </a:r>
            <a:endParaRPr lang="en-US" sz="2799" b="1" noProof="1">
              <a:solidFill>
                <a:srgbClr val="FFFFFF"/>
              </a:solidFill>
            </a:endParaRPr>
          </a:p>
          <a:p>
            <a:pPr algn="ctr"/>
            <a:r>
              <a:rPr lang="en-US" sz="2750" b="1" noProof="1">
                <a:solidFill>
                  <a:srgbClr val="FFFFFF"/>
                </a:solidFill>
              </a:rPr>
              <a:t>fruit.</a:t>
            </a:r>
            <a:r>
              <a:rPr lang="en-US" sz="27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sz="2750" b="1" noProof="1">
                <a:solidFill>
                  <a:srgbClr val="FFFFFF"/>
                </a:solidFill>
              </a:rPr>
              <a:t> -&gt; цената на плода</a:t>
            </a:r>
            <a:endParaRPr lang="en-US" sz="2750" b="1" noProof="1">
              <a:solidFill>
                <a:srgbClr val="FFFFFF"/>
              </a:solidFill>
              <a:cs typeface="Calibri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7921493-01BE-4272-A9E1-FCF4C3ACA1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730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3ADE1B-4101-4964-A150-76490D8A12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131" y="1503357"/>
            <a:ext cx="2354660" cy="235466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BCB3485-32BD-495F-B28F-21EF7AF610C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Мулти-речници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653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5313" y="1044000"/>
            <a:ext cx="10129837" cy="5546725"/>
          </a:xfrm>
        </p:spPr>
        <p:txBody>
          <a:bodyPr vert="horz" lIns="108000" tIns="36000" rIns="108000" bIns="36000" rtlCol="0" anchor="t">
            <a:normAutofit/>
          </a:bodyPr>
          <a:lstStyle/>
          <a:p>
            <a:r>
              <a:rPr lang="bg-BG" dirty="0"/>
              <a:t>Един речник </a:t>
            </a:r>
            <a:r>
              <a:rPr lang="en-US" dirty="0"/>
              <a:t>може да има </a:t>
            </a:r>
            <a:r>
              <a:rPr lang="en-US" b="1" dirty="0">
                <a:solidFill>
                  <a:schemeClr val="bg1"/>
                </a:solidFill>
              </a:rPr>
              <a:t>множество от стойности </a:t>
            </a:r>
            <a:r>
              <a:rPr lang="en-US" dirty="0"/>
              <a:t>за даден ключ</a:t>
            </a:r>
            <a:endParaRPr lang="bg-BG" dirty="0"/>
          </a:p>
          <a:p>
            <a:pPr lvl="1"/>
            <a:r>
              <a:rPr lang="en-US" dirty="0"/>
              <a:t>Пример: студентите могат да имат много оценки: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Петър</a:t>
            </a:r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[5, 5, 6]</a:t>
            </a:r>
            <a:endParaRPr lang="en-US" dirty="0"/>
          </a:p>
          <a:p>
            <a:pPr lvl="2"/>
            <a:r>
              <a:rPr lang="en-US" dirty="0">
                <a:sym typeface="Wingdings" panose="05000000000000000000" pitchFamily="2" charset="2"/>
              </a:rPr>
              <a:t>Кирил</a:t>
            </a:r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[6, 6, 3, 4, 6]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Мулти-</a:t>
            </a:r>
            <a:r>
              <a:rPr lang="bg-BG" dirty="0"/>
              <a:t>речници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B9DE94-5B3B-4A42-AC85-049DD6A1D303}"/>
              </a:ext>
            </a:extLst>
          </p:cNvPr>
          <p:cNvSpPr txBox="1">
            <a:spLocks/>
          </p:cNvSpPr>
          <p:nvPr/>
        </p:nvSpPr>
        <p:spPr>
          <a:xfrm>
            <a:off x="2069064" y="4284000"/>
            <a:ext cx="9381936" cy="2449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var grades = 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new Dictionary&lt;string, List&lt;int&gt;&gt;()</a:t>
            </a:r>
            <a:r>
              <a:rPr lang="en-US" sz="2300" noProof="1">
                <a:latin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grades["Peter"] = 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new List&lt;int&gt;()</a:t>
            </a:r>
            <a:r>
              <a:rPr lang="en-US" sz="2300" noProof="1">
                <a:latin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grades["Peter"].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Add(</a:t>
            </a:r>
            <a:r>
              <a:rPr lang="en-US" sz="2300" noProof="1">
                <a:latin typeface="Consolas"/>
              </a:rPr>
              <a:t>5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300" noProof="1">
                <a:latin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grades["Kiril"] = 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new List&lt;int&gt;() </a:t>
            </a:r>
            <a:r>
              <a:rPr lang="en-US" sz="2300" noProof="1">
                <a:latin typeface="Consolas"/>
              </a:rPr>
              <a:t>{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6</a:t>
            </a:r>
            <a:r>
              <a:rPr lang="en-US" sz="2300" noProof="1">
                <a:latin typeface="Consolas"/>
              </a:rPr>
              <a:t>,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6</a:t>
            </a:r>
            <a:r>
              <a:rPr lang="en-US" sz="2300" noProof="1">
                <a:latin typeface="Consolas"/>
              </a:rPr>
              <a:t>,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3</a:t>
            </a:r>
            <a:r>
              <a:rPr lang="en-US" sz="2300" noProof="1">
                <a:latin typeface="Consolas"/>
              </a:rPr>
              <a:t>,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4</a:t>
            </a:r>
            <a:r>
              <a:rPr lang="en-US" sz="2300" noProof="1">
                <a:latin typeface="Consolas"/>
              </a:rPr>
              <a:t>,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6 </a:t>
            </a:r>
            <a:r>
              <a:rPr lang="en-US" sz="2300" noProof="1">
                <a:latin typeface="Consolas"/>
              </a:rPr>
              <a:t>};</a:t>
            </a:r>
          </a:p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Console.WriteLine(string.Join(" ", grades["Kiril"]);</a:t>
            </a:r>
            <a:endParaRPr lang="en-US" sz="2300" i="1" noProof="1">
              <a:solidFill>
                <a:schemeClr val="accent2"/>
              </a:solidFill>
              <a:latin typeface="Consolas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5DFB5A9-2965-4997-81D0-B305C06418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3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>
                <a:cs typeface="Calibri"/>
              </a:rPr>
              <a:t>Напишете програма, която прочита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имената </a:t>
            </a:r>
            <a:r>
              <a:rPr lang="en-US" sz="3600" dirty="0">
                <a:cs typeface="Calibri"/>
              </a:rPr>
              <a:t>на учениците и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оценките</a:t>
            </a:r>
            <a:endParaRPr lang="en-US" sz="3600" b="1" dirty="0">
              <a:solidFill>
                <a:schemeClr val="bg1"/>
              </a:solidFill>
            </a:endParaRPr>
          </a:p>
          <a:p>
            <a:pPr marL="360045" indent="-360045"/>
            <a:r>
              <a:rPr lang="en-US" sz="3600" dirty="0"/>
              <a:t>Отпечатайте </a:t>
            </a:r>
            <a:r>
              <a:rPr lang="en-US" sz="3600" b="1" dirty="0">
                <a:solidFill>
                  <a:schemeClr val="bg1"/>
                </a:solidFill>
              </a:rPr>
              <a:t>оцениките</a:t>
            </a:r>
            <a:r>
              <a:rPr lang="en-US" sz="3600" dirty="0"/>
              <a:t> и </a:t>
            </a:r>
            <a:r>
              <a:rPr lang="en-US" sz="3600" b="1" dirty="0">
                <a:solidFill>
                  <a:schemeClr val="bg1"/>
                </a:solidFill>
              </a:rPr>
              <a:t>средноаретметичния успех </a:t>
            </a:r>
            <a:r>
              <a:rPr lang="en-US" sz="3600" dirty="0"/>
              <a:t>за всеки ученик</a:t>
            </a:r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Задача: </a:t>
            </a:r>
            <a:r>
              <a:rPr lang="bg-BG" sz="3950" dirty="0"/>
              <a:t>Средноаритметичен </a:t>
            </a:r>
            <a:r>
              <a:rPr lang="en-US" sz="3950" dirty="0"/>
              <a:t>успех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66000" y="3351586"/>
            <a:ext cx="2097207" cy="32958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6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Ivancho 5.20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Mariika 5.50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Mariika 2.50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Stamat 2.00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Mariika 3.46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Stamat 3.00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899677" y="4826382"/>
            <a:ext cx="380901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17049" y="4274848"/>
            <a:ext cx="5574720" cy="14491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Ivancho -&gt; 5.20 (avg: 5.20)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Mariika -&gt; 5.50 2.50 3.46 (avg: 3.82)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Stamat -&gt; 2.00 3.00 (avg: 2.50)</a:t>
            </a:r>
            <a:endParaRPr lang="it-IT" sz="2000" b="1" noProof="1">
              <a:latin typeface="Consolas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E25BA72-4B51-4292-A11F-51056567E2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315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183679" cy="882654"/>
          </a:xfrm>
        </p:spPr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en-US" sz="4000" dirty="0"/>
              <a:t>Решение: </a:t>
            </a:r>
            <a:r>
              <a:rPr lang="bg-BG" sz="4000" dirty="0">
                <a:ea typeface="+mj-lt"/>
                <a:cs typeface="+mj-lt"/>
              </a:rPr>
              <a:t>Средноаритметичен</a:t>
            </a:r>
            <a:r>
              <a:rPr lang="en-US" sz="4000" dirty="0">
                <a:ea typeface="+mj-lt"/>
                <a:cs typeface="+mj-lt"/>
              </a:rPr>
              <a:t> успех  </a:t>
            </a:r>
            <a:r>
              <a:rPr lang="en-US" sz="4000" dirty="0"/>
              <a:t>(1)</a:t>
            </a:r>
            <a:endParaRPr lang="en-US" sz="4000" b="0" dirty="0">
              <a:cs typeface="Calibri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445202" y="1306796"/>
            <a:ext cx="9301597" cy="5327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grades = new Dictionary&lt;string, List&lt;double&gt;&gt;();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n = int.Parse(Console.ReadLine());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for (int i = 0; i &lt; n; i++)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tokens = Console.ReadLine().Split();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name = tokens[0];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grade = double.Parse(tokens[1]);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if (!grades.ContainsKey(name))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grades[name] = new List&lt;double&gt;();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grades[name].Add(grade);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} 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 Продължаваме на следващия слайд ... 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040217" y="3474313"/>
            <a:ext cx="4073019" cy="1068141"/>
          </a:xfrm>
          <a:prstGeom prst="wedgeRoundRectCallout">
            <a:avLst>
              <a:gd name="adj1" fmla="val -62527"/>
              <a:gd name="adj2" fmla="val 501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50" b="1" noProof="1">
                <a:solidFill>
                  <a:srgbClr val="FFFFFF"/>
                </a:solidFill>
                <a:cs typeface="Calibri"/>
              </a:rPr>
              <a:t>Уверете се, че списъците са създадени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543274" y="4880859"/>
            <a:ext cx="3402726" cy="1068141"/>
          </a:xfrm>
          <a:prstGeom prst="wedgeRoundRectCallout">
            <a:avLst>
              <a:gd name="adj1" fmla="val -126055"/>
              <a:gd name="adj2" fmla="val -262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50" b="1" noProof="1">
                <a:solidFill>
                  <a:srgbClr val="FFFFFF"/>
                </a:solidFill>
              </a:rPr>
              <a:t>Добавете оценки</a:t>
            </a:r>
            <a:r>
              <a:rPr lang="bg-BG" sz="2750" b="1" noProof="1">
                <a:solidFill>
                  <a:srgbClr val="FFFFFF"/>
                </a:solidFill>
              </a:rPr>
              <a:t>те</a:t>
            </a:r>
            <a:r>
              <a:rPr lang="nb-NO" sz="2750" b="1" noProof="1">
                <a:solidFill>
                  <a:srgbClr val="FFFFFF"/>
                </a:solidFill>
              </a:rPr>
              <a:t> в списъка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2704E59-7703-4555-AA16-D960AA5540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064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Решение</a:t>
            </a:r>
            <a:r>
              <a:rPr lang="en-US" sz="4000" dirty="0"/>
              <a:t>: </a:t>
            </a:r>
            <a:r>
              <a:rPr lang="bg-BG" sz="4000" dirty="0">
                <a:ea typeface="+mj-lt"/>
                <a:cs typeface="+mj-lt"/>
              </a:rPr>
              <a:t>Средноаритметичен </a:t>
            </a:r>
            <a:r>
              <a:rPr lang="en-US" sz="4000" dirty="0">
                <a:ea typeface="+mj-lt"/>
                <a:cs typeface="+mj-lt"/>
              </a:rPr>
              <a:t>успех </a:t>
            </a:r>
            <a:r>
              <a:rPr lang="en-US" sz="4000" dirty="0"/>
              <a:t>(2)</a:t>
            </a:r>
            <a:endParaRPr lang="bg-BG" sz="4000" dirty="0">
              <a:cs typeface="Calibri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868002" y="1224000"/>
            <a:ext cx="8455997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foreach (var pair in grades)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name = pair.Key;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studentGrades = pair.Value;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average = studentGrades.Average();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Console.Write($"{name} -&gt; ");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foreach (var grade in studentGrades)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Console.Write($"{grade:f2} ");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Console.WriteLine($"(avg: {average:f2})");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}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5F0F3B0A-A97C-48CE-A6A6-0A736FB8C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1800064"/>
            <a:ext cx="5488570" cy="539859"/>
          </a:xfrm>
          <a:prstGeom prst="wedgeRoundRectCallout">
            <a:avLst>
              <a:gd name="adj1" fmla="val -56671"/>
              <a:gd name="adj2" fmla="val -549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99" b="1" noProof="1">
                <a:solidFill>
                  <a:srgbClr val="FFFFFF"/>
                </a:solidFill>
              </a:rPr>
              <a:t>KeyValuePair&lt;string, List&lt;double&gt;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B78CBA3-83F3-43A4-9BD9-F4DB4A9A4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2992C-7F51-4271-926B-CC9E46FEDAB9}"/>
              </a:ext>
            </a:extLst>
          </p:cNvPr>
          <p:cNvSpPr txBox="1"/>
          <p:nvPr/>
        </p:nvSpPr>
        <p:spPr>
          <a:xfrm>
            <a:off x="625262" y="631928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</a:t>
            </a:r>
            <a:r>
              <a:rPr lang="bg-BG" sz="1950" dirty="0"/>
              <a:t> си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https://judge.softuni.org/Contests/Practice/Index/4160#1</a:t>
            </a:r>
            <a:endParaRPr lang="en-US" sz="19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262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7610" y="1121745"/>
            <a:ext cx="9924553" cy="527467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>
                <a:cs typeface="Calibri"/>
              </a:rPr>
              <a:t>Речници</a:t>
            </a:r>
            <a:r>
              <a:rPr lang="bg-BG" sz="3600" dirty="0">
                <a:cs typeface="Calibri"/>
              </a:rPr>
              <a:t>,</a:t>
            </a:r>
            <a:r>
              <a:rPr lang="en-US" sz="3600" dirty="0">
                <a:cs typeface="Calibri"/>
              </a:rPr>
              <a:t> съдържащи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речници</a:t>
            </a:r>
            <a:r>
              <a:rPr lang="en-US" sz="3600" dirty="0">
                <a:cs typeface="Calibri"/>
              </a:rPr>
              <a:t> като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стойност</a:t>
            </a:r>
            <a:endParaRPr lang="en-US" sz="3600" b="1" dirty="0">
              <a:solidFill>
                <a:schemeClr val="bg1"/>
              </a:solidFill>
            </a:endParaRPr>
          </a:p>
          <a:p>
            <a:pPr marL="360045" indent="-360045"/>
            <a:r>
              <a:rPr lang="en-US" sz="3600" dirty="0"/>
              <a:t>Пример: населенито по държави и градове</a:t>
            </a:r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Сложни</a:t>
            </a:r>
            <a:r>
              <a:rPr lang="en-US" sz="3950" dirty="0">
                <a:ea typeface="+mj-lt"/>
                <a:cs typeface="+mj-lt"/>
              </a:rPr>
              <a:t> речници</a:t>
            </a:r>
            <a:endParaRPr lang="bg-BG" dirty="0">
              <a:cs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87881" y="2979845"/>
            <a:ext cx="4972958" cy="95385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799" b="1" dirty="0">
                <a:solidFill>
                  <a:srgbClr val="FFFFFF"/>
                </a:solidFill>
              </a:rPr>
              <a:t>Sofia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1,211,000</a:t>
            </a:r>
          </a:p>
          <a:p>
            <a:r>
              <a:rPr lang="en-US" sz="2799" b="1" dirty="0">
                <a:solidFill>
                  <a:srgbClr val="FFFFFF"/>
                </a:solidFill>
              </a:rPr>
              <a:t>Plovdiv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338,657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87881" y="4156592"/>
            <a:ext cx="4972958" cy="89271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799" b="1" dirty="0">
                <a:solidFill>
                  <a:srgbClr val="FFFFFF"/>
                </a:solidFill>
              </a:rPr>
              <a:t>London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8,674,000</a:t>
            </a:r>
          </a:p>
          <a:p>
            <a:r>
              <a:rPr lang="en-US" sz="2799" b="1" dirty="0">
                <a:solidFill>
                  <a:srgbClr val="FFFFFF"/>
                </a:solidFill>
              </a:rPr>
              <a:t>Manchester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2,550,000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87881" y="5286806"/>
            <a:ext cx="4972958" cy="93219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799" b="1" dirty="0">
                <a:solidFill>
                  <a:srgbClr val="FFFFFF"/>
                </a:solidFill>
              </a:rPr>
              <a:t>New York City, NY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8,406,000</a:t>
            </a:r>
          </a:p>
          <a:p>
            <a:r>
              <a:rPr lang="en-US" sz="2799" b="1" dirty="0">
                <a:solidFill>
                  <a:srgbClr val="FFFFFF"/>
                </a:solidFill>
              </a:rPr>
              <a:t>Washington, DC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658,893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B7BBB7-F52C-442D-A494-29DFD5323851}"/>
              </a:ext>
            </a:extLst>
          </p:cNvPr>
          <p:cNvSpPr/>
          <p:nvPr/>
        </p:nvSpPr>
        <p:spPr bwMode="auto">
          <a:xfrm>
            <a:off x="2567609" y="3228233"/>
            <a:ext cx="1063735" cy="45708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BG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BB81440-6914-4C21-B71F-93A34BB8950A}"/>
              </a:ext>
            </a:extLst>
          </p:cNvPr>
          <p:cNvSpPr/>
          <p:nvPr/>
        </p:nvSpPr>
        <p:spPr bwMode="auto">
          <a:xfrm>
            <a:off x="3819160" y="3304413"/>
            <a:ext cx="380901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3E9AA6-FAC4-47E7-BE53-7E29E77104E8}"/>
              </a:ext>
            </a:extLst>
          </p:cNvPr>
          <p:cNvSpPr/>
          <p:nvPr/>
        </p:nvSpPr>
        <p:spPr bwMode="auto">
          <a:xfrm>
            <a:off x="2567609" y="4405373"/>
            <a:ext cx="1063735" cy="45708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UK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56E839-8B4C-4ED9-B2A0-44725A8AAE26}"/>
              </a:ext>
            </a:extLst>
          </p:cNvPr>
          <p:cNvSpPr/>
          <p:nvPr/>
        </p:nvSpPr>
        <p:spPr bwMode="auto">
          <a:xfrm>
            <a:off x="3819160" y="4481553"/>
            <a:ext cx="380901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A5FE84-E4E7-45E6-ACA7-102E817CF3C5}"/>
              </a:ext>
            </a:extLst>
          </p:cNvPr>
          <p:cNvSpPr/>
          <p:nvPr/>
        </p:nvSpPr>
        <p:spPr bwMode="auto">
          <a:xfrm>
            <a:off x="2567609" y="5575070"/>
            <a:ext cx="1063735" cy="45708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USA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9781827-1D0E-4245-9BAD-349245417B53}"/>
              </a:ext>
            </a:extLst>
          </p:cNvPr>
          <p:cNvSpPr/>
          <p:nvPr/>
        </p:nvSpPr>
        <p:spPr bwMode="auto">
          <a:xfrm>
            <a:off x="3819160" y="5651250"/>
            <a:ext cx="380901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8B01A79B-8161-4847-A09A-F5CE1DCADA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0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5" grpId="0" animBg="1"/>
      <p:bldP spid="6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79" y="1109288"/>
            <a:ext cx="11920754" cy="51997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 dirty="0">
                <a:cs typeface="Calibri"/>
              </a:rPr>
              <a:t>Напишете програма, която събира информация за </a:t>
            </a:r>
            <a:r>
              <a:rPr lang="bg-BG" sz="3350" b="1" dirty="0">
                <a:solidFill>
                  <a:schemeClr val="bg1"/>
                </a:solidFill>
                <a:cs typeface="Calibri"/>
              </a:rPr>
              <a:t>хранителни магазини</a:t>
            </a:r>
            <a:endParaRPr lang="bg-BG" sz="3350" b="1" dirty="0">
              <a:solidFill>
                <a:schemeClr val="bg1"/>
              </a:solidFill>
            </a:endParaRPr>
          </a:p>
          <a:p>
            <a:pPr marL="360045" indent="-360045"/>
            <a:r>
              <a:rPr lang="en-GB" sz="3350" dirty="0">
                <a:cs typeface="Calibri"/>
              </a:rPr>
              <a:t>Ако получите магазин, който съществува</a:t>
            </a:r>
            <a:r>
              <a:rPr lang="bg-BG" sz="3350" dirty="0">
                <a:cs typeface="Calibri"/>
              </a:rPr>
              <a:t>,</a:t>
            </a:r>
            <a:r>
              <a:rPr lang="en-GB" sz="3350" dirty="0">
                <a:cs typeface="Calibri"/>
              </a:rPr>
              <a:t> </a:t>
            </a:r>
            <a:r>
              <a:rPr lang="en-GB" sz="3350" b="1" dirty="0">
                <a:solidFill>
                  <a:schemeClr val="bg1"/>
                </a:solidFill>
                <a:cs typeface="Calibri"/>
              </a:rPr>
              <a:t>добавете продукта</a:t>
            </a:r>
          </a:p>
          <a:p>
            <a:pPr marL="360045" indent="-360045"/>
            <a:r>
              <a:rPr lang="bg-BG" sz="3350" dirty="0"/>
              <a:t>Сортирайте речника по </a:t>
            </a:r>
            <a:r>
              <a:rPr lang="bg-BG" sz="3350" b="1" dirty="0">
                <a:solidFill>
                  <a:schemeClr val="bg1"/>
                </a:solidFill>
              </a:rPr>
              <a:t>име на магазина</a:t>
            </a:r>
            <a:endParaRPr lang="bg-BG" sz="335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Хранителен магазин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3D85E1-D7A3-48AE-A0AF-64460AFF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15" y="4014000"/>
            <a:ext cx="3870956" cy="2526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lidl, juice, 2.30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kaufland, banana, 1.10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lidl, grape, 2.20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Revision</a:t>
            </a:r>
          </a:p>
        </p:txBody>
      </p:sp>
      <p:sp>
        <p:nvSpPr>
          <p:cNvPr id="11" name="Right Arrow 6">
            <a:extLst>
              <a:ext uri="{FF2B5EF4-FFF2-40B4-BE49-F238E27FC236}">
                <a16:creationId xmlns:a16="http://schemas.microsoft.com/office/drawing/2014/main" id="{D80D0037-385B-4A69-9F91-707E0C169418}"/>
              </a:ext>
            </a:extLst>
          </p:cNvPr>
          <p:cNvSpPr/>
          <p:nvPr/>
        </p:nvSpPr>
        <p:spPr>
          <a:xfrm>
            <a:off x="5088243" y="5109468"/>
            <a:ext cx="618401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75AEB2-3500-445F-9CE4-250D80454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417" y="3937055"/>
            <a:ext cx="5031251" cy="26802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kaufland-&gt;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Product: banana, Price: 1.1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lidl-&gt;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Product: juice, Price: 2.3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Product: grape, Price: 2.2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0781C81E-DD49-4DBD-B4F7-9AAF51DC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6271073"/>
            <a:ext cx="3286987" cy="540698"/>
          </a:xfrm>
          <a:prstGeom prst="wedgeRoundRectCallout">
            <a:avLst>
              <a:gd name="adj1" fmla="val -53710"/>
              <a:gd name="adj2" fmla="val -55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750" b="1" noProof="1">
                <a:solidFill>
                  <a:srgbClr val="FFFFFF"/>
                </a:solidFill>
              </a:rPr>
              <a:t>Край на програмата</a:t>
            </a:r>
            <a:endParaRPr lang="bg-BG" dirty="0"/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ED3819E9-2498-4D7E-89B0-090E57F81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7248" y="3567426"/>
            <a:ext cx="3958810" cy="626573"/>
          </a:xfrm>
          <a:prstGeom prst="wedgeRoundRectCallout">
            <a:avLst>
              <a:gd name="adj1" fmla="val -56686"/>
              <a:gd name="adj2" fmla="val 412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799" b="1" noProof="1">
                <a:solidFill>
                  <a:srgbClr val="FFFFFF"/>
                </a:solidFill>
              </a:rPr>
              <a:t>{shop}, {product}, {price}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F24DDF4-7731-4262-AC7E-A0F5D9D220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431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Решение: </a:t>
            </a:r>
            <a:r>
              <a:rPr lang="en-US" sz="4000" dirty="0">
                <a:ea typeface="+mj-lt"/>
                <a:cs typeface="+mj-lt"/>
              </a:rPr>
              <a:t>Хранителен магазин</a:t>
            </a:r>
            <a:r>
              <a:rPr lang="en-US" sz="4000" dirty="0"/>
              <a:t> (1)</a:t>
            </a:r>
            <a:endParaRPr lang="en-US" sz="4000" dirty="0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3665" y="1556793"/>
            <a:ext cx="11244671" cy="43576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var shops = new Dictionary&lt;string, Dictionary&lt;string, double&gt;&gt;();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string line;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while ((line = Console.ReadLine()) != "Revision")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string[] productsInfo = line.Split(", ")</a:t>
            </a:r>
            <a:r>
              <a:rPr lang="bg-BG" sz="2400" dirty="0"/>
              <a:t>;</a:t>
            </a:r>
            <a:endParaRPr lang="en-GB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string shop = productsInfo[0];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string product = productsInfo[1];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double price = double.Parse(productsInfo[2]);</a:t>
            </a:r>
            <a:r>
              <a:rPr lang="en-US" sz="2400" dirty="0"/>
              <a:t>  </a:t>
            </a:r>
          </a:p>
          <a:p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 Продължаваме на следващият слайд ... </a:t>
            </a:r>
            <a:endParaRPr lang="en-US" sz="2400" b="0" dirty="0">
              <a:solidFill>
                <a:schemeClr val="accent2"/>
              </a:solidFill>
              <a:latin typeface="Consola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3C1129-B3F9-478A-985D-C81E628955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728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86766" y="1359000"/>
            <a:ext cx="9049234" cy="520739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513715" indent="-513715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Речници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͏͏</a:t>
            </a:r>
            <a:r>
              <a:rPr lang="en-US" b="1" dirty="0">
                <a:solidFill>
                  <a:schemeClr val="bg1"/>
                </a:solidFill>
              </a:rPr>
              <a:t>Мулти-речници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bg-BG" dirty="0"/>
              <a:t>Сложни речници</a:t>
            </a:r>
            <a:endParaRPr lang="en-US" dirty="0"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bg-BG" sz="3599" dirty="0">
                <a:solidFill>
                  <a:schemeClr val="bg1"/>
                </a:solidFill>
              </a:rPr>
              <a:t>͏</a:t>
            </a:r>
            <a:r>
              <a:rPr lang="bg-BG" sz="3599" b="1" dirty="0">
                <a:solidFill>
                  <a:schemeClr val="bg1"/>
                </a:solidFill>
              </a:rPr>
              <a:t>Множества</a:t>
            </a:r>
            <a:endParaRPr lang="en-US" sz="3599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b="1" noProof="1"/>
              <a:t> </a:t>
            </a:r>
            <a:r>
              <a:rPr lang="en-US" noProof="1"/>
              <a:t>и 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</a:p>
          <a:p>
            <a:pPr lvl="1" indent="-360045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b="1" noProof="1"/>
              <a:t> </a:t>
            </a:r>
            <a:r>
              <a:rPr lang="en-US" noProof="1"/>
              <a:t>срещу 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Съдържание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4EC87D9-E17F-44B9-8393-80A54964B1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4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Решение: </a:t>
            </a:r>
            <a:r>
              <a:rPr lang="en-US" sz="4000" dirty="0">
                <a:ea typeface="+mj-lt"/>
                <a:cs typeface="+mj-lt"/>
              </a:rPr>
              <a:t>Хранителен магазин</a:t>
            </a:r>
            <a:r>
              <a:rPr lang="en-US" sz="4000" dirty="0"/>
              <a:t> (2)</a:t>
            </a:r>
            <a:endParaRPr lang="en-US" sz="4000" dirty="0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22326" y="1359000"/>
            <a:ext cx="10347349" cy="48193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199" dirty="0"/>
              <a:t>  </a:t>
            </a:r>
            <a:r>
              <a:rPr lang="en-GB" sz="2400" dirty="0"/>
              <a:t>if (!shops.ContainsKey(shop))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  shops.Add(shop, new Dictionary&lt;string, double&gt;());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} </a:t>
            </a:r>
          </a:p>
          <a:p>
            <a:r>
              <a:rPr lang="en-GB" sz="2400" dirty="0"/>
              <a:t>  shops[shop].Add(product, price);</a:t>
            </a:r>
          </a:p>
          <a:p>
            <a:r>
              <a:rPr lang="en-GB" sz="2400" dirty="0"/>
              <a:t>}</a:t>
            </a:r>
            <a:endParaRPr lang="bg-BG" sz="2400" dirty="0"/>
          </a:p>
          <a:p>
            <a:endParaRPr lang="en-GB" sz="2400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var orderedShops = shops.OrderBy(s =&gt; s.Key)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.ToDictionary(x =&gt; x.Key, x =&gt; x.Value);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2400" i="1" dirty="0">
              <a:solidFill>
                <a:schemeClr val="accent2"/>
              </a:solidFill>
            </a:endParaRPr>
          </a:p>
          <a:p>
            <a:r>
              <a:rPr lang="en-GB" sz="2400" i="1" dirty="0">
                <a:solidFill>
                  <a:schemeClr val="accent2"/>
                </a:solidFill>
                <a:latin typeface="Consolas"/>
              </a:rPr>
              <a:t>// </a:t>
            </a:r>
            <a:r>
              <a:rPr lang="en-GB" sz="2400" dirty="0">
                <a:solidFill>
                  <a:schemeClr val="accent2"/>
                </a:solidFill>
                <a:latin typeface="Consolas"/>
              </a:rPr>
              <a:t>TODO:</a:t>
            </a:r>
            <a:r>
              <a:rPr lang="en-GB" sz="2400" i="1" dirty="0">
                <a:solidFill>
                  <a:schemeClr val="accent2"/>
                </a:solidFill>
                <a:latin typeface="Consolas"/>
              </a:rPr>
              <a:t> Отпечатайте сортирания речник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38F7E7EE-CF0E-415F-BEB3-48D6EF036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105" y="2665084"/>
            <a:ext cx="4318943" cy="951378"/>
          </a:xfrm>
          <a:prstGeom prst="wedgeRoundRectCallout">
            <a:avLst>
              <a:gd name="adj1" fmla="val -40596"/>
              <a:gd name="adj2" fmla="val -594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50" b="1" noProof="1">
                <a:solidFill>
                  <a:srgbClr val="FFFFFF"/>
                </a:solidFill>
                <a:cs typeface="Calibri"/>
              </a:rPr>
              <a:t>Уверете се, че речниците са създадени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4F3514E-38D2-4396-A180-42FEE0458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16E41-D0C8-4565-9A69-F617B774921A}"/>
              </a:ext>
            </a:extLst>
          </p:cNvPr>
          <p:cNvSpPr txBox="1"/>
          <p:nvPr/>
        </p:nvSpPr>
        <p:spPr>
          <a:xfrm>
            <a:off x="625262" y="635912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 </a:t>
            </a:r>
            <a:r>
              <a:rPr lang="bg-BG" sz="1950" dirty="0"/>
              <a:t>си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https://judge.softuni.org/Contests/Practice/Index/4160#2</a:t>
            </a:r>
            <a:endParaRPr lang="en-US" sz="19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279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0345" y="1119925"/>
            <a:ext cx="11895655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Font typeface="Wingdings"/>
              <a:buChar char="§"/>
            </a:pPr>
            <a:r>
              <a:rPr lang="en-US" sz="3400" dirty="0">
                <a:ea typeface="+mn-lt"/>
                <a:cs typeface="+mn-lt"/>
              </a:rPr>
              <a:t>Напишете програма, която чете</a:t>
            </a:r>
            <a:r>
              <a:rPr lang="bg-BG" sz="3400" dirty="0">
                <a:ea typeface="+mn-lt"/>
                <a:cs typeface="+mn-lt"/>
              </a:rPr>
              <a:t> и съхранява информация за</a:t>
            </a:r>
            <a:r>
              <a:rPr lang="en-US" sz="3400" dirty="0">
                <a:ea typeface="+mn-lt"/>
                <a:cs typeface="+mn-lt"/>
              </a:rPr>
              <a:t> 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континенти</a:t>
            </a:r>
            <a:r>
              <a:rPr lang="en-US" sz="3400" dirty="0">
                <a:ea typeface="+mn-lt"/>
                <a:cs typeface="+mn-lt"/>
              </a:rPr>
              <a:t>,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 държави </a:t>
            </a:r>
            <a:r>
              <a:rPr lang="en-US" sz="3400" dirty="0">
                <a:ea typeface="+mn-lt"/>
                <a:cs typeface="+mn-lt"/>
              </a:rPr>
              <a:t>и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 градове</a:t>
            </a:r>
            <a:endParaRPr lang="bg-BG" sz="3400" b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360045" indent="-360045">
              <a:buFont typeface="Wingdings"/>
              <a:buChar char="§"/>
            </a:pPr>
            <a:r>
              <a:rPr lang="bg-BG" sz="3400" dirty="0">
                <a:ea typeface="+mn-lt"/>
                <a:cs typeface="+mn-lt"/>
              </a:rPr>
              <a:t>Отпечатайте ги в следния формат:</a:t>
            </a:r>
            <a:endParaRPr lang="en-US" sz="3400" dirty="0">
              <a:ea typeface="+mn-lt"/>
              <a:cs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Градове по континент и държава</a:t>
            </a:r>
            <a:endParaRPr lang="en-US" sz="3950" dirty="0">
              <a:cs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58609" y="3113595"/>
            <a:ext cx="3699564" cy="35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6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Bulgaria Sofia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Asia China Beijing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Asia Japan Tokyo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Poland Warsaw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Germany Berlin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Poland Poznan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74727" y="4689461"/>
            <a:ext cx="380901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2181" y="3107304"/>
            <a:ext cx="4708773" cy="35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Europe: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Bulgaria -&gt; Sofia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Poland -&gt; Warsaw, Poznan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Germany -&gt; Berlin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Asia: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China -&gt; Beijing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Japan -&gt; Tokyo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F5BC65F-28D9-45D0-9B48-9D248CFEA4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085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000" y="99000"/>
            <a:ext cx="9955594" cy="882654"/>
          </a:xfrm>
        </p:spPr>
        <p:txBody>
          <a:bodyPr>
            <a:noAutofit/>
          </a:bodyPr>
          <a:lstStyle/>
          <a:p>
            <a:r>
              <a:rPr lang="en-US" sz="3800" dirty="0"/>
              <a:t>Решение: </a:t>
            </a:r>
            <a:r>
              <a:rPr lang="en-US" sz="3800" dirty="0">
                <a:ea typeface="+mj-lt"/>
                <a:cs typeface="+mj-lt"/>
              </a:rPr>
              <a:t>Градове по континент и държава</a:t>
            </a:r>
            <a:r>
              <a:rPr lang="en-US" sz="3800" dirty="0"/>
              <a:t> 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7394" y="1628801"/>
            <a:ext cx="11057212" cy="4280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continentsData = </a:t>
            </a:r>
            <a:br>
              <a:rPr lang="en-US" sz="2400" dirty="0"/>
            </a:br>
            <a:r>
              <a:rPr lang="en-US" sz="2400" dirty="0"/>
              <a:t>   new Dictionary&lt;string, Dictionary&lt;string, List&lt;string&gt;&gt;&gt;();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n = int.Parse(Console.ReadLine());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for (int i = 0; i &lt; n; i++)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tokens = Console.ReadLine().Split();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continent = tokens[0];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country = tokens[1];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city = tokens[2];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/>
              </a:rPr>
              <a:t> 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 Продължаваме на следващият слайд ... </a:t>
            </a:r>
            <a:endParaRPr lang="en-US" sz="2400" b="0" dirty="0">
              <a:solidFill>
                <a:schemeClr val="accent2"/>
              </a:solidFill>
              <a:latin typeface="Consola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F020EB4-69AE-4547-BC6D-47E719D54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100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000" y="100750"/>
            <a:ext cx="10090594" cy="882654"/>
          </a:xfrm>
        </p:spPr>
        <p:txBody>
          <a:bodyPr>
            <a:noAutofit/>
          </a:bodyPr>
          <a:lstStyle/>
          <a:p>
            <a:r>
              <a:rPr lang="en-US" sz="3800" dirty="0">
                <a:ea typeface="+mj-lt"/>
                <a:cs typeface="+mj-lt"/>
              </a:rPr>
              <a:t>Решение</a:t>
            </a:r>
            <a:r>
              <a:rPr lang="en-US" sz="3800" dirty="0"/>
              <a:t>: </a:t>
            </a:r>
            <a:r>
              <a:rPr lang="en-US" sz="3800" dirty="0">
                <a:ea typeface="+mj-lt"/>
                <a:cs typeface="+mj-lt"/>
              </a:rPr>
              <a:t>Градове по континент и държава</a:t>
            </a:r>
            <a:r>
              <a:rPr lang="en-US" sz="3800" dirty="0"/>
              <a:t> (2)</a:t>
            </a:r>
            <a:endParaRPr lang="bg-BG" sz="38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2373" y="1587278"/>
            <a:ext cx="10538917" cy="46500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50" dirty="0">
                <a:latin typeface="Consolas"/>
              </a:rPr>
              <a:t>  </a:t>
            </a:r>
            <a:r>
              <a:rPr lang="en-US" sz="2400" noProof="1">
                <a:latin typeface="Consolas"/>
              </a:rPr>
              <a:t>if (!continentsData.ContainsKey(continent))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   continentsData[continent] = </a:t>
            </a: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	new Dictionary&lt;string, List&lt;string&gt;&gt;();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 }</a:t>
            </a:r>
            <a:endParaRPr lang="bg-BG" sz="2400" noProof="1">
              <a:latin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 if (!continentsData[continent].ContainsKey(country))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   continentsData[continent][country] = new List&lt;string&gt;();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 }</a:t>
            </a:r>
            <a:endParaRPr lang="bg-BG" sz="2400" noProof="1">
              <a:latin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 continentsData[continent][country].Add(city);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i="1" noProof="1">
                <a:solidFill>
                  <a:schemeClr val="accent2"/>
                </a:solidFill>
                <a:latin typeface="Consolas"/>
              </a:rPr>
              <a:t>// Продължаваме на следващият слайд ... </a:t>
            </a:r>
            <a:endParaRPr lang="en-US" sz="2400" i="1" noProof="1">
              <a:solidFill>
                <a:schemeClr val="accent2"/>
              </a:solidFill>
            </a:endParaRP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0C5162FE-9471-47F9-9061-C6952D990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554" y="1632960"/>
            <a:ext cx="2834262" cy="945605"/>
          </a:xfrm>
          <a:prstGeom prst="wedgeRoundRectCallout">
            <a:avLst>
              <a:gd name="adj1" fmla="val -65347"/>
              <a:gd name="adj2" fmla="val 445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Инициализираме </a:t>
            </a:r>
            <a:r>
              <a:rPr lang="bg-BG" sz="25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континентите</a:t>
            </a:r>
            <a:endParaRPr lang="bg-BG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F66FEA74-2224-406D-BDCE-771E990ED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6956" y="5697477"/>
            <a:ext cx="2625941" cy="958023"/>
          </a:xfrm>
          <a:prstGeom prst="wedgeRoundRectCallout">
            <a:avLst>
              <a:gd name="adj1" fmla="val -43405"/>
              <a:gd name="adj2" fmla="val -820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Добавяме </a:t>
            </a:r>
            <a:r>
              <a:rPr lang="bg-BG" sz="25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града </a:t>
            </a:r>
            <a:r>
              <a:rPr lang="nb-NO" sz="2550" b="1" noProof="1">
                <a:solidFill>
                  <a:srgbClr val="FFFFFF"/>
                </a:solidFill>
              </a:rPr>
              <a:t>към държава</a:t>
            </a:r>
            <a:r>
              <a:rPr lang="bg-BG" sz="2550" b="1" noProof="1">
                <a:solidFill>
                  <a:srgbClr val="FFFFFF"/>
                </a:solidFill>
              </a:rPr>
              <a:t>та</a:t>
            </a:r>
            <a:endParaRPr lang="nb-NO" sz="2550" b="1" noProof="1">
              <a:solidFill>
                <a:srgbClr val="FFFFFF"/>
              </a:solidFill>
              <a:cs typeface="Calibri"/>
            </a:endParaRP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0760A745-745C-4CE4-AC29-B74F35BE4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8234" y="4445914"/>
            <a:ext cx="2792210" cy="945604"/>
          </a:xfrm>
          <a:prstGeom prst="wedgeRoundRectCallout">
            <a:avLst>
              <a:gd name="adj1" fmla="val -33627"/>
              <a:gd name="adj2" fmla="val -76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Инициализираме </a:t>
            </a:r>
            <a:r>
              <a:rPr lang="nb-NO" sz="25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градове</a:t>
            </a:r>
            <a:r>
              <a:rPr lang="bg-BG" sz="25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те</a:t>
            </a:r>
            <a:endParaRPr lang="bg-B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28EBDF0-CA77-40FC-8D99-ABE4F9C4C2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67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000" y="100750"/>
            <a:ext cx="10045594" cy="882654"/>
          </a:xfrm>
        </p:spPr>
        <p:txBody>
          <a:bodyPr>
            <a:noAutofit/>
          </a:bodyPr>
          <a:lstStyle/>
          <a:p>
            <a:r>
              <a:rPr lang="en-US" sz="3800" dirty="0">
                <a:ea typeface="+mj-lt"/>
                <a:cs typeface="+mj-lt"/>
              </a:rPr>
              <a:t>Решение</a:t>
            </a:r>
            <a:r>
              <a:rPr lang="en-US" sz="3800" dirty="0"/>
              <a:t>:</a:t>
            </a:r>
            <a:r>
              <a:rPr lang="en-US" sz="3800" dirty="0">
                <a:ea typeface="+mj-lt"/>
                <a:cs typeface="+mj-lt"/>
              </a:rPr>
              <a:t> Градове по континент и държава</a:t>
            </a:r>
            <a:r>
              <a:rPr lang="en-US" sz="3800" dirty="0"/>
              <a:t> (3)</a:t>
            </a:r>
            <a:endParaRPr lang="en-US" sz="3800" dirty="0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5317" y="1556793"/>
            <a:ext cx="10241366" cy="40037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/>
              <a:t>foreach (var continentCountries in continentsData) {</a:t>
            </a:r>
          </a:p>
          <a:p>
            <a:r>
              <a:rPr lang="en-US" sz="2400" dirty="0"/>
              <a:t>  var continentName = continentCountries.Key;</a:t>
            </a:r>
          </a:p>
          <a:p>
            <a:r>
              <a:rPr lang="en-US" sz="2400" dirty="0"/>
              <a:t>  Console.WriteLine($"{continentName}:");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foreach (var countryCities in continentCountries.Value)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var countryName = countryCities.Key;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var cities = countryCities.Value;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/>
              </a:rPr>
              <a:t> </a:t>
            </a:r>
            <a:r>
              <a:rPr lang="en-US" sz="2400" dirty="0">
                <a:solidFill>
                  <a:srgbClr val="234465"/>
                </a:solidFill>
                <a:latin typeface="Consolas"/>
              </a:rPr>
              <a:t>  </a:t>
            </a:r>
            <a:r>
              <a:rPr lang="en-US" sz="2400" dirty="0">
                <a:latin typeface="Consolas"/>
              </a:rPr>
              <a:t>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/>
              </a:rPr>
              <a:t>TODO: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Отпечатайте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държавата с нейните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градове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}</a:t>
            </a:r>
          </a:p>
          <a:p>
            <a:r>
              <a:rPr lang="en-US" sz="2400" dirty="0"/>
              <a:t>}</a:t>
            </a:r>
            <a:endParaRPr lang="en-US" sz="2199" dirty="0"/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C6C6338-531C-47FA-9210-BB36CBBDB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811" y="3712841"/>
            <a:ext cx="3264920" cy="575895"/>
          </a:xfrm>
          <a:prstGeom prst="wedgeRoundRectCallout">
            <a:avLst>
              <a:gd name="adj1" fmla="val -36261"/>
              <a:gd name="adj2" fmla="val -787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Градове в държавата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20E79B2-6BBD-477A-8839-5857B566E9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931C4-A9FF-4BFD-9C42-45F7BABB3BFC}"/>
              </a:ext>
            </a:extLst>
          </p:cNvPr>
          <p:cNvSpPr txBox="1"/>
          <p:nvPr/>
        </p:nvSpPr>
        <p:spPr>
          <a:xfrm>
            <a:off x="625262" y="631928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 </a:t>
            </a:r>
            <a:r>
              <a:rPr lang="bg-BG" sz="1950" dirty="0"/>
              <a:t>си </a:t>
            </a:r>
            <a:r>
              <a:rPr lang="en-US" sz="1950" dirty="0"/>
              <a:t>в Judge: </a:t>
            </a:r>
            <a:r>
              <a:rPr lang="en-US" sz="1950" dirty="0">
                <a:hlinkClick r:id="rId2"/>
              </a:rPr>
              <a:t>https://judge.softuni.org/Contests/Practice/Index/4160#3</a:t>
            </a:r>
            <a:endParaRPr lang="en-US" sz="19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886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upload.wikimedia.org/wikipedia/commons/thumb/6/6d/Venn_A_intersect_B.svg/350px-Venn_A_intersect_B.svg.png">
            <a:extLst>
              <a:ext uri="{FF2B5EF4-FFF2-40B4-BE49-F238E27FC236}">
                <a16:creationId xmlns:a16="http://schemas.microsoft.com/office/drawing/2014/main" id="{467E6B25-CF85-475F-9498-E0C6C842A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64258" y="1753039"/>
            <a:ext cx="2863487" cy="189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6488454-BE5F-F13B-6668-C99FDF892FB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z="4000" dirty="0"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GB" sz="4000" dirty="0">
                <a:cs typeface="Arial"/>
              </a:rPr>
              <a:t> и </a:t>
            </a:r>
            <a:r>
              <a:rPr lang="en-GB" sz="4000" dirty="0"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  <a:endParaRPr lang="en-B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565E6B-C481-49C7-9067-35E5E2B16D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 dirty="0"/>
              <a:t>Множества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72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 lnSpcReduction="10000"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Множество </a:t>
            </a:r>
            <a:r>
              <a:rPr lang="bg-BG" sz="3600" dirty="0"/>
              <a:t>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3600" dirty="0"/>
              <a:t>) </a:t>
            </a:r>
            <a:r>
              <a:rPr lang="bg-BG" sz="3600" dirty="0"/>
              <a:t>== съвкупност от</a:t>
            </a:r>
            <a:r>
              <a:rPr lang="en-US" sz="3600" dirty="0"/>
              <a:t> </a:t>
            </a:r>
            <a:r>
              <a:rPr lang="en-US" sz="3600" b="1" dirty="0">
                <a:solidFill>
                  <a:schemeClr val="bg1"/>
                </a:solidFill>
              </a:rPr>
              <a:t>уникални елементи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50" dirty="0"/>
              <a:t>С него можем да </a:t>
            </a:r>
            <a:r>
              <a:rPr lang="en-US" sz="3350" b="1" dirty="0">
                <a:solidFill>
                  <a:schemeClr val="bg1"/>
                </a:solidFill>
              </a:rPr>
              <a:t>добавяме</a:t>
            </a:r>
            <a:r>
              <a:rPr lang="en-US" sz="3350" dirty="0"/>
              <a:t>, </a:t>
            </a:r>
            <a:r>
              <a:rPr lang="en-US" sz="3350" b="1" dirty="0">
                <a:solidFill>
                  <a:schemeClr val="bg1"/>
                </a:solidFill>
              </a:rPr>
              <a:t>премахваме </a:t>
            </a:r>
            <a:r>
              <a:rPr lang="en-US" sz="3350" dirty="0"/>
              <a:t>и </a:t>
            </a:r>
            <a:r>
              <a:rPr lang="en-US" sz="3350" b="1" dirty="0">
                <a:solidFill>
                  <a:schemeClr val="bg1"/>
                </a:solidFill>
              </a:rPr>
              <a:t>търсим</a:t>
            </a:r>
            <a:r>
              <a:rPr lang="en-US" sz="3350" dirty="0"/>
              <a:t> елементи</a:t>
            </a:r>
            <a:endParaRPr lang="en-US" sz="33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50" dirty="0"/>
              <a:t>Много бързо изпълнение </a:t>
            </a:r>
            <a:endParaRPr lang="en-US" sz="335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550" b="1" noProof="1">
                <a:solidFill>
                  <a:schemeClr val="bg1"/>
                </a:solidFill>
                <a:latin typeface="Consolas"/>
              </a:rPr>
              <a:t>HashSet&lt;T&gt;</a:t>
            </a:r>
          </a:p>
          <a:p>
            <a:pPr lvl="1" indent="-360045">
              <a:lnSpc>
                <a:spcPct val="100000"/>
              </a:lnSpc>
            </a:pPr>
            <a:r>
              <a:rPr lang="en-US" sz="3350" dirty="0"/>
              <a:t>Колекция от елементи в </a:t>
            </a:r>
            <a:r>
              <a:rPr lang="en-US" sz="3350" b="1" dirty="0">
                <a:solidFill>
                  <a:schemeClr val="bg1"/>
                </a:solidFill>
              </a:rPr>
              <a:t>hash-таблица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50" dirty="0"/>
              <a:t>Елементите </a:t>
            </a:r>
            <a:r>
              <a:rPr lang="en-US" sz="3350" b="1" dirty="0">
                <a:solidFill>
                  <a:schemeClr val="bg1"/>
                </a:solidFill>
              </a:rPr>
              <a:t>не са в определен ред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50" dirty="0">
                <a:solidFill>
                  <a:srgbClr val="234465"/>
                </a:solidFill>
                <a:latin typeface="Calibri"/>
                <a:cs typeface="Calibri"/>
              </a:rPr>
              <a:t>Подобно на </a:t>
            </a:r>
            <a:r>
              <a:rPr lang="en-US" sz="3350" b="1" dirty="0">
                <a:solidFill>
                  <a:schemeClr val="bg1"/>
                </a:solidFill>
                <a:latin typeface="Consolas"/>
              </a:rPr>
              <a:t>List&lt;T&gt;</a:t>
            </a:r>
            <a:r>
              <a:rPr lang="bg-BG" sz="3350" dirty="0"/>
              <a:t>,</a:t>
            </a:r>
            <a:r>
              <a:rPr lang="en-US" sz="3350" dirty="0"/>
              <a:t> с различна </a:t>
            </a:r>
            <a:r>
              <a:rPr lang="en-US" sz="3350" dirty="0">
                <a:ea typeface="+mn-lt"/>
                <a:cs typeface="+mn-lt"/>
              </a:rPr>
              <a:t>имплементация</a:t>
            </a:r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Множества</a:t>
            </a:r>
            <a:endParaRPr lang="en-US" sz="4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E075C7-CDF3-4E5A-B0A7-549779A711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1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noProof="1">
                <a:latin typeface="Consolas"/>
                <a:cs typeface="Consolas" panose="020B0609020204030204" pitchFamily="49" charset="0"/>
              </a:rPr>
              <a:t>HashSet&lt;T&gt;</a:t>
            </a:r>
            <a:r>
              <a:rPr lang="en-US" sz="3950" dirty="0"/>
              <a:t> – Примери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4407" y="1449516"/>
            <a:ext cx="10803186" cy="5048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50" noProof="1">
                <a:solidFill>
                  <a:schemeClr val="bg1"/>
                </a:solidFill>
                <a:latin typeface="Consolas"/>
              </a:rPr>
              <a:t>HashSet&lt;string&gt;</a:t>
            </a:r>
            <a:r>
              <a:rPr lang="en-US" sz="2550" noProof="1">
                <a:latin typeface="Consolas"/>
              </a:rPr>
              <a:t> set = 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new HashSet&lt;string&gt;()</a:t>
            </a:r>
            <a:r>
              <a:rPr lang="en-US" sz="2550" noProof="1">
                <a:latin typeface="Consolas"/>
              </a:rPr>
              <a:t>;</a:t>
            </a:r>
          </a:p>
          <a:p>
            <a:r>
              <a:rPr lang="en-US" sz="2550" noProof="1">
                <a:latin typeface="Consolas"/>
              </a:rPr>
              <a:t>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Add("Pesho")</a:t>
            </a:r>
            <a:r>
              <a:rPr lang="en-US" sz="2550" noProof="1">
                <a:latin typeface="Consolas"/>
              </a:rPr>
              <a:t>;</a:t>
            </a:r>
          </a:p>
          <a:p>
            <a:r>
              <a:rPr lang="en-US" sz="2550" noProof="1">
                <a:latin typeface="Consolas"/>
              </a:rPr>
              <a:t>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Add("Pesho")</a:t>
            </a:r>
            <a:r>
              <a:rPr lang="en-US" sz="2550" noProof="1">
                <a:latin typeface="Consolas"/>
              </a:rPr>
              <a:t>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Не го добавя отново</a:t>
            </a:r>
            <a:endParaRPr lang="en-US" sz="2550" i="1" noProof="1">
              <a:solidFill>
                <a:schemeClr val="accent2"/>
              </a:solidFill>
            </a:endParaRPr>
          </a:p>
          <a:p>
            <a:r>
              <a:rPr lang="en-US" sz="2550" noProof="1">
                <a:latin typeface="Consolas"/>
              </a:rPr>
              <a:t>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Add("Gosho")</a:t>
            </a:r>
            <a:r>
              <a:rPr lang="en-US" sz="2550" noProof="1">
                <a:latin typeface="Consolas"/>
              </a:rPr>
              <a:t>;</a:t>
            </a:r>
          </a:p>
          <a:p>
            <a:r>
              <a:rPr lang="en-US" sz="2550" noProof="1">
                <a:latin typeface="Consolas"/>
              </a:rPr>
              <a:t>Console.WriteLine(string.Join(", ", set));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Pesho, Gosho</a:t>
            </a:r>
          </a:p>
          <a:p>
            <a:r>
              <a:rPr lang="en-US" sz="2550" noProof="1">
                <a:latin typeface="Consolas"/>
              </a:rPr>
              <a:t>Console.WriteLine(set.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Contains</a:t>
            </a:r>
            <a:r>
              <a:rPr lang="en-US" sz="2550" noProof="1">
                <a:latin typeface="Consolas"/>
              </a:rPr>
              <a:t>("Georgi"));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false</a:t>
            </a:r>
          </a:p>
          <a:p>
            <a:r>
              <a:rPr lang="en-US" sz="2550" noProof="1">
                <a:latin typeface="Consolas"/>
              </a:rPr>
              <a:t>Console.WriteLine(set.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Contains</a:t>
            </a:r>
            <a:r>
              <a:rPr lang="en-US" sz="2550" noProof="1">
                <a:latin typeface="Consolas"/>
              </a:rPr>
              <a:t>("Pesho"));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true</a:t>
            </a:r>
          </a:p>
          <a:p>
            <a:r>
              <a:rPr lang="en-US" sz="2550" noProof="1">
                <a:latin typeface="Consolas"/>
              </a:rPr>
              <a:t>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Remove</a:t>
            </a:r>
            <a:r>
              <a:rPr lang="en-US" sz="2550" noProof="1">
                <a:latin typeface="Consolas"/>
              </a:rPr>
              <a:t>("Pesho");</a:t>
            </a:r>
          </a:p>
          <a:p>
            <a:r>
              <a:rPr lang="en-US" sz="2550" noProof="1">
                <a:latin typeface="Consolas"/>
              </a:rPr>
              <a:t>Console.WriteLine(set.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Count</a:t>
            </a:r>
            <a:r>
              <a:rPr lang="en-US" sz="2550" noProof="1">
                <a:latin typeface="Consolas"/>
              </a:rPr>
              <a:t>);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1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09D788B-6300-4BC2-BBAA-4A5E01E404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582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5E06A8-28FB-420A-AAEF-075575E840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1000" y="1195931"/>
            <a:ext cx="6249444" cy="4957073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/>
              </a:rPr>
              <a:t>HashSet</a:t>
            </a:r>
            <a:r>
              <a:rPr lang="en-US" sz="3400" b="1" dirty="0">
                <a:solidFill>
                  <a:schemeClr val="bg1"/>
                </a:solidFill>
                <a:latin typeface="Consolas"/>
              </a:rPr>
              <a:t>&lt;T&gt;</a:t>
            </a:r>
            <a:endParaRPr lang="bg-BG" sz="3400" dirty="0">
              <a:solidFill>
                <a:schemeClr val="bg1"/>
              </a:solidFill>
              <a:latin typeface="Consolas"/>
            </a:endParaRPr>
          </a:p>
          <a:p>
            <a:pPr lvl="1" indent="-360045"/>
            <a:r>
              <a:rPr lang="bg-BG" sz="3200" dirty="0"/>
              <a:t>Бързо добавя, търси и премахва (чрез </a:t>
            </a:r>
            <a:r>
              <a:rPr lang="en-US" sz="3200" b="1" dirty="0">
                <a:solidFill>
                  <a:schemeClr val="bg1"/>
                </a:solidFill>
              </a:rPr>
              <a:t>hash-таблица</a:t>
            </a:r>
            <a:r>
              <a:rPr lang="bg-BG" sz="3200" dirty="0"/>
              <a:t>)</a:t>
            </a:r>
            <a:endParaRPr lang="en-US" sz="3200" dirty="0"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Не</a:t>
            </a:r>
            <a:r>
              <a:rPr lang="en-US" sz="3200" dirty="0">
                <a:sym typeface="Wingdings" panose="05000000000000000000" pitchFamily="2" charset="2"/>
              </a:rPr>
              <a:t> позволява </a:t>
            </a:r>
            <a:r>
              <a:rPr lang="bg-BG" sz="3200" b="1" dirty="0">
                <a:solidFill>
                  <a:schemeClr val="bg1"/>
                </a:solidFill>
                <a:sym typeface="Wingdings" panose="05000000000000000000" pitchFamily="2" charset="2"/>
              </a:rPr>
              <a:t>повторения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Редът</a:t>
            </a:r>
            <a:r>
              <a:rPr lang="en-US" sz="3200" dirty="0">
                <a:sym typeface="Wingdings" panose="05000000000000000000" pitchFamily="2" charset="2"/>
              </a:rPr>
              <a:t> за вмъкване не е 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гарантиран</a:t>
            </a:r>
            <a:endParaRPr lang="en-GB" sz="32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endParaRPr lang="bg-BG" dirty="0"/>
          </a:p>
          <a:p>
            <a:pPr lvl="1" indent="-360045"/>
            <a:r>
              <a:rPr lang="bg-BG" sz="3200" dirty="0"/>
              <a:t>Бързо добавя, бавно търси и премахва</a:t>
            </a:r>
          </a:p>
          <a:p>
            <a:pPr lvl="1" indent="-360045"/>
            <a:r>
              <a:rPr lang="en-US" sz="3200" dirty="0"/>
              <a:t>Може да</a:t>
            </a:r>
            <a:r>
              <a:rPr lang="en-US" sz="3200" dirty="0">
                <a:solidFill>
                  <a:srgbClr val="234465"/>
                </a:solidFill>
              </a:rPr>
              <a:t> има </a:t>
            </a:r>
            <a:r>
              <a:rPr lang="bg-BG" sz="3200" b="1" dirty="0">
                <a:solidFill>
                  <a:schemeClr val="bg1"/>
                </a:solidFill>
              </a:rPr>
              <a:t>повторения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Редът</a:t>
            </a:r>
            <a:r>
              <a:rPr lang="en-US" sz="3200" dirty="0">
                <a:ea typeface="+mn-lt"/>
                <a:cs typeface="+mn-lt"/>
              </a:rPr>
              <a:t> за вмъкване е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гарантиран</a:t>
            </a:r>
            <a:endParaRPr lang="en-US" sz="3200" b="1" dirty="0">
              <a:solidFill>
                <a:schemeClr val="bg1"/>
              </a:solidFill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List&lt;T&gt; срещу </a:t>
            </a:r>
            <a:r>
              <a:rPr lang="en-US" sz="3950" noProof="1"/>
              <a:t>HashSet</a:t>
            </a:r>
            <a:r>
              <a:rPr lang="en-US" sz="3950" dirty="0"/>
              <a:t>&lt;T&gt;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E80A8AB-6CAF-43C5-8823-BA1026B0DE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4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51717"/>
            <a:ext cx="11801748" cy="1058403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 marL="360045" indent="-360045"/>
            <a:r>
              <a:rPr lang="en-US" sz="3600" dirty="0"/>
              <a:t>Прочетете </a:t>
            </a:r>
            <a:r>
              <a:rPr lang="bg-BG" sz="3600" b="1" dirty="0">
                <a:solidFill>
                  <a:schemeClr val="bg1"/>
                </a:solidFill>
              </a:rPr>
              <a:t>поредица</a:t>
            </a:r>
            <a:r>
              <a:rPr lang="en-US" sz="3600" b="1" dirty="0">
                <a:solidFill>
                  <a:schemeClr val="bg1"/>
                </a:solidFill>
              </a:rPr>
              <a:t> от имена</a:t>
            </a:r>
            <a:r>
              <a:rPr lang="en-US" sz="3600" dirty="0">
                <a:solidFill>
                  <a:srgbClr val="234465"/>
                </a:solidFill>
              </a:rPr>
              <a:t> и </a:t>
            </a:r>
            <a:r>
              <a:rPr lang="bg-BG" sz="3600" dirty="0">
                <a:solidFill>
                  <a:srgbClr val="234465"/>
                </a:solidFill>
              </a:rPr>
              <a:t>отпечатайте</a:t>
            </a:r>
            <a:r>
              <a:rPr lang="en-US" sz="3600" dirty="0">
                <a:solidFill>
                  <a:srgbClr val="234465"/>
                </a:solidFill>
              </a:rPr>
              <a:t> всички </a:t>
            </a:r>
            <a:r>
              <a:rPr lang="en-US" sz="3600" b="1" dirty="0">
                <a:solidFill>
                  <a:schemeClr val="bg1"/>
                </a:solidFill>
              </a:rPr>
              <a:t>уникални</a:t>
            </a:r>
            <a:r>
              <a:rPr lang="en-US" sz="3600" dirty="0">
                <a:solidFill>
                  <a:srgbClr val="234465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имена  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Задача: Уникални имена</a:t>
            </a:r>
            <a:endParaRPr lang="en-US" sz="4000" dirty="0">
              <a:cs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230" y="2447366"/>
            <a:ext cx="1436828" cy="38072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8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Ivan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Ivan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Stamat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Peter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59360" y="4177938"/>
            <a:ext cx="372126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92652" y="3285811"/>
            <a:ext cx="1427938" cy="21395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Ivan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Stamat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Peter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910367" y="4182531"/>
            <a:ext cx="372126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644935" y="3246597"/>
            <a:ext cx="1427938" cy="22179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Lyle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Bruce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Easton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Shawn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9973869" y="4180993"/>
            <a:ext cx="372126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0496921" y="4072724"/>
            <a:ext cx="923259" cy="556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764135-531B-452E-A2FB-841DCFB9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095" y="2451959"/>
            <a:ext cx="1436828" cy="38072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8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Lyle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Lyle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Bruce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Easton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Shawn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Shawn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45A49D-66D0-4BAD-A7DC-C6E64B36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599" y="2451959"/>
            <a:ext cx="1436828" cy="38072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8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178D2C3-70D6-4E6B-813B-166B4373A4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359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5" grpId="0" animBg="1"/>
      <p:bldP spid="26" grpId="0" animBg="1"/>
      <p:bldP spid="18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21B3659B-03B8-7FB0-AA90-108885A1A2B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>
                <a:latin typeface="Consolas" panose="020B0609020204030204" pitchFamily="49" charset="0"/>
                <a:ea typeface="+mj-lt"/>
                <a:cs typeface="Consolas" panose="020B0609020204030204" pitchFamily="49" charset="0"/>
              </a:rPr>
              <a:t>Dictionary&lt;K, V&gt;</a:t>
            </a:r>
            <a:endParaRPr lang="bg-B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150EBA4-2ECB-0C80-0D37-C521C101BC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400" dirty="0">
                <a:ea typeface="+mj-lt"/>
                <a:cs typeface="+mj-lt"/>
              </a:rPr>
              <a:t>Речници</a:t>
            </a:r>
          </a:p>
        </p:txBody>
      </p:sp>
      <p:pic>
        <p:nvPicPr>
          <p:cNvPr id="4" name="Картина 4">
            <a:extLst>
              <a:ext uri="{FF2B5EF4-FFF2-40B4-BE49-F238E27FC236}">
                <a16:creationId xmlns:a16="http://schemas.microsoft.com/office/drawing/2014/main" id="{A32E2ECA-768C-0CDE-85A3-1BC37001E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86" y="1186543"/>
            <a:ext cx="2862942" cy="286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8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Решение: </a:t>
            </a:r>
            <a:r>
              <a:rPr lang="en-US" sz="4000" dirty="0">
                <a:ea typeface="+mj-lt"/>
                <a:cs typeface="+mj-lt"/>
              </a:rPr>
              <a:t>Уникални имена</a:t>
            </a:r>
            <a:endParaRPr lang="en-US" sz="4000" b="0" dirty="0">
              <a:ea typeface="+mj-lt"/>
              <a:cs typeface="+mj-lt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7289" y="1269000"/>
            <a:ext cx="9897422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var names = </a:t>
            </a:r>
            <a:r>
              <a:rPr lang="en-US" sz="2600" noProof="1">
                <a:solidFill>
                  <a:schemeClr val="bg1"/>
                </a:solidFill>
              </a:rPr>
              <a:t>new HashSet&lt;string&gt;()</a:t>
            </a:r>
            <a:r>
              <a:rPr lang="en-US" sz="2600" noProof="1"/>
              <a:t>;</a:t>
            </a:r>
            <a:endParaRPr lang="bg-BG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var n = int.Parse(Console.ReadLine());</a:t>
            </a:r>
            <a:endParaRPr lang="bg-BG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for (int i = 0; i &lt; n;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var name = Console.ReadLine();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names.</a:t>
            </a:r>
            <a:r>
              <a:rPr lang="en-US" sz="2600" noProof="1">
                <a:solidFill>
                  <a:schemeClr val="bg1"/>
                </a:solidFill>
              </a:rPr>
              <a:t>Add(name)</a:t>
            </a:r>
            <a:r>
              <a:rPr lang="en-US" sz="2600" noProof="1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  <a:endParaRPr lang="bg-BG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foreach (var name in names)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Console.WriteLine(name);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8256240" y="1359000"/>
            <a:ext cx="3541218" cy="934207"/>
          </a:xfrm>
          <a:prstGeom prst="wedgeRoundRectCallout">
            <a:avLst>
              <a:gd name="adj1" fmla="val -74665"/>
              <a:gd name="adj2" fmla="val -279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HashSet събира само уникалните имена</a:t>
            </a:r>
            <a:endParaRPr lang="nb-NO" sz="2599" b="1" noProof="1">
              <a:solidFill>
                <a:srgbClr val="FFFFFF"/>
              </a:solidFill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5118565" y="4252406"/>
            <a:ext cx="2957436" cy="560905"/>
          </a:xfrm>
          <a:prstGeom prst="wedgeRoundRectCallout">
            <a:avLst>
              <a:gd name="adj1" fmla="val -67932"/>
              <a:gd name="adj2" fmla="val -301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Добавя</a:t>
            </a:r>
            <a:r>
              <a:rPr lang="bg-BG" sz="2550" b="1" noProof="1">
                <a:solidFill>
                  <a:srgbClr val="FFFFFF"/>
                </a:solidFill>
              </a:rPr>
              <a:t>ме</a:t>
            </a:r>
            <a:r>
              <a:rPr lang="nb-NO" sz="2550" b="1" noProof="1">
                <a:solidFill>
                  <a:srgbClr val="FFFFFF"/>
                </a:solidFill>
              </a:rPr>
              <a:t> име</a:t>
            </a:r>
            <a:r>
              <a:rPr lang="bg-BG" sz="2550" b="1" noProof="1">
                <a:solidFill>
                  <a:srgbClr val="FFFFFF"/>
                </a:solidFill>
              </a:rPr>
              <a:t>то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7A8AD36-E2C6-46A8-A64E-570E8B338E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995462-87D2-418F-B426-6193FE9A836B}"/>
              </a:ext>
            </a:extLst>
          </p:cNvPr>
          <p:cNvSpPr txBox="1"/>
          <p:nvPr/>
        </p:nvSpPr>
        <p:spPr>
          <a:xfrm>
            <a:off x="625262" y="640412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</a:t>
            </a:r>
            <a:r>
              <a:rPr lang="bg-BG" sz="1950" dirty="0"/>
              <a:t> си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https://judge.softuni.org/Contests/Practice/Index/4160#4</a:t>
            </a:r>
            <a:endParaRPr lang="en-US" sz="19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078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90F579-12FA-49BD-B273-77DFFDA6E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noProof="1">
                <a:solidFill>
                  <a:srgbClr val="234465"/>
                </a:solidFill>
                <a:latin typeface="Calibri"/>
                <a:cs typeface="Calibri"/>
              </a:rPr>
              <a:t>Класът </a:t>
            </a:r>
            <a:r>
              <a:rPr lang="en-US" sz="3350" b="1" noProof="1">
                <a:solidFill>
                  <a:schemeClr val="bg1"/>
                </a:solidFill>
                <a:latin typeface="Consolas"/>
              </a:rPr>
              <a:t>SortedSet&lt;T&gt;</a:t>
            </a:r>
            <a:r>
              <a:rPr lang="en-US" sz="3350" noProof="1"/>
              <a:t> подрежда елементите</a:t>
            </a:r>
            <a:r>
              <a:rPr lang="bg-BG" sz="3350" noProof="1"/>
              <a:t> в </a:t>
            </a:r>
            <a:r>
              <a:rPr lang="bg-BG" sz="3350" b="1" noProof="1">
                <a:solidFill>
                  <a:schemeClr val="bg1"/>
                </a:solidFill>
              </a:rPr>
              <a:t>сортиран ред </a:t>
            </a:r>
            <a:r>
              <a:rPr lang="bg-BG" sz="3350" noProof="1"/>
              <a:t>(азбучен или по големина)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0807C2-C5F4-4B22-9167-2D10ACA4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SortedSet&lt;T&gt;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28A3A5F-9C95-4C49-A796-E72DCB7F51A5}"/>
              </a:ext>
            </a:extLst>
          </p:cNvPr>
          <p:cNvSpPr txBox="1">
            <a:spLocks/>
          </p:cNvSpPr>
          <p:nvPr/>
        </p:nvSpPr>
        <p:spPr>
          <a:xfrm>
            <a:off x="2820255" y="2529236"/>
            <a:ext cx="7411258" cy="37257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99" dirty="0"/>
              <a:t>var set = </a:t>
            </a:r>
            <a:r>
              <a:rPr lang="en-US" sz="2399" dirty="0">
                <a:solidFill>
                  <a:schemeClr val="bg1"/>
                </a:solidFill>
              </a:rPr>
              <a:t>new SortedSet&lt;string&gt;()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Pesho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Pesho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Gosho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Maria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Alice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Console.WriteLine(string.Join(", ", set));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9B8E4081-D272-4CC3-A810-7AD8809D4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754" y="5004190"/>
            <a:ext cx="3904912" cy="560905"/>
          </a:xfrm>
          <a:prstGeom prst="wedgeRoundRectCallout">
            <a:avLst>
              <a:gd name="adj1" fmla="val -41016"/>
              <a:gd name="adj2" fmla="val 132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99" b="1" noProof="1">
                <a:solidFill>
                  <a:srgbClr val="FFFFFF"/>
                </a:solidFill>
              </a:rPr>
              <a:t>Alice, Gosho, Maria, Pesho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7A2510B-7C5C-433E-8174-4CB21910097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1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Какво научихме днес? </a:t>
            </a:r>
            <a:endParaRPr lang="en-US" sz="3950" b="0" dirty="0">
              <a:ea typeface="+mj-lt"/>
              <a:cs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3041" y="1326598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0948" y="1584000"/>
            <a:ext cx="10939668" cy="4876730"/>
          </a:xfrm>
          <a:prstGeom prst="rect">
            <a:avLst/>
          </a:prstGeom>
        </p:spPr>
        <p:txBody>
          <a:bodyPr vert="horz" lIns="107972" tIns="35991" rIns="107972" bIns="35991" rtlCol="0" anchor="t">
            <a:normAutofit fontScale="925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Речник ==</a:t>
            </a:r>
            <a:r>
              <a:rPr lang="bg-BG" sz="3600" b="1" dirty="0">
                <a:solidFill>
                  <a:schemeClr val="bg2"/>
                </a:solidFill>
                <a:cs typeface="Calibri"/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колекция от двойки {</a:t>
            </a:r>
            <a:r>
              <a:rPr lang="bg-BG" sz="3600" dirty="0">
                <a:solidFill>
                  <a:schemeClr val="bg2"/>
                </a:solidFill>
              </a:rPr>
              <a:t>ключ</a:t>
            </a:r>
            <a:r>
              <a:rPr lang="en-US" sz="3600" dirty="0">
                <a:sym typeface="Wingdings" panose="05000000000000000000" pitchFamily="2" charset="2"/>
              </a:rPr>
              <a:t> </a:t>
            </a:r>
            <a:r>
              <a:rPr lang="en-US" sz="36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bg-BG" sz="3600" dirty="0">
                <a:solidFill>
                  <a:schemeClr val="bg2"/>
                </a:solidFill>
              </a:rPr>
              <a:t> стойност</a:t>
            </a:r>
            <a:r>
              <a:rPr lang="en-US" sz="3600" dirty="0">
                <a:solidFill>
                  <a:schemeClr val="bg2"/>
                </a:solidFill>
              </a:rPr>
              <a:t>}</a:t>
            </a:r>
            <a:endParaRPr lang="bg-BG" sz="3600" b="1" dirty="0">
              <a:solidFill>
                <a:schemeClr val="bg2"/>
              </a:solidFill>
              <a:cs typeface="Calibri"/>
            </a:endParaRPr>
          </a:p>
          <a:p>
            <a:pPr marL="456565" indent="-4565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Мулти-речниците</a:t>
            </a:r>
            <a:r>
              <a:rPr lang="en-GB" sz="3600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 </a:t>
            </a:r>
            <a:r>
              <a:rPr lang="en-GB" sz="3600" dirty="0">
                <a:solidFill>
                  <a:schemeClr val="bg2"/>
                </a:solidFill>
                <a:cs typeface="Calibri"/>
              </a:rPr>
              <a:t>съдържат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 колекции</a:t>
            </a:r>
            <a:r>
              <a:rPr lang="en-GB" sz="3600" dirty="0">
                <a:solidFill>
                  <a:schemeClr val="bg2"/>
                </a:solidFill>
                <a:cs typeface="Calibri"/>
              </a:rPr>
              <a:t> като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стойности</a:t>
            </a:r>
          </a:p>
          <a:p>
            <a:pPr marL="456565" indent="-4565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Сложните речници</a:t>
            </a:r>
            <a:r>
              <a:rPr lang="en-GB" sz="3600" dirty="0">
                <a:solidFill>
                  <a:schemeClr val="bg2"/>
                </a:solidFill>
                <a:cs typeface="Calibri"/>
              </a:rPr>
              <a:t> съдържат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 речници</a:t>
            </a:r>
            <a:r>
              <a:rPr lang="en-GB" sz="3600" dirty="0">
                <a:solidFill>
                  <a:schemeClr val="bg2"/>
                </a:solidFill>
                <a:cs typeface="Calibri"/>
              </a:rPr>
              <a:t> като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стойности</a:t>
            </a:r>
            <a:endParaRPr lang="en-GB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6565" indent="-4565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600" dirty="0">
                <a:solidFill>
                  <a:schemeClr val="bg2"/>
                </a:solidFill>
              </a:rPr>
              <a:t>Множеството</a:t>
            </a:r>
            <a:r>
              <a:rPr lang="en-GB" sz="3600" dirty="0">
                <a:solidFill>
                  <a:schemeClr val="bg2"/>
                </a:solidFill>
              </a:rPr>
              <a:t> съдържа 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уникални </a:t>
            </a:r>
            <a:r>
              <a:rPr lang="en-GB" sz="3600" dirty="0">
                <a:solidFill>
                  <a:schemeClr val="bg2"/>
                </a:solidFill>
              </a:rPr>
              <a:t>стойности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без конкретно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подреждане</a:t>
            </a:r>
            <a:endParaRPr lang="en-GB" sz="360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989965" lvl="1" indent="-38036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3400" dirty="0">
                <a:solidFill>
                  <a:schemeClr val="bg2"/>
                </a:solidFill>
              </a:rPr>
              <a:t>Без </a:t>
            </a:r>
            <a:r>
              <a:rPr lang="bg-BG" sz="3400" dirty="0">
                <a:solidFill>
                  <a:schemeClr val="bg2"/>
                </a:solidFill>
              </a:rPr>
              <a:t>повторения</a:t>
            </a:r>
            <a:endParaRPr lang="en-GB" sz="3400" dirty="0">
              <a:solidFill>
                <a:schemeClr val="bg2"/>
              </a:solidFill>
            </a:endParaRPr>
          </a:p>
          <a:p>
            <a:pPr marL="989965" lvl="1" indent="-3803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3400" dirty="0">
                <a:solidFill>
                  <a:schemeClr val="bg2"/>
                </a:solidFill>
              </a:rPr>
              <a:t>Бързо добавяне, търсене и премахване</a:t>
            </a:r>
            <a:endParaRPr lang="en-GB" sz="3400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171DE14-F6A1-4BE1-88D4-D3CAEEB15B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18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Въпроси?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6749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62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6000" y="1121240"/>
            <a:ext cx="11160000" cy="553426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sz="3500" b="1" dirty="0">
                <a:solidFill>
                  <a:schemeClr val="bg1"/>
                </a:solidFill>
                <a:latin typeface="Calibri"/>
                <a:cs typeface="Calibri"/>
              </a:rPr>
              <a:t>Асоциативни</a:t>
            </a:r>
            <a:r>
              <a:rPr lang="en-US" sz="3500" b="1" dirty="0">
                <a:solidFill>
                  <a:schemeClr val="bg1"/>
                </a:solidFill>
                <a:latin typeface="Calibri"/>
                <a:cs typeface="Calibri"/>
              </a:rPr>
              <a:t> масив</a:t>
            </a:r>
            <a:r>
              <a:rPr lang="bg-BG" sz="3500" b="1" dirty="0">
                <a:solidFill>
                  <a:schemeClr val="bg1"/>
                </a:solidFill>
                <a:latin typeface="Calibri"/>
                <a:cs typeface="Calibri"/>
              </a:rPr>
              <a:t>и</a:t>
            </a:r>
            <a:r>
              <a:rPr lang="en-US" sz="3500" b="1" dirty="0">
                <a:solidFill>
                  <a:schemeClr val="bg1"/>
                </a:solidFill>
                <a:latin typeface="Calibri"/>
                <a:cs typeface="Calibri"/>
              </a:rPr>
              <a:t> </a:t>
            </a:r>
            <a:r>
              <a:rPr lang="bg-BG" sz="3500" dirty="0">
                <a:latin typeface="Calibri"/>
                <a:cs typeface="Calibri"/>
              </a:rPr>
              <a:t>==</a:t>
            </a:r>
            <a:r>
              <a:rPr lang="en-US" sz="3500" dirty="0">
                <a:latin typeface="Calibri"/>
                <a:cs typeface="Calibri"/>
              </a:rPr>
              <a:t> масив</a:t>
            </a:r>
            <a:r>
              <a:rPr lang="bg-BG" sz="3500" dirty="0">
                <a:latin typeface="Calibri"/>
                <a:cs typeface="Calibri"/>
              </a:rPr>
              <a:t>и</a:t>
            </a:r>
            <a:r>
              <a:rPr lang="en-US" sz="3500" dirty="0">
                <a:latin typeface="Calibri"/>
                <a:cs typeface="Calibri"/>
              </a:rPr>
              <a:t>, </a:t>
            </a:r>
            <a:r>
              <a:rPr lang="bg-BG" sz="3500" dirty="0">
                <a:latin typeface="Calibri"/>
                <a:cs typeface="Calibri"/>
              </a:rPr>
              <a:t>индексирани </a:t>
            </a:r>
            <a:r>
              <a:rPr lang="en-US" sz="3500" dirty="0">
                <a:latin typeface="Calibri"/>
                <a:cs typeface="Calibri"/>
              </a:rPr>
              <a:t>чрез </a:t>
            </a:r>
            <a:r>
              <a:rPr lang="en-US" sz="3500" b="1" dirty="0">
                <a:solidFill>
                  <a:schemeClr val="bg1"/>
                </a:solidFill>
                <a:latin typeface="Calibri"/>
                <a:cs typeface="Calibri"/>
              </a:rPr>
              <a:t>ключове</a:t>
            </a:r>
            <a:endParaRPr lang="bg-BG" sz="3500" b="1" dirty="0">
              <a:solidFill>
                <a:schemeClr val="bg1"/>
              </a:solidFill>
              <a:latin typeface="Calibri"/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500" dirty="0"/>
              <a:t>Не по номера 0, 1, 2, … (</a:t>
            </a:r>
            <a:r>
              <a:rPr lang="bg-BG" sz="3500" dirty="0"/>
              <a:t>както при</a:t>
            </a:r>
            <a:r>
              <a:rPr lang="en-US" sz="3500" dirty="0"/>
              <a:t> масиви</a:t>
            </a:r>
            <a:r>
              <a:rPr lang="bg-BG" sz="3500" dirty="0"/>
              <a:t>те</a:t>
            </a:r>
            <a:r>
              <a:rPr lang="en-US" sz="3500" dirty="0"/>
              <a:t>)</a:t>
            </a:r>
            <a:endParaRPr lang="en-US" sz="350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500" dirty="0"/>
              <a:t>Съдържат колекция</a:t>
            </a:r>
            <a:r>
              <a:rPr lang="en-US" sz="3500" dirty="0">
                <a:latin typeface="Calibri"/>
                <a:cs typeface="Calibri"/>
              </a:rPr>
              <a:t> от двойки</a:t>
            </a:r>
            <a:r>
              <a:rPr lang="bg-BG" sz="3500" dirty="0">
                <a:latin typeface="Calibri"/>
                <a:cs typeface="Calibri"/>
              </a:rPr>
              <a:t> </a:t>
            </a:r>
            <a:r>
              <a:rPr lang="en-US" sz="3500" dirty="0">
                <a:latin typeface="Consolas"/>
                <a:cs typeface="Consolas" panose="020B0609020204030204" pitchFamily="49" charset="0"/>
              </a:rPr>
              <a:t>{</a:t>
            </a:r>
            <a:r>
              <a:rPr lang="en-US" sz="3500" b="1" dirty="0">
                <a:solidFill>
                  <a:schemeClr val="bg1"/>
                </a:solidFill>
                <a:latin typeface="Calibri"/>
                <a:cs typeface="Consolas" panose="020B0609020204030204" pitchFamily="49" charset="0"/>
              </a:rPr>
              <a:t>ключ</a:t>
            </a:r>
            <a:r>
              <a:rPr lang="bg-BG" sz="3500" b="1" dirty="0">
                <a:solidFill>
                  <a:schemeClr val="bg1"/>
                </a:solidFill>
                <a:latin typeface="Calibri"/>
                <a:cs typeface="Consolas" panose="020B0609020204030204" pitchFamily="49" charset="0"/>
              </a:rPr>
              <a:t> </a:t>
            </a:r>
            <a:r>
              <a:rPr lang="en-US" sz="3500" dirty="0">
                <a:sym typeface="Wingdings" panose="05000000000000000000" pitchFamily="2" charset="2"/>
              </a:rPr>
              <a:t></a:t>
            </a:r>
            <a:r>
              <a:rPr lang="en-US" sz="3500" b="1" dirty="0">
                <a:solidFill>
                  <a:schemeClr val="bg1"/>
                </a:solidFill>
                <a:latin typeface="+mj-lt"/>
              </a:rPr>
              <a:t> </a:t>
            </a:r>
            <a:r>
              <a:rPr lang="en-US" sz="3500" b="1" dirty="0">
                <a:solidFill>
                  <a:schemeClr val="bg1"/>
                </a:solidFill>
                <a:latin typeface="Calibri"/>
              </a:rPr>
              <a:t>стойност</a:t>
            </a:r>
            <a:r>
              <a:rPr lang="en-US" sz="3500" dirty="0">
                <a:latin typeface="Consolas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723491" cy="882654"/>
          </a:xfrm>
        </p:spPr>
        <p:txBody>
          <a:bodyPr>
            <a:normAutofit/>
          </a:bodyPr>
          <a:lstStyle/>
          <a:p>
            <a:r>
              <a:rPr lang="en-US" sz="4000" dirty="0"/>
              <a:t>Асоциативни масиви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621000" y="3888370"/>
            <a:ext cx="5871638" cy="2683149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3926" tIns="107944" rIns="143926" bIns="107944" rtlCol="0">
              <a:noAutofit/>
            </a:bodyPr>
            <a:lstStyle/>
            <a:p>
              <a:pPr defTabSz="1218255">
                <a:buClr>
                  <a:srgbClr val="F2B254"/>
                </a:buClr>
                <a:buSzPct val="100000"/>
              </a:pPr>
              <a:endParaRPr lang="en-US" sz="2398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/>
          </p:nvGraphicFramePr>
          <p:xfrm>
            <a:off x="6532879" y="4600769"/>
            <a:ext cx="4538144" cy="146602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8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8" b="1" dirty="0"/>
                <a:t>Value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3D09270F-920C-4895-B587-0D210B6A4F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8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D17CA9C0-CCB8-4380-BDC2-691F9A242680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</a:rPr>
              <a:t>Dictionary</a:t>
            </a:r>
            <a:r>
              <a:rPr lang="en-US" sz="3800" dirty="0"/>
              <a:t>&lt;</a:t>
            </a:r>
            <a:r>
              <a:rPr lang="en-US" sz="3800" b="1" dirty="0">
                <a:solidFill>
                  <a:schemeClr val="bg1"/>
                </a:solidFill>
              </a:rPr>
              <a:t>K</a:t>
            </a:r>
            <a:r>
              <a:rPr lang="en-US" sz="3800" dirty="0"/>
              <a:t>,</a:t>
            </a:r>
            <a:r>
              <a:rPr lang="en-US" sz="3800" b="1" dirty="0">
                <a:solidFill>
                  <a:schemeClr val="bg1"/>
                </a:solidFill>
              </a:rPr>
              <a:t> V</a:t>
            </a:r>
            <a:r>
              <a:rPr lang="en-US" sz="3800" dirty="0"/>
              <a:t>&gt;</a:t>
            </a:r>
            <a:r>
              <a:rPr lang="en-US" sz="3800" b="1" dirty="0">
                <a:solidFill>
                  <a:schemeClr val="bg1"/>
                </a:solidFill>
              </a:rPr>
              <a:t> </a:t>
            </a:r>
            <a:r>
              <a:rPr lang="bg-BG" sz="3800" dirty="0"/>
              <a:t>– </a:t>
            </a:r>
            <a:r>
              <a:rPr lang="en-US" sz="3800" dirty="0"/>
              <a:t>представлява колекция от двойки </a:t>
            </a:r>
            <a:endParaRPr lang="bg-BG" dirty="0"/>
          </a:p>
          <a:p>
            <a:pPr marL="456565" indent="-456565">
              <a:buClr>
                <a:schemeClr val="tx1"/>
              </a:buClr>
            </a:pPr>
            <a:r>
              <a:rPr lang="bg-BG" sz="3800" dirty="0"/>
              <a:t>Ключовете </a:t>
            </a:r>
            <a:r>
              <a:rPr lang="en-US" sz="3800" dirty="0"/>
              <a:t>са </a:t>
            </a:r>
            <a:r>
              <a:rPr lang="en-US" sz="3800" b="1" dirty="0">
                <a:solidFill>
                  <a:schemeClr val="bg1"/>
                </a:solidFill>
              </a:rPr>
              <a:t>уникални</a:t>
            </a:r>
            <a:endParaRPr lang="en-US" sz="3800" b="1" dirty="0">
              <a:solidFill>
                <a:schemeClr val="bg1"/>
              </a:solidFill>
              <a:cs typeface="Calibri"/>
            </a:endParaRPr>
          </a:p>
          <a:p>
            <a:pPr marL="456565" indent="-456565">
              <a:buClr>
                <a:schemeClr val="tx1"/>
              </a:buClr>
            </a:pPr>
            <a:r>
              <a:rPr lang="en-US" sz="3800" dirty="0">
                <a:ea typeface="+mn-lt"/>
                <a:cs typeface="+mn-lt"/>
              </a:rPr>
              <a:t>Поддържа ключовете в техния </a:t>
            </a:r>
            <a:r>
              <a:rPr lang="en-US" sz="3800" b="1" dirty="0">
                <a:solidFill>
                  <a:schemeClr val="bg1"/>
                </a:solidFill>
                <a:ea typeface="+mn-lt"/>
                <a:cs typeface="+mn-lt"/>
              </a:rPr>
              <a:t>ред на добавяне</a:t>
            </a:r>
            <a:endParaRPr lang="en-US" sz="38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4083FDB1-24CB-4745-A7CF-AE1A6087A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bg-BG" sz="3950" dirty="0"/>
              <a:t>Речници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F92597A-13E8-4FC2-AEE4-7AE9F831B216}"/>
              </a:ext>
            </a:extLst>
          </p:cNvPr>
          <p:cNvSpPr txBox="1">
            <a:spLocks/>
          </p:cNvSpPr>
          <p:nvPr/>
        </p:nvSpPr>
        <p:spPr>
          <a:xfrm>
            <a:off x="775733" y="3572736"/>
            <a:ext cx="9567151" cy="1941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</a:rPr>
              <a:t>var</a:t>
            </a:r>
            <a:r>
              <a:rPr lang="en-GB" dirty="0"/>
              <a:t> fruits = </a:t>
            </a:r>
            <a:r>
              <a:rPr lang="en-GB" dirty="0">
                <a:solidFill>
                  <a:schemeClr val="bg1"/>
                </a:solidFill>
              </a:rPr>
              <a:t>new Dictionary&lt;string, double&gt;</a:t>
            </a:r>
            <a:r>
              <a:rPr lang="en-GB" dirty="0"/>
              <a:t>();</a:t>
            </a:r>
          </a:p>
          <a:p>
            <a:pPr>
              <a:lnSpc>
                <a:spcPct val="100000"/>
              </a:lnSpc>
            </a:pPr>
            <a:r>
              <a:rPr lang="en-GB" dirty="0"/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/>
              <a:t>"banana"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 = 2.20;</a:t>
            </a:r>
          </a:p>
          <a:p>
            <a:pPr>
              <a:lnSpc>
                <a:spcPct val="100000"/>
              </a:lnSpc>
            </a:pPr>
            <a:r>
              <a:rPr lang="en-GB" dirty="0"/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/>
              <a:t>"apple"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 = 1.40;</a:t>
            </a:r>
          </a:p>
          <a:p>
            <a:pPr marL="0">
              <a:lnSpc>
                <a:spcPct val="100000"/>
              </a:lnSpc>
            </a:pPr>
            <a:r>
              <a:rPr lang="en-GB" dirty="0"/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/>
              <a:t>"kiwi"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 = 3.20;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841AB188-0F25-4817-A93B-629F1FADD0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2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EDC03249-CC29-4CD9-B0FB-F001E7339F4D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buClr>
                <a:schemeClr val="tx1"/>
              </a:buClr>
            </a:pPr>
            <a:r>
              <a:rPr lang="en-US" sz="3800" b="1" noProof="1">
                <a:solidFill>
                  <a:schemeClr val="bg1"/>
                </a:solidFill>
              </a:rPr>
              <a:t>SortedDictionary</a:t>
            </a:r>
            <a:r>
              <a:rPr lang="en-US" sz="3800" dirty="0"/>
              <a:t>&lt;</a:t>
            </a:r>
            <a:r>
              <a:rPr lang="en-US" sz="3800" b="1" dirty="0">
                <a:solidFill>
                  <a:schemeClr val="bg1"/>
                </a:solidFill>
              </a:rPr>
              <a:t>K</a:t>
            </a:r>
            <a:r>
              <a:rPr lang="en-US" sz="3800" dirty="0"/>
              <a:t>, </a:t>
            </a:r>
            <a:r>
              <a:rPr lang="en-US" sz="3800" b="1" dirty="0">
                <a:solidFill>
                  <a:schemeClr val="bg1"/>
                </a:solidFill>
              </a:rPr>
              <a:t>V</a:t>
            </a:r>
            <a:r>
              <a:rPr lang="en-US" sz="3800" dirty="0"/>
              <a:t>&gt;</a:t>
            </a:r>
            <a:endParaRPr lang="bg-BG" dirty="0"/>
          </a:p>
          <a:p>
            <a:pPr marL="456565" indent="-456565">
              <a:buClr>
                <a:schemeClr val="tx1"/>
              </a:buClr>
            </a:pPr>
            <a:r>
              <a:rPr lang="bg-BG" sz="3800" dirty="0"/>
              <a:t>Поддържа</a:t>
            </a:r>
            <a:r>
              <a:rPr lang="en-US" sz="3800" dirty="0"/>
              <a:t> </a:t>
            </a:r>
            <a:r>
              <a:rPr lang="bg-BG" sz="3800" dirty="0"/>
              <a:t>ключовете </a:t>
            </a:r>
            <a:r>
              <a:rPr lang="bg-BG" sz="3800" b="1" dirty="0">
                <a:solidFill>
                  <a:schemeClr val="bg1"/>
                </a:solidFill>
              </a:rPr>
              <a:t>сортирани</a:t>
            </a:r>
            <a:endParaRPr lang="en-US" sz="3800" b="1" dirty="0">
              <a:solidFill>
                <a:schemeClr val="bg1"/>
              </a:solidFill>
              <a:cs typeface="Calibri"/>
            </a:endParaRPr>
          </a:p>
          <a:p>
            <a:pPr marL="456565" indent="-456565">
              <a:buClr>
                <a:schemeClr val="tx1"/>
              </a:buClr>
            </a:pPr>
            <a:r>
              <a:rPr lang="en-US" sz="3800" dirty="0"/>
              <a:t>Използва балансирано дърво</a:t>
            </a:r>
            <a:endParaRPr lang="en-US" sz="3800" dirty="0">
              <a:cs typeface="Calibri"/>
            </a:endParaRP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B821F336-E77F-4112-BD5D-482F3130F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bg-BG" sz="3950" dirty="0"/>
              <a:t>Сортирани</a:t>
            </a:r>
            <a:r>
              <a:rPr lang="en-US" sz="3950" dirty="0"/>
              <a:t> </a:t>
            </a:r>
            <a:r>
              <a:rPr lang="bg-BG" sz="3950" dirty="0"/>
              <a:t>речници</a:t>
            </a:r>
            <a:endParaRPr lang="bg-BG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D31DF8D-5A2D-4541-8FE9-72B5F7E1A9DC}"/>
              </a:ext>
            </a:extLst>
          </p:cNvPr>
          <p:cNvSpPr txBox="1">
            <a:spLocks/>
          </p:cNvSpPr>
          <p:nvPr/>
        </p:nvSpPr>
        <p:spPr>
          <a:xfrm>
            <a:off x="757423" y="3573016"/>
            <a:ext cx="10377549" cy="23287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798" dirty="0">
                <a:solidFill>
                  <a:schemeClr val="bg1"/>
                </a:solidFill>
              </a:rPr>
              <a:t>var</a:t>
            </a:r>
            <a:r>
              <a:rPr lang="en-GB" sz="2798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2798" dirty="0"/>
              <a:t>fruits = </a:t>
            </a:r>
            <a:r>
              <a:rPr lang="en-GB" sz="2798" dirty="0">
                <a:solidFill>
                  <a:schemeClr val="bg1"/>
                </a:solidFill>
              </a:rPr>
              <a:t>new SortedDictionary&lt;string, double&gt;</a:t>
            </a:r>
            <a:r>
              <a:rPr lang="en-GB" sz="2798" dirty="0"/>
              <a:t>();</a:t>
            </a:r>
          </a:p>
          <a:p>
            <a:pPr>
              <a:lnSpc>
                <a:spcPct val="100000"/>
              </a:lnSpc>
            </a:pPr>
            <a:r>
              <a:rPr lang="en-GB" sz="2798" dirty="0"/>
              <a:t>fruits</a:t>
            </a:r>
            <a:r>
              <a:rPr lang="en-GB" sz="2798" dirty="0">
                <a:solidFill>
                  <a:schemeClr val="bg1"/>
                </a:solidFill>
              </a:rPr>
              <a:t>[</a:t>
            </a:r>
            <a:r>
              <a:rPr lang="en-GB" sz="2798" dirty="0"/>
              <a:t>"kiwi"</a:t>
            </a:r>
            <a:r>
              <a:rPr lang="en-GB" sz="2798" dirty="0">
                <a:solidFill>
                  <a:schemeClr val="bg1"/>
                </a:solidFill>
              </a:rPr>
              <a:t>]</a:t>
            </a:r>
            <a:r>
              <a:rPr lang="en-GB" sz="2798" dirty="0"/>
              <a:t> = 4.50;</a:t>
            </a:r>
          </a:p>
          <a:p>
            <a:pPr>
              <a:lnSpc>
                <a:spcPct val="100000"/>
              </a:lnSpc>
            </a:pPr>
            <a:r>
              <a:rPr lang="en-GB" sz="2798" dirty="0"/>
              <a:t>fruits</a:t>
            </a:r>
            <a:r>
              <a:rPr lang="en-GB" sz="2798" dirty="0">
                <a:solidFill>
                  <a:schemeClr val="bg1"/>
                </a:solidFill>
              </a:rPr>
              <a:t>[</a:t>
            </a:r>
            <a:r>
              <a:rPr lang="en-GB" sz="2798" dirty="0"/>
              <a:t>"orange"</a:t>
            </a:r>
            <a:r>
              <a:rPr lang="en-GB" sz="2798" dirty="0">
                <a:solidFill>
                  <a:schemeClr val="bg1"/>
                </a:solidFill>
              </a:rPr>
              <a:t>]</a:t>
            </a:r>
            <a:r>
              <a:rPr lang="en-GB" sz="2798" dirty="0"/>
              <a:t> = 2.50;</a:t>
            </a:r>
          </a:p>
          <a:p>
            <a:pPr>
              <a:lnSpc>
                <a:spcPct val="100000"/>
              </a:lnSpc>
            </a:pPr>
            <a:r>
              <a:rPr lang="en-GB" sz="2798" dirty="0"/>
              <a:t>fruits</a:t>
            </a:r>
            <a:r>
              <a:rPr lang="en-GB" sz="2798" dirty="0">
                <a:solidFill>
                  <a:schemeClr val="bg1"/>
                </a:solidFill>
              </a:rPr>
              <a:t>[</a:t>
            </a:r>
            <a:r>
              <a:rPr lang="en-GB" sz="2798" dirty="0"/>
              <a:t>"banana"</a:t>
            </a:r>
            <a:r>
              <a:rPr lang="en-GB" sz="2798" dirty="0">
                <a:solidFill>
                  <a:schemeClr val="bg1"/>
                </a:solidFill>
              </a:rPr>
              <a:t>]</a:t>
            </a:r>
            <a:r>
              <a:rPr lang="en-GB" sz="2798" dirty="0"/>
              <a:t> = 2.20;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0755E5B-0B03-40DA-A567-ABCAF14026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4FA67C38-5C78-4B10-A620-C6AC9010D71D}"/>
              </a:ext>
            </a:extLst>
          </p:cNvPr>
          <p:cNvSpPr txBox="1">
            <a:spLocks/>
          </p:cNvSpPr>
          <p:nvPr/>
        </p:nvSpPr>
        <p:spPr>
          <a:xfrm>
            <a:off x="190356" y="1212149"/>
            <a:ext cx="11808021" cy="51842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3800" dirty="0"/>
              <a:t>(</a:t>
            </a:r>
            <a:r>
              <a:rPr lang="en-US" sz="3800" b="1" dirty="0">
                <a:solidFill>
                  <a:schemeClr val="bg1"/>
                </a:solidFill>
              </a:rPr>
              <a:t>ключ</a:t>
            </a:r>
            <a:r>
              <a:rPr lang="en-US" sz="3800" dirty="0"/>
              <a:t>, </a:t>
            </a:r>
            <a:r>
              <a:rPr lang="en-US" sz="3800" b="1" dirty="0">
                <a:solidFill>
                  <a:schemeClr val="bg1"/>
                </a:solidFill>
              </a:rPr>
              <a:t>стойност</a:t>
            </a:r>
            <a:r>
              <a:rPr lang="en-US" sz="3800" dirty="0"/>
              <a:t>)</a:t>
            </a:r>
            <a:endParaRPr lang="bg-BG" dirty="0"/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8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8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8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sz="3800" dirty="0"/>
              <a:t>(</a:t>
            </a:r>
            <a:r>
              <a:rPr lang="en-US" sz="3800" b="1" dirty="0">
                <a:solidFill>
                  <a:schemeClr val="bg1"/>
                </a:solidFill>
              </a:rPr>
              <a:t>ключ</a:t>
            </a:r>
            <a:r>
              <a:rPr lang="en-US" sz="3800" dirty="0">
                <a:solidFill>
                  <a:srgbClr val="234465"/>
                </a:solidFill>
              </a:rPr>
              <a:t>)</a:t>
            </a:r>
            <a:endParaRPr lang="en-US" sz="380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451581B6-609C-45A1-B3F1-B89182A7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>
            <a:normAutofit/>
          </a:bodyPr>
          <a:lstStyle/>
          <a:p>
            <a:r>
              <a:rPr lang="en-US" sz="4000" dirty="0"/>
              <a:t>Вградени методи</a:t>
            </a:r>
            <a:r>
              <a:rPr lang="bg-BG" sz="4000" dirty="0"/>
              <a:t> (1)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F3DAD0E-74EC-433E-B087-B8885C66A641}"/>
              </a:ext>
            </a:extLst>
          </p:cNvPr>
          <p:cNvSpPr txBox="1">
            <a:spLocks/>
          </p:cNvSpPr>
          <p:nvPr/>
        </p:nvSpPr>
        <p:spPr>
          <a:xfrm>
            <a:off x="752724" y="2018391"/>
            <a:ext cx="9734176" cy="17674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300"/>
              </a:spcBef>
              <a:spcAft>
                <a:spcPts val="300"/>
              </a:spcAft>
            </a:pPr>
            <a:r>
              <a:rPr lang="en-GB" sz="2799" dirty="0"/>
              <a:t>var airplanes = new Dictionary&lt;string, int&gt;();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799" dirty="0"/>
              <a:t>airplanes.</a:t>
            </a:r>
            <a:r>
              <a:rPr lang="en-GB" sz="2799" dirty="0">
                <a:solidFill>
                  <a:schemeClr val="bg1"/>
                </a:solidFill>
              </a:rPr>
              <a:t>Add</a:t>
            </a:r>
            <a:r>
              <a:rPr lang="en-GB" sz="2799" dirty="0"/>
              <a:t>(</a:t>
            </a:r>
            <a:r>
              <a:rPr lang="en-GB" sz="2799" dirty="0">
                <a:solidFill>
                  <a:schemeClr val="bg1"/>
                </a:solidFill>
              </a:rPr>
              <a:t>"Boeing 737"</a:t>
            </a:r>
            <a:r>
              <a:rPr lang="en-GB" sz="2799" dirty="0"/>
              <a:t>, </a:t>
            </a:r>
            <a:r>
              <a:rPr lang="en-GB" sz="2799" dirty="0">
                <a:solidFill>
                  <a:schemeClr val="bg1"/>
                </a:solidFill>
              </a:rPr>
              <a:t>130</a:t>
            </a:r>
            <a:r>
              <a:rPr lang="en-GB" sz="2799" dirty="0"/>
              <a:t>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799" dirty="0"/>
              <a:t>airplanes.</a:t>
            </a:r>
            <a:r>
              <a:rPr lang="en-GB" sz="2799" dirty="0">
                <a:solidFill>
                  <a:schemeClr val="bg1"/>
                </a:solidFill>
              </a:rPr>
              <a:t>Add</a:t>
            </a:r>
            <a:r>
              <a:rPr lang="en-GB" sz="2799" dirty="0"/>
              <a:t>(</a:t>
            </a:r>
            <a:r>
              <a:rPr lang="en-GB" sz="2799" dirty="0">
                <a:solidFill>
                  <a:schemeClr val="bg1"/>
                </a:solidFill>
              </a:rPr>
              <a:t>"Airbus A320"</a:t>
            </a:r>
            <a:r>
              <a:rPr lang="en-GB" sz="2799" dirty="0"/>
              <a:t>, </a:t>
            </a:r>
            <a:r>
              <a:rPr lang="en-GB" sz="2799" dirty="0">
                <a:solidFill>
                  <a:schemeClr val="bg1"/>
                </a:solidFill>
              </a:rPr>
              <a:t>150</a:t>
            </a:r>
            <a:r>
              <a:rPr lang="en-GB" sz="2799" dirty="0"/>
              <a:t>);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FFEDCCD-D0B4-4E9A-B138-C29410261C50}"/>
              </a:ext>
            </a:extLst>
          </p:cNvPr>
          <p:cNvSpPr txBox="1">
            <a:spLocks/>
          </p:cNvSpPr>
          <p:nvPr/>
        </p:nvSpPr>
        <p:spPr>
          <a:xfrm>
            <a:off x="752724" y="4718506"/>
            <a:ext cx="9734176" cy="16354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 defTabSz="1218438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lang="en-US" sz="2799" b="1" noProof="1">
                <a:latin typeface="Consolas" pitchFamily="49" charset="0"/>
                <a:cs typeface="Consolas" pitchFamily="49" charset="0"/>
              </a:defRPr>
            </a:lvl1pPr>
            <a:lvl2pPr marL="80962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730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497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15265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var airplanes = new Dictionary&lt;string, int&gt;();</a:t>
            </a:r>
          </a:p>
          <a:p>
            <a:r>
              <a:rPr lang="en-US" dirty="0"/>
              <a:t>airplanes.Add("Boeing 737", 130);</a:t>
            </a:r>
          </a:p>
          <a:p>
            <a:r>
              <a:rPr lang="en-US" dirty="0"/>
              <a:t>airplanes.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("</a:t>
            </a:r>
            <a:r>
              <a:rPr lang="en-US" dirty="0">
                <a:solidFill>
                  <a:schemeClr val="bg1"/>
                </a:solidFill>
              </a:rPr>
              <a:t>Boeing 737</a:t>
            </a:r>
            <a:r>
              <a:rPr lang="en-US" dirty="0"/>
              <a:t>");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D5D209FC-41D3-4AC4-B733-B50F3A79F5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55567806-ED9D-4A69-8891-A7684708BA0F}"/>
              </a:ext>
            </a:extLst>
          </p:cNvPr>
          <p:cNvSpPr txBox="1">
            <a:spLocks/>
          </p:cNvSpPr>
          <p:nvPr/>
        </p:nvSpPr>
        <p:spPr>
          <a:xfrm>
            <a:off x="190356" y="1212149"/>
            <a:ext cx="11808021" cy="518427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</a:t>
            </a:r>
            <a:r>
              <a:rPr lang="en-US" sz="3800" dirty="0">
                <a:solidFill>
                  <a:srgbClr val="234465"/>
                </a:solidFill>
              </a:rPr>
              <a:t>(</a:t>
            </a:r>
            <a:r>
              <a:rPr lang="en-US" sz="3800" b="1" dirty="0">
                <a:solidFill>
                  <a:schemeClr val="bg1"/>
                </a:solidFill>
              </a:rPr>
              <a:t>ключ</a:t>
            </a:r>
            <a:r>
              <a:rPr lang="en-US" sz="3800" dirty="0">
                <a:solidFill>
                  <a:srgbClr val="234465"/>
                </a:solidFill>
              </a:rPr>
              <a:t>) – много бърза операция</a:t>
            </a:r>
            <a:endParaRPr lang="bg-BG" dirty="0"/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8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8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8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</a:t>
            </a:r>
            <a:r>
              <a:rPr lang="en-US" sz="3800" dirty="0">
                <a:solidFill>
                  <a:srgbClr val="234465"/>
                </a:solidFill>
              </a:rPr>
              <a:t>(</a:t>
            </a:r>
            <a:r>
              <a:rPr lang="en-US" sz="3800" b="1" dirty="0">
                <a:solidFill>
                  <a:schemeClr val="bg1"/>
                </a:solidFill>
              </a:rPr>
              <a:t>стойност</a:t>
            </a:r>
            <a:r>
              <a:rPr lang="en-US" sz="3800" dirty="0">
                <a:solidFill>
                  <a:srgbClr val="234465"/>
                </a:solidFill>
              </a:rPr>
              <a:t>) – много бавна операция</a:t>
            </a:r>
            <a:endParaRPr lang="en-US" sz="380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8D55B29C-7543-45B5-ACFA-7297E94F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Вградени методи</a:t>
            </a:r>
            <a:r>
              <a:rPr lang="en-US" sz="4000" dirty="0"/>
              <a:t> (2)</a:t>
            </a:r>
            <a:endParaRPr lang="en-US" sz="4000" dirty="0">
              <a:cs typeface="Calibri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AEF4C49-0C24-4ABF-9A82-8FE047B5D852}"/>
              </a:ext>
            </a:extLst>
          </p:cNvPr>
          <p:cNvSpPr txBox="1">
            <a:spLocks/>
          </p:cNvSpPr>
          <p:nvPr/>
        </p:nvSpPr>
        <p:spPr>
          <a:xfrm>
            <a:off x="786211" y="1915292"/>
            <a:ext cx="10276752" cy="185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 dirty="0"/>
              <a:t>var dictionary = new Dictionary&lt;string, int&gt;();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dictionary.Add("Airbus A320", 150);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if (dictionary.</a:t>
            </a:r>
            <a:r>
              <a:rPr lang="en-GB" sz="2400" dirty="0">
                <a:solidFill>
                  <a:schemeClr val="bg1"/>
                </a:solidFill>
              </a:rPr>
              <a:t>ContainsKey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"Airbus A320"</a:t>
            </a:r>
            <a:r>
              <a:rPr lang="en-GB" sz="2400" dirty="0"/>
              <a:t>))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   Console.WriteLine($"Airbus A320 key exists");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377344C-4C8F-469B-837C-6B77203CF5CC}"/>
              </a:ext>
            </a:extLst>
          </p:cNvPr>
          <p:cNvSpPr txBox="1">
            <a:spLocks/>
          </p:cNvSpPr>
          <p:nvPr/>
        </p:nvSpPr>
        <p:spPr>
          <a:xfrm>
            <a:off x="786210" y="4499731"/>
            <a:ext cx="10276753" cy="1926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400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dictionary.Add("Airbus A320", 150);</a:t>
            </a: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Console.WriteLine(dictionary.</a:t>
            </a:r>
            <a:r>
              <a:rPr lang="en-GB" sz="2400" dirty="0">
                <a:solidFill>
                  <a:schemeClr val="bg1"/>
                </a:solidFill>
              </a:rPr>
              <a:t>ContainsValue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150</a:t>
            </a:r>
            <a:r>
              <a:rPr lang="en-GB" sz="2400" dirty="0">
                <a:solidFill>
                  <a:schemeClr val="tx1"/>
                </a:solidFill>
              </a:rPr>
              <a:t>)); </a:t>
            </a:r>
            <a:r>
              <a:rPr lang="en-GB" sz="2400" i="1" dirty="0">
                <a:solidFill>
                  <a:schemeClr val="accent2"/>
                </a:solidFill>
              </a:rPr>
              <a:t>// true</a:t>
            </a: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Console.WriteLine(dictionary.</a:t>
            </a:r>
            <a:r>
              <a:rPr lang="en-GB" sz="2400" dirty="0">
                <a:solidFill>
                  <a:schemeClr val="bg1"/>
                </a:solidFill>
              </a:rPr>
              <a:t>ContainsValue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100</a:t>
            </a:r>
            <a:r>
              <a:rPr lang="en-GB" sz="2400" dirty="0">
                <a:solidFill>
                  <a:schemeClr val="tx1"/>
                </a:solidFill>
              </a:rPr>
              <a:t>)); </a:t>
            </a:r>
            <a:r>
              <a:rPr lang="en-GB" sz="2400" i="1" dirty="0">
                <a:solidFill>
                  <a:schemeClr val="accent2"/>
                </a:solidFill>
              </a:rPr>
              <a:t>// false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4A22AD1-88F1-4370-A55D-00ACF9CE0E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2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>
                <a:cs typeface="Calibri"/>
              </a:rPr>
              <a:t>Прочетете 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масив </a:t>
            </a:r>
            <a:r>
              <a:rPr lang="en-US" sz="3600" dirty="0">
                <a:cs typeface="Calibri"/>
              </a:rPr>
              <a:t>от реални числа и отпечатайте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колко пъти се </a:t>
            </a:r>
            <a:r>
              <a:rPr lang="bg-BG" sz="3600" b="1" dirty="0">
                <a:solidFill>
                  <a:schemeClr val="bg1"/>
                </a:solidFill>
                <a:cs typeface="Calibri"/>
              </a:rPr>
              <a:t>среща всяко от тях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endParaRPr lang="bg-BG" sz="335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1000" y="100750"/>
            <a:ext cx="9955594" cy="882654"/>
          </a:xfrm>
        </p:spPr>
        <p:txBody>
          <a:bodyPr>
            <a:noAutofit/>
          </a:bodyPr>
          <a:lstStyle/>
          <a:p>
            <a:r>
              <a:rPr lang="en-US" sz="4000" dirty="0"/>
              <a:t>Задача: Брой еднакви стойности в масив</a:t>
            </a:r>
            <a:endParaRPr lang="en-US" sz="4000" dirty="0">
              <a:cs typeface="Calibri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7405" y="3072833"/>
            <a:ext cx="3476091" cy="648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8 2.5 2.5 8 2.5</a:t>
            </a:r>
            <a:endParaRPr lang="it-IT" sz="2798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17899" y="2779401"/>
            <a:ext cx="3076040" cy="1233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8 - 2 times</a:t>
            </a:r>
          </a:p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2.5 - 3 times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5620862" y="3095789"/>
            <a:ext cx="429668" cy="6027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8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7662" y="4883374"/>
            <a:ext cx="2655835" cy="648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1.5 5 1.5 3</a:t>
            </a:r>
            <a:endParaRPr lang="it-IT" sz="2798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17899" y="4401367"/>
            <a:ext cx="3076040" cy="1817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1.5 - 2 times</a:t>
            </a:r>
          </a:p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it-IT" sz="2798" b="1" noProof="1">
                <a:latin typeface="Consolas" pitchFamily="49" charset="0"/>
              </a:rPr>
              <a:t>5 - 1 times</a:t>
            </a:r>
            <a:endParaRPr lang="en-US" sz="2798" b="1" noProof="1">
              <a:latin typeface="Consolas" pitchFamily="49" charset="0"/>
            </a:endParaRPr>
          </a:p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3 - 1 times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5620863" y="4906330"/>
            <a:ext cx="429668" cy="6027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8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7E899081-554A-4597-92C1-05B52DB86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877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3436</TotalTime>
  <Words>2483</Words>
  <Application>Microsoft Macintosh PowerPoint</Application>
  <PresentationFormat>Widescreen</PresentationFormat>
  <Paragraphs>437</Paragraphs>
  <Slides>34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Множества и речници</vt:lpstr>
      <vt:lpstr>Съдържание</vt:lpstr>
      <vt:lpstr>Речници</vt:lpstr>
      <vt:lpstr>Асоциативни масиви</vt:lpstr>
      <vt:lpstr>Речници</vt:lpstr>
      <vt:lpstr>Сортирани речници</vt:lpstr>
      <vt:lpstr>Вградени методи (1)</vt:lpstr>
      <vt:lpstr>Вградени методи (2)</vt:lpstr>
      <vt:lpstr>Задача: Брой еднакви стойности в масив</vt:lpstr>
      <vt:lpstr>Решение: Брой еднакви стойности в масив</vt:lpstr>
      <vt:lpstr>Обхождане на речник</vt:lpstr>
      <vt:lpstr>Мулти-речници</vt:lpstr>
      <vt:lpstr>Мулти-речници</vt:lpstr>
      <vt:lpstr>Задача: Средноаритметичен успех</vt:lpstr>
      <vt:lpstr>Решение: Средноаритметичен успех  (1)</vt:lpstr>
      <vt:lpstr>Решение: Средноаритметичен успех (2)</vt:lpstr>
      <vt:lpstr>Сложни речници</vt:lpstr>
      <vt:lpstr>Задача: Хранителен магазин</vt:lpstr>
      <vt:lpstr>Решение: Хранителен магазин (1)</vt:lpstr>
      <vt:lpstr>Решение: Хранителен магазин (2)</vt:lpstr>
      <vt:lpstr>Задача: Градове по континент и държава</vt:lpstr>
      <vt:lpstr>Решение: Градове по континент и държава (1)</vt:lpstr>
      <vt:lpstr>Решение: Градове по континент и държава (2)</vt:lpstr>
      <vt:lpstr>Решение: Градове по континент и държава (3)</vt:lpstr>
      <vt:lpstr>Множества</vt:lpstr>
      <vt:lpstr>Множества</vt:lpstr>
      <vt:lpstr>HashSet&lt;T&gt; – Примери</vt:lpstr>
      <vt:lpstr>List&lt;T&gt; срещу HashSet&lt;T&gt;</vt:lpstr>
      <vt:lpstr>Задача: Уникални имена</vt:lpstr>
      <vt:lpstr>Решение: Уникални имена</vt:lpstr>
      <vt:lpstr>SortedSet&lt;T&gt;</vt:lpstr>
      <vt:lpstr>Какво научихме днес? 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Sets and Dictionaries</dc:title>
  <dc:subject>C# Advanced – Practical Training Course @ SoftUni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734</cp:revision>
  <dcterms:created xsi:type="dcterms:W3CDTF">2018-05-23T13:08:44Z</dcterms:created>
  <dcterms:modified xsi:type="dcterms:W3CDTF">2023-08-19T10:30:24Z</dcterms:modified>
  <cp:category>© SoftUni – https://softuni.org</cp:category>
</cp:coreProperties>
</file>