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2"/>
  </p:notesMasterIdLst>
  <p:handoutMasterIdLst>
    <p:handoutMasterId r:id="rId33"/>
  </p:handoutMasterIdLst>
  <p:sldIdLst>
    <p:sldId id="503" r:id="rId5"/>
    <p:sldId id="276" r:id="rId6"/>
    <p:sldId id="520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5" r:id="rId16"/>
    <p:sldId id="536" r:id="rId17"/>
    <p:sldId id="530" r:id="rId18"/>
    <p:sldId id="511" r:id="rId19"/>
    <p:sldId id="512" r:id="rId20"/>
    <p:sldId id="513" r:id="rId21"/>
    <p:sldId id="514" r:id="rId22"/>
    <p:sldId id="515" r:id="rId23"/>
    <p:sldId id="516" r:id="rId24"/>
    <p:sldId id="531" r:id="rId25"/>
    <p:sldId id="532" r:id="rId26"/>
    <p:sldId id="534" r:id="rId27"/>
    <p:sldId id="533" r:id="rId28"/>
    <p:sldId id="349" r:id="rId29"/>
    <p:sldId id="256" r:id="rId30"/>
    <p:sldId id="4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D0D4DC"/>
    <a:srgbClr val="D0D4FF"/>
    <a:srgbClr val="5F9ABF"/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17.8.2023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35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345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26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17.8.2023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51.sv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Връзки, релационна схема, аномалии</a:t>
            </a:r>
            <a:r>
              <a:rPr lang="en-US" dirty="0" smtClean="0"/>
              <a:t> </a:t>
            </a:r>
            <a:r>
              <a:rPr lang="bg-BG" dirty="0" smtClean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Връзки и </a:t>
            </a:r>
            <a:r>
              <a:rPr lang="en-US" sz="4400" dirty="0" smtClean="0"/>
              <a:t>E/R </a:t>
            </a:r>
            <a:r>
              <a:rPr lang="bg-BG" sz="4400" dirty="0" smtClean="0"/>
              <a:t>диаграми</a:t>
            </a:r>
            <a:endParaRPr lang="bg-BG" sz="4400" dirty="0"/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743200"/>
            <a:ext cx="4724400" cy="2103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Ограниченията за целостта </a:t>
            </a:r>
            <a:r>
              <a:rPr lang="ru-RU" dirty="0" smtClean="0"/>
              <a:t>гарантират целостта на данните в таблиците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Налага</a:t>
            </a:r>
            <a:r>
              <a:rPr lang="bg-BG" dirty="0" smtClean="0"/>
              <a:t>т</a:t>
            </a:r>
            <a:r>
              <a:rPr lang="ru-RU" dirty="0" smtClean="0"/>
              <a:t> правила за данни,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 smtClean="0">
                <a:solidFill>
                  <a:schemeClr val="bg1"/>
                </a:solidFill>
              </a:rPr>
              <a:t>първичен ключ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Първичният ключ на таблица има </a:t>
            </a:r>
            <a:r>
              <a:rPr lang="ru-RU" b="1" dirty="0" smtClean="0">
                <a:solidFill>
                  <a:schemeClr val="bg1"/>
                </a:solidFill>
              </a:rPr>
              <a:t>уникална</a:t>
            </a:r>
            <a:r>
              <a:rPr lang="ru-RU" dirty="0" smtClean="0"/>
              <a:t> стойност за </a:t>
            </a:r>
            <a:r>
              <a:rPr lang="ru-RU" b="1" dirty="0" smtClean="0">
                <a:solidFill>
                  <a:schemeClr val="bg1"/>
                </a:solidFill>
              </a:rPr>
              <a:t>всеки ред</a:t>
            </a:r>
            <a:r>
              <a:rPr lang="ru-RU" dirty="0" smtClean="0"/>
              <a:t> в нея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Unique </a:t>
            </a:r>
            <a:r>
              <a:rPr lang="bg-BG" dirty="0" smtClean="0"/>
              <a:t>ограничение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 smtClean="0"/>
              <a:t>Гарантира, че всички стойности в </a:t>
            </a:r>
            <a:r>
              <a:rPr lang="ru-RU" b="1" dirty="0" smtClean="0">
                <a:solidFill>
                  <a:schemeClr val="bg1"/>
                </a:solidFill>
              </a:rPr>
              <a:t>определена</a:t>
            </a:r>
            <a:r>
              <a:rPr lang="ru-RU" dirty="0" smtClean="0"/>
              <a:t> колона (или група от колони) са </a:t>
            </a:r>
            <a:r>
              <a:rPr lang="ru-RU" b="1" dirty="0" smtClean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на целостта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78541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 smtClean="0">
                <a:solidFill>
                  <a:schemeClr val="bg1"/>
                </a:solidFill>
              </a:rPr>
              <a:t>външен ключ</a:t>
            </a:r>
          </a:p>
          <a:p>
            <a:pPr lvl="1"/>
            <a:r>
              <a:rPr lang="ru-RU" dirty="0" smtClean="0"/>
              <a:t>Гарантира, че стойността в дадена колона е ключ от </a:t>
            </a:r>
            <a:r>
              <a:rPr lang="ru-RU" b="1" dirty="0" smtClean="0">
                <a:solidFill>
                  <a:schemeClr val="bg1"/>
                </a:solidFill>
              </a:rPr>
              <a:t>друга таблица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Check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</a:p>
          <a:p>
            <a:pPr lvl="1"/>
            <a:r>
              <a:rPr lang="ru-RU" dirty="0" smtClean="0"/>
              <a:t>Гарантира, че стойностите в определена колона отговарят на някакво предварително зададено </a:t>
            </a:r>
            <a:r>
              <a:rPr lang="ru-RU" b="1" dirty="0" smtClean="0">
                <a:solidFill>
                  <a:schemeClr val="bg1"/>
                </a:solidFill>
              </a:rPr>
              <a:t>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 smtClean="0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на целостта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1" y="5486400"/>
            <a:ext cx="4343399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&gt;= 0) AND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(Hour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60198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3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>
          <a:xfrm>
            <a:off x="228600" y="5585916"/>
            <a:ext cx="11734799" cy="768084"/>
          </a:xfrm>
        </p:spPr>
        <p:txBody>
          <a:bodyPr>
            <a:noAutofit/>
          </a:bodyPr>
          <a:lstStyle/>
          <a:p>
            <a:r>
              <a:rPr lang="ru-RU" dirty="0" smtClean="0"/>
              <a:t>При </a:t>
            </a:r>
            <a:r>
              <a:rPr lang="ru-RU" dirty="0" smtClean="0"/>
              <a:t>вмъкване, редактиране и изтриване </a:t>
            </a:r>
            <a:r>
              <a:rPr lang="ru-RU" dirty="0" smtClean="0"/>
              <a:t>на записи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Аномалии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3600" dirty="0" smtClean="0"/>
              <a:t>Избягване на дублирани данни чрез нормализиране на схемата на БД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572000"/>
            <a:ext cx="10961783" cy="768084"/>
          </a:xfrm>
        </p:spPr>
        <p:txBody>
          <a:bodyPr/>
          <a:lstStyle/>
          <a:p>
            <a:r>
              <a:rPr lang="bg-BG" dirty="0" smtClean="0"/>
              <a:t>Нормализиране на БД</a:t>
            </a:r>
            <a:endParaRPr lang="en-US" dirty="0"/>
          </a:p>
        </p:txBody>
      </p:sp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Нормализирането</a:t>
            </a:r>
            <a:r>
              <a:rPr lang="ru-RU" dirty="0" smtClean="0"/>
              <a:t> на релационната схема премахва повтарящи се данни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Ненормализираните схеми могат да съдържат много повтарящи се </a:t>
            </a:r>
            <a:r>
              <a:rPr lang="ru-RU" dirty="0" smtClean="0"/>
              <a:t>данни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</a:t>
            </a:r>
            <a:endParaRPr lang="en-US" dirty="0"/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/>
                <a:gridCol w="1371600"/>
                <a:gridCol w="1981200"/>
                <a:gridCol w="990601"/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yoghurt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Mlexis</a:t>
                      </a:r>
                      <a:r>
                        <a:rPr lang="en-GB" sz="2200" baseline="0" noProof="1" smtClean="0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</a:t>
                      </a:r>
                      <a:r>
                        <a:rPr lang="en-GB" sz="2200" baseline="0" noProof="1" smtClean="0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</a:t>
                      </a:r>
                      <a:r>
                        <a:rPr lang="en-GB" sz="2200" baseline="0" noProof="1" smtClean="0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Bakery</a:t>
                      </a:r>
                      <a:r>
                        <a:rPr lang="en-GB" sz="2200" baseline="0" noProof="1" smtClean="0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Zagorka</a:t>
                      </a:r>
                      <a:r>
                        <a:rPr lang="en-GB" sz="2200" baseline="0" noProof="1" smtClean="0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0.68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Shoumen</a:t>
                      </a:r>
                      <a:r>
                        <a:rPr lang="en-GB" sz="2200" baseline="0" noProof="1" smtClean="0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</a:t>
                      </a:r>
                      <a:r>
                        <a:rPr lang="en-GB" sz="2200" baseline="0" noProof="1" smtClean="0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019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Данните се съхраняват в таблици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Полетата в редовете са </a:t>
            </a:r>
            <a:r>
              <a:rPr lang="ru-RU" b="1" dirty="0" smtClean="0">
                <a:solidFill>
                  <a:schemeClr val="bg1"/>
                </a:solidFill>
              </a:rPr>
              <a:t>неразделими</a:t>
            </a:r>
            <a:r>
              <a:rPr lang="ru-RU" dirty="0" smtClean="0"/>
              <a:t> </a:t>
            </a:r>
            <a:r>
              <a:rPr lang="ru-RU" dirty="0" smtClean="0"/>
              <a:t>стойности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В рамките на един ред няма повторения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(2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/>
                <a:gridCol w="3276600"/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BookTitle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ISBN (PK)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AuthorEmail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3847028437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7234534450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2079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Запазва всички изисквания на </a:t>
            </a:r>
            <a:r>
              <a:rPr lang="ru-RU" b="1" dirty="0" smtClean="0">
                <a:solidFill>
                  <a:schemeClr val="bg1"/>
                </a:solidFill>
              </a:rPr>
              <a:t>1-ва </a:t>
            </a:r>
            <a:r>
              <a:rPr lang="ru-RU" dirty="0" smtClean="0">
                <a:solidFill>
                  <a:srgbClr val="224464"/>
                </a:solidFill>
              </a:rPr>
              <a:t>нормална форма</a:t>
            </a:r>
            <a:endParaRPr lang="en-US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(3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/>
                <a:gridCol w="3276600"/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 smtClean="0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 smtClean="0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 (PK)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Price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AuthorEmail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3847028437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7234534450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 smtClean="0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 smtClean="0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40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Запазва всички изисквания на </a:t>
            </a:r>
            <a:r>
              <a:rPr lang="ru-RU" b="1" dirty="0" smtClean="0">
                <a:solidFill>
                  <a:schemeClr val="bg1"/>
                </a:solidFill>
              </a:rPr>
              <a:t>2-ра</a:t>
            </a:r>
            <a:r>
              <a:rPr lang="ru-RU" dirty="0" smtClean="0"/>
              <a:t> нормална форма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Единствените зависимости между колоните са от тип "колона зависи от PK"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(4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/>
                <a:gridCol w="1219200"/>
                <a:gridCol w="1447800"/>
                <a:gridCol w="1066800"/>
                <a:gridCol w="1143000"/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Product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ProducerId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Price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CategoryId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ShopId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TownId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yoghourt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 "Tipov"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rakiya "Biserna"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6.83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5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 "Tuborg"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256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Запазва всички изисквания на </a:t>
            </a:r>
            <a:r>
              <a:rPr lang="ru-RU" b="1" dirty="0" smtClean="0">
                <a:solidFill>
                  <a:schemeClr val="bg1"/>
                </a:solidFill>
              </a:rPr>
              <a:t>3-та</a:t>
            </a:r>
            <a:r>
              <a:rPr lang="ru-RU" dirty="0" smtClean="0"/>
              <a:t> </a:t>
            </a:r>
            <a:r>
              <a:rPr lang="ru-RU" dirty="0" smtClean="0"/>
              <a:t>нормална форма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Във всяка таблица има най-много една колона, </a:t>
            </a:r>
            <a:r>
              <a:rPr lang="ru-RU" dirty="0" smtClean="0"/>
              <a:t>с </a:t>
            </a:r>
            <a:r>
              <a:rPr lang="ru-RU" dirty="0" smtClean="0"/>
              <a:t>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</a:t>
            </a:r>
            <a:r>
              <a:rPr lang="en-US" dirty="0" smtClean="0"/>
              <a:t> </a:t>
            </a:r>
            <a:r>
              <a:rPr lang="en-US" dirty="0" smtClean="0"/>
              <a:t>(5</a:t>
            </a:r>
            <a:r>
              <a:rPr lang="en-US" dirty="0" smtClean="0"/>
              <a:t>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81400"/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Book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Article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Programming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Regular</a:t>
                      </a:r>
                      <a:r>
                        <a:rPr lang="en-GB" sz="2200" baseline="0" noProof="1" smtClean="0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Mastering</a:t>
                      </a:r>
                      <a:r>
                        <a:rPr lang="en-GB" sz="2200" baseline="0" noProof="1" smtClean="0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AJAX</a:t>
                      </a:r>
                      <a:r>
                        <a:rPr lang="en-GB" sz="2200" baseline="0" noProof="1" smtClean="0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 smtClean="0">
                <a:solidFill>
                  <a:schemeClr val="bg2"/>
                </a:solidFill>
              </a:rPr>
              <a:t>може да има </a:t>
            </a:r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 smtClean="0">
                <a:solidFill>
                  <a:schemeClr val="bg2"/>
                </a:solidFill>
              </a:rPr>
              <a:t>може да има </a:t>
            </a:r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 smtClean="0"/>
              <a:t>Видове връзки</a:t>
            </a:r>
          </a:p>
          <a:p>
            <a:r>
              <a:rPr lang="bg-BG" sz="3400" dirty="0" smtClean="0"/>
              <a:t>Ограничения на целостта</a:t>
            </a:r>
            <a:endParaRPr lang="ru-RU" sz="3400" dirty="0" smtClean="0"/>
          </a:p>
          <a:p>
            <a:r>
              <a:rPr lang="ru-RU" sz="3400" dirty="0" smtClean="0"/>
              <a:t>Аномалии, породени от излишество на данни</a:t>
            </a:r>
            <a:endParaRPr lang="en-US" sz="3400" dirty="0" smtClean="0"/>
          </a:p>
          <a:p>
            <a:pPr lvl="1"/>
            <a:r>
              <a:rPr lang="ru-RU" sz="3200" dirty="0" smtClean="0"/>
              <a:t>При </a:t>
            </a:r>
            <a:r>
              <a:rPr lang="ru-RU" sz="3200" b="1" dirty="0" smtClean="0">
                <a:solidFill>
                  <a:schemeClr val="bg1"/>
                </a:solidFill>
              </a:rPr>
              <a:t>вмъкване</a:t>
            </a:r>
            <a:r>
              <a:rPr lang="en-US" sz="3200" dirty="0" smtClean="0"/>
              <a:t> </a:t>
            </a:r>
            <a:r>
              <a:rPr lang="ru-RU" sz="3200" dirty="0" smtClean="0"/>
              <a:t>на записи</a:t>
            </a:r>
            <a:endParaRPr lang="en-US" sz="3200" dirty="0" smtClean="0"/>
          </a:p>
          <a:p>
            <a:pPr lvl="1"/>
            <a:r>
              <a:rPr lang="bg-BG" sz="3200" dirty="0" smtClean="0"/>
              <a:t>При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редактиране</a:t>
            </a:r>
            <a:r>
              <a:rPr lang="ru-RU" sz="3200" dirty="0" smtClean="0"/>
              <a:t> на записи</a:t>
            </a:r>
          </a:p>
          <a:p>
            <a:pPr lvl="1"/>
            <a:r>
              <a:rPr lang="ru-RU" sz="3200" dirty="0" smtClean="0"/>
              <a:t>При </a:t>
            </a:r>
            <a:r>
              <a:rPr lang="ru-RU" sz="3200" b="1" dirty="0" smtClean="0">
                <a:solidFill>
                  <a:schemeClr val="bg1"/>
                </a:solidFill>
              </a:rPr>
              <a:t>изтриване</a:t>
            </a:r>
            <a:r>
              <a:rPr lang="ru-RU" sz="3200" dirty="0" smtClean="0"/>
              <a:t> на записи</a:t>
            </a:r>
            <a:endParaRPr lang="en-US" sz="3200" dirty="0" smtClean="0"/>
          </a:p>
          <a:p>
            <a:r>
              <a:rPr lang="bg-BG" sz="3400" dirty="0" smtClean="0"/>
              <a:t>Нормални форми</a:t>
            </a:r>
            <a:endParaRPr lang="en-US" sz="3400" dirty="0" smtClean="0"/>
          </a:p>
          <a:p>
            <a:r>
              <a:rPr lang="en-US" sz="3400" dirty="0" smtClean="0"/>
              <a:t>E/R </a:t>
            </a:r>
            <a:r>
              <a:rPr lang="bg-BG" sz="3400" dirty="0" smtClean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Пример за </a:t>
            </a:r>
            <a:r>
              <a:rPr lang="ru-RU" dirty="0" smtClean="0"/>
              <a:t>нормализирана </a:t>
            </a:r>
            <a:r>
              <a:rPr lang="ru-RU" dirty="0" smtClean="0"/>
              <a:t>схема (в </a:t>
            </a:r>
            <a:r>
              <a:rPr lang="ru-RU" b="1" dirty="0" smtClean="0">
                <a:solidFill>
                  <a:schemeClr val="bg1"/>
                </a:solidFill>
              </a:rPr>
              <a:t>4-та </a:t>
            </a:r>
            <a:r>
              <a:rPr lang="ru-RU" dirty="0" smtClean="0">
                <a:solidFill>
                  <a:srgbClr val="224464"/>
                </a:solidFill>
              </a:rPr>
              <a:t>нормална форма</a:t>
            </a:r>
            <a:r>
              <a:rPr lang="ru-RU" dirty="0" smtClean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(6</a:t>
            </a:r>
            <a:r>
              <a:rPr lang="en-US" dirty="0" smtClean="0"/>
              <a:t>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439"/>
                <a:gridCol w="838200"/>
                <a:gridCol w="1371600"/>
                <a:gridCol w="1101991"/>
                <a:gridCol w="955408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Product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ProducerId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Price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CategoryId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ShopId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TownId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Youghurt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bread "Dobrudja"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0.55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rakia "Peshtera"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6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4.38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5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beer "Tuborg"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"Milk" Ltd.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</a:t>
                      </a:r>
                      <a:r>
                        <a:rPr lang="en-US" sz="2000" noProof="1" smtClean="0"/>
                        <a:t>Zagorka</a:t>
                      </a:r>
                      <a:r>
                        <a:rPr lang="en-GB" sz="2000" dirty="0" smtClean="0"/>
                        <a:t>" AD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beer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605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Релационна схема, значение и примери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bg-BG" dirty="0" smtClean="0"/>
              <a:t>диаграми</a:t>
            </a:r>
            <a:endParaRPr lang="en-US" dirty="0"/>
          </a:p>
        </p:txBody>
      </p:sp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Релационната схема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 БД е колекцията от:</a:t>
            </a:r>
          </a:p>
          <a:p>
            <a:r>
              <a:rPr lang="bg-BG" dirty="0" smtClean="0"/>
              <a:t>Схемите на всички таблици</a:t>
            </a:r>
          </a:p>
          <a:p>
            <a:pPr lvl="1"/>
            <a:r>
              <a:rPr lang="bg-BG" dirty="0" smtClean="0"/>
              <a:t>Релации</a:t>
            </a:r>
            <a:endParaRPr lang="en-US" dirty="0" smtClean="0"/>
          </a:p>
          <a:p>
            <a:pPr lvl="1"/>
            <a:r>
              <a:rPr lang="ru-RU" dirty="0" smtClean="0"/>
              <a:t>Всички други обекти на базата данни (напр. ограничения)</a:t>
            </a:r>
          </a:p>
          <a:p>
            <a:r>
              <a:rPr lang="ru-RU" dirty="0" smtClean="0"/>
              <a:t>Релационната схема описва </a:t>
            </a:r>
            <a:r>
              <a:rPr lang="ru-RU" b="1" dirty="0" smtClean="0">
                <a:solidFill>
                  <a:schemeClr val="bg1"/>
                </a:solidFill>
              </a:rPr>
              <a:t>структурата</a:t>
            </a:r>
            <a:r>
              <a:rPr lang="ru-RU" dirty="0" smtClean="0"/>
              <a:t> на базата данни</a:t>
            </a:r>
            <a:endParaRPr lang="bg-BG" sz="3200" dirty="0" smtClean="0"/>
          </a:p>
          <a:p>
            <a:pPr lvl="1"/>
            <a:r>
              <a:rPr lang="ru-RU" dirty="0" smtClean="0"/>
              <a:t>Няма данни, но съдържа </a:t>
            </a:r>
            <a:r>
              <a:rPr lang="ru-RU" b="1" dirty="0" smtClean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 smtClean="0"/>
              <a:t>Релационните схеми се показват </a:t>
            </a:r>
            <a:r>
              <a:rPr lang="ru-RU" b="1" dirty="0" smtClean="0">
                <a:solidFill>
                  <a:schemeClr val="bg1"/>
                </a:solidFill>
              </a:rPr>
              <a:t>графично</a:t>
            </a:r>
            <a:r>
              <a:rPr lang="ru-RU" dirty="0" smtClean="0"/>
              <a:t> в диаграми на обект/връзка (</a:t>
            </a:r>
            <a:r>
              <a:rPr lang="ru-RU" b="1" dirty="0" smtClean="0">
                <a:solidFill>
                  <a:schemeClr val="bg1"/>
                </a:solidFill>
              </a:rPr>
              <a:t>E/R диаграми</a:t>
            </a:r>
            <a:r>
              <a:rPr lang="ru-RU" dirty="0" smtClean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Релационна схема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E/R диаграмите </a:t>
            </a:r>
            <a:r>
              <a:rPr lang="ru-RU" dirty="0" smtClean="0"/>
              <a:t>са графични инструменти за моделиране на данни в информационни </a:t>
            </a:r>
            <a:r>
              <a:rPr lang="ru-RU" dirty="0" smtClean="0"/>
              <a:t>системи</a:t>
            </a:r>
            <a:endParaRPr lang="en-US" dirty="0" smtClean="0"/>
          </a:p>
          <a:p>
            <a:pPr>
              <a:buClr>
                <a:schemeClr val="tx2"/>
              </a:buClr>
            </a:pPr>
            <a:r>
              <a:rPr lang="bg-BG" dirty="0" smtClean="0"/>
              <a:t>П</a:t>
            </a:r>
            <a:r>
              <a:rPr lang="ru-RU" dirty="0" smtClean="0"/>
              <a:t>омагат </a:t>
            </a:r>
            <a:r>
              <a:rPr lang="ru-RU" dirty="0" smtClean="0"/>
              <a:t>за </a:t>
            </a:r>
            <a:r>
              <a:rPr lang="ru-RU" b="1" dirty="0" smtClean="0">
                <a:solidFill>
                  <a:schemeClr val="bg1"/>
                </a:solidFill>
              </a:rPr>
              <a:t>визуализиране</a:t>
            </a:r>
            <a:r>
              <a:rPr lang="ru-RU" dirty="0" smtClean="0"/>
              <a:t> на </a:t>
            </a:r>
            <a:r>
              <a:rPr lang="ru-RU" dirty="0" smtClean="0">
                <a:solidFill>
                  <a:srgbClr val="224464"/>
                </a:solidFill>
              </a:rPr>
              <a:t>съотношенията</a:t>
            </a:r>
            <a:r>
              <a:rPr lang="ru-RU" dirty="0" smtClean="0"/>
              <a:t> между </a:t>
            </a:r>
            <a:r>
              <a:rPr lang="ru-RU" dirty="0" smtClean="0"/>
              <a:t>обекти и </a:t>
            </a:r>
            <a:r>
              <a:rPr lang="ru-RU" dirty="0" smtClean="0"/>
              <a:t>техните </a:t>
            </a:r>
            <a:r>
              <a:rPr lang="ru-RU" dirty="0" smtClean="0">
                <a:solidFill>
                  <a:srgbClr val="224464"/>
                </a:solidFill>
              </a:rPr>
              <a:t>връзки</a:t>
            </a:r>
          </a:p>
          <a:p>
            <a:pPr>
              <a:buClr>
                <a:schemeClr val="tx2"/>
              </a:buClr>
            </a:pPr>
            <a:r>
              <a:rPr lang="ru-RU" dirty="0" smtClean="0"/>
              <a:t>Помагат да </a:t>
            </a:r>
            <a:r>
              <a:rPr lang="ru-RU" dirty="0" smtClean="0"/>
              <a:t>се разбере как информацията се </a:t>
            </a:r>
            <a:r>
              <a:rPr lang="ru-RU" b="1" dirty="0" smtClean="0">
                <a:solidFill>
                  <a:schemeClr val="bg1"/>
                </a:solidFill>
              </a:rPr>
              <a:t>организира</a:t>
            </a:r>
            <a:r>
              <a:rPr lang="ru-RU" dirty="0" smtClean="0"/>
              <a:t> и как обектите </a:t>
            </a:r>
            <a:r>
              <a:rPr lang="ru-RU" dirty="0" smtClean="0"/>
              <a:t>се свързват</a:t>
            </a:r>
            <a:endParaRPr lang="ru-RU" dirty="0" smtClean="0">
              <a:solidFill>
                <a:srgbClr val="224464"/>
              </a:solidFill>
            </a:endParaRPr>
          </a:p>
          <a:p>
            <a:pPr>
              <a:buClr>
                <a:schemeClr val="tx2"/>
              </a:buClr>
            </a:pPr>
            <a:r>
              <a:rPr lang="ru-RU" dirty="0" smtClean="0"/>
              <a:t>Използват </a:t>
            </a:r>
            <a:r>
              <a:rPr lang="ru-RU" b="1" dirty="0" smtClean="0">
                <a:solidFill>
                  <a:schemeClr val="bg1"/>
                </a:solidFill>
              </a:rPr>
              <a:t>абстрактни </a:t>
            </a:r>
            <a:r>
              <a:rPr lang="ru-RU" b="1" dirty="0" smtClean="0">
                <a:solidFill>
                  <a:schemeClr val="bg1"/>
                </a:solidFill>
              </a:rPr>
              <a:t>символи</a:t>
            </a:r>
            <a:r>
              <a:rPr lang="ru-RU" dirty="0" smtClean="0"/>
              <a:t>, което </a:t>
            </a:r>
            <a:r>
              <a:rPr lang="ru-RU" dirty="0" smtClean="0"/>
              <a:t>прави моделирането </a:t>
            </a:r>
            <a:r>
              <a:rPr lang="ru-RU" dirty="0" smtClean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buClr>
                <a:schemeClr val="tx2"/>
              </a:buClr>
            </a:pPr>
            <a:r>
              <a:rPr lang="ru-RU" dirty="0" smtClean="0"/>
              <a:t>Фокусиране върху </a:t>
            </a:r>
            <a:r>
              <a:rPr lang="ru-RU" b="1" dirty="0" smtClean="0">
                <a:solidFill>
                  <a:schemeClr val="bg1"/>
                </a:solidFill>
              </a:rPr>
              <a:t>структурата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връзките</a:t>
            </a:r>
            <a:r>
              <a:rPr lang="ru-RU" dirty="0" smtClean="0"/>
              <a:t>, </a:t>
            </a:r>
            <a:r>
              <a:rPr lang="ru-RU" dirty="0" smtClean="0"/>
              <a:t>без да се </a:t>
            </a:r>
            <a:r>
              <a:rPr lang="ru-RU" dirty="0" smtClean="0"/>
              <a:t>оглеждат </a:t>
            </a:r>
            <a:r>
              <a:rPr lang="ru-RU" dirty="0" smtClean="0"/>
              <a:t>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bg-BG" dirty="0" smtClean="0"/>
              <a:t>диаграми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</a:t>
            </a:r>
            <a:r>
              <a:rPr lang="bg-BG" dirty="0" smtClean="0"/>
              <a:t> диаграми – пример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6612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TODO: </a:t>
            </a:r>
            <a:r>
              <a:rPr lang="en-US" sz="3000" b="1" dirty="0" smtClean="0"/>
              <a:t>Add summary</a:t>
            </a:r>
            <a:endParaRPr lang="bg-BG" sz="3000" dirty="0" smtClean="0"/>
          </a:p>
          <a:p>
            <a:pPr marL="360363" indent="-360363" fontAlgn="base"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724400"/>
            <a:ext cx="10961783" cy="768084"/>
          </a:xfrm>
        </p:spPr>
        <p:txBody>
          <a:bodyPr/>
          <a:lstStyle/>
          <a:p>
            <a:r>
              <a:rPr lang="bg-BG" dirty="0" smtClean="0"/>
              <a:t>Видове връзки</a:t>
            </a:r>
            <a:endParaRPr lang="en-US" dirty="0"/>
          </a:p>
        </p:txBody>
      </p:sp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Външният ключ </a:t>
            </a:r>
            <a:r>
              <a:rPr lang="ru-RU" sz="3400" dirty="0" smtClean="0"/>
              <a:t>е идентификатор на запис, разположен в </a:t>
            </a:r>
            <a:r>
              <a:rPr lang="ru-RU" sz="3400" b="1" dirty="0" smtClean="0">
                <a:solidFill>
                  <a:schemeClr val="bg1"/>
                </a:solidFill>
              </a:rPr>
              <a:t>друга</a:t>
            </a:r>
            <a:r>
              <a:rPr lang="ru-RU" sz="3400" dirty="0" smtClean="0"/>
              <a:t> таблица (обикновено нейният </a:t>
            </a:r>
            <a:r>
              <a:rPr lang="ru-RU" sz="3400" b="1" dirty="0" smtClean="0">
                <a:solidFill>
                  <a:schemeClr val="bg1"/>
                </a:solidFill>
              </a:rPr>
              <a:t>първичен ключ</a:t>
            </a:r>
            <a:r>
              <a:rPr lang="ru-RU" sz="3400" dirty="0" smtClean="0"/>
              <a:t>)</a:t>
            </a:r>
            <a:endParaRPr lang="bg-BG" sz="3400" dirty="0" smtClean="0"/>
          </a:p>
          <a:p>
            <a:r>
              <a:rPr lang="ru-RU" sz="3400" dirty="0" smtClean="0"/>
              <a:t>Чрез използването на </a:t>
            </a:r>
            <a:r>
              <a:rPr lang="ru-RU" sz="3400" b="1" dirty="0" smtClean="0">
                <a:solidFill>
                  <a:schemeClr val="bg1"/>
                </a:solidFill>
              </a:rPr>
              <a:t>релации</a:t>
            </a:r>
            <a:r>
              <a:rPr lang="ru-RU" sz="3400" dirty="0" smtClean="0"/>
              <a:t> избягваме </a:t>
            </a:r>
            <a:r>
              <a:rPr lang="ru-RU" sz="3400" b="1" dirty="0" smtClean="0">
                <a:solidFill>
                  <a:schemeClr val="bg1"/>
                </a:solidFill>
              </a:rPr>
              <a:t>повтарянето</a:t>
            </a:r>
            <a:r>
              <a:rPr lang="ru-RU" sz="3400" dirty="0" smtClean="0"/>
              <a:t> на данни в БД</a:t>
            </a:r>
          </a:p>
          <a:p>
            <a:r>
              <a:rPr lang="bg-BG" sz="3400" dirty="0" smtClean="0"/>
              <a:t>Връзките имат множество:</a:t>
            </a:r>
            <a:endParaRPr lang="bg-BG" sz="3400" dirty="0"/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 smtClean="0">
                <a:solidFill>
                  <a:schemeClr val="bg1"/>
                </a:solidFill>
              </a:rPr>
              <a:t>One-to-many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/>
              <a:t> </a:t>
            </a:r>
            <a:r>
              <a:rPr lang="bg-BG" sz="3200" dirty="0"/>
              <a:t>– </a:t>
            </a:r>
            <a:r>
              <a:rPr lang="bg-BG" sz="3200" dirty="0" smtClean="0"/>
              <a:t>пример: </a:t>
            </a:r>
            <a:r>
              <a:rPr lang="bg-BG" sz="3200" b="1" dirty="0" smtClean="0">
                <a:solidFill>
                  <a:schemeClr val="tx2"/>
                </a:solidFill>
              </a:rPr>
              <a:t>държава</a:t>
            </a:r>
            <a:r>
              <a:rPr lang="bg-BG" sz="3200" dirty="0" smtClean="0"/>
              <a:t> / </a:t>
            </a:r>
            <a:r>
              <a:rPr lang="bg-BG" sz="3200" b="1" dirty="0" smtClean="0">
                <a:solidFill>
                  <a:schemeClr val="tx2"/>
                </a:solidFill>
              </a:rPr>
              <a:t>град</a:t>
            </a:r>
            <a:endParaRPr lang="bg-BG" sz="3200" b="1" dirty="0">
              <a:solidFill>
                <a:schemeClr val="tx2"/>
              </a:solidFill>
            </a:endParaRPr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 smtClean="0">
                <a:solidFill>
                  <a:schemeClr val="bg1"/>
                </a:solidFill>
              </a:rPr>
              <a:t>Many-to-many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/>
              <a:t> </a:t>
            </a:r>
            <a:r>
              <a:rPr lang="bg-BG" sz="3200" dirty="0"/>
              <a:t>– </a:t>
            </a:r>
            <a:r>
              <a:rPr lang="bg-BG" sz="3200" dirty="0" smtClean="0"/>
              <a:t>пример: </a:t>
            </a:r>
            <a:r>
              <a:rPr lang="bg-BG" sz="3200" b="1" dirty="0" smtClean="0"/>
              <a:t>студент</a:t>
            </a:r>
            <a:r>
              <a:rPr lang="bg-BG" sz="3200" dirty="0" smtClean="0"/>
              <a:t> / </a:t>
            </a:r>
            <a:r>
              <a:rPr lang="bg-BG" sz="3200" b="1" dirty="0" smtClean="0"/>
              <a:t>курс</a:t>
            </a:r>
            <a:endParaRPr lang="bg-BG" sz="3200" b="1" dirty="0"/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 smtClean="0">
                <a:solidFill>
                  <a:schemeClr val="bg1"/>
                </a:solidFill>
              </a:rPr>
              <a:t>One-to-one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bg-BG" sz="3200" dirty="0" smtClean="0"/>
              <a:t>приме: </a:t>
            </a:r>
            <a:r>
              <a:rPr lang="bg-BG" sz="3200" b="1" dirty="0" smtClean="0"/>
              <a:t>човек</a:t>
            </a:r>
            <a:r>
              <a:rPr lang="bg-BG" sz="3200" dirty="0" smtClean="0"/>
              <a:t> / </a:t>
            </a:r>
            <a:r>
              <a:rPr lang="bg-BG" sz="3200" b="1" dirty="0" smtClean="0"/>
              <a:t>паспорт</a:t>
            </a:r>
            <a:endParaRPr lang="bg-BG" sz="3200" b="1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100" dirty="0" smtClean="0"/>
              <a:t>Отношение </a:t>
            </a:r>
            <a:r>
              <a:rPr lang="ru-RU" sz="3100" b="1" dirty="0" smtClean="0">
                <a:solidFill>
                  <a:schemeClr val="bg1"/>
                </a:solidFill>
              </a:rPr>
              <a:t>едно към много </a:t>
            </a:r>
            <a:r>
              <a:rPr lang="ru-RU" sz="3100" dirty="0" smtClean="0"/>
              <a:t>(много към едно) – използва се често</a:t>
            </a:r>
            <a:endParaRPr lang="en-US" sz="3100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2900" b="1" dirty="0" smtClean="0">
                <a:solidFill>
                  <a:schemeClr val="bg1"/>
                </a:solidFill>
              </a:rPr>
              <a:t>Единичен запис </a:t>
            </a:r>
            <a:r>
              <a:rPr lang="ru-RU" sz="2900" dirty="0" smtClean="0"/>
              <a:t>в първата таблица има </a:t>
            </a:r>
            <a:r>
              <a:rPr lang="ru-RU" sz="2900" b="1" dirty="0" smtClean="0">
                <a:solidFill>
                  <a:schemeClr val="bg1"/>
                </a:solidFill>
              </a:rPr>
              <a:t>много</a:t>
            </a:r>
            <a:r>
              <a:rPr lang="ru-RU" sz="2900" dirty="0" smtClean="0"/>
              <a:t> съответстващи записи във втората таблица</a:t>
            </a:r>
            <a:endParaRPr lang="en-US" sz="2900" dirty="0" smtClean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 към много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124200" y="28194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610600" y="3124200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77000" y="43434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77000" y="46482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77000" y="51054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76999" y="52578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77000" y="57150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447800" y="34290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229600" y="37338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5431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Отношение </a:t>
            </a:r>
            <a:r>
              <a:rPr lang="bg-BG" sz="3200" b="1" dirty="0" smtClean="0">
                <a:solidFill>
                  <a:schemeClr val="bg1"/>
                </a:solidFill>
              </a:rPr>
              <a:t>много към много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Записите в </a:t>
            </a:r>
            <a:r>
              <a:rPr lang="ru-RU" sz="3000" dirty="0" smtClean="0">
                <a:solidFill>
                  <a:schemeClr val="tx2"/>
                </a:solidFill>
              </a:rPr>
              <a:t>първата</a:t>
            </a:r>
            <a:r>
              <a:rPr lang="ru-RU" sz="3000" b="1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/>
              <a:t>таблица</a:t>
            </a:r>
            <a:r>
              <a:rPr lang="ru-RU" sz="3000" b="1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/>
              <a:t>имат </a:t>
            </a:r>
            <a:r>
              <a:rPr lang="ru-RU" sz="3000" b="1" dirty="0" smtClean="0">
                <a:solidFill>
                  <a:schemeClr val="bg1"/>
                </a:solidFill>
              </a:rPr>
              <a:t>много</a:t>
            </a:r>
            <a:r>
              <a:rPr lang="ru-RU" sz="3000" dirty="0" smtClean="0"/>
              <a:t> съответстващи записи във </a:t>
            </a:r>
            <a:r>
              <a:rPr lang="ru-RU" sz="3000" dirty="0" smtClean="0">
                <a:solidFill>
                  <a:schemeClr val="tx2"/>
                </a:solidFill>
              </a:rPr>
              <a:t>втората</a:t>
            </a:r>
            <a:r>
              <a:rPr lang="ru-RU" sz="3000" dirty="0" smtClean="0"/>
              <a:t> и </a:t>
            </a:r>
            <a:r>
              <a:rPr lang="ru-RU" sz="3000" b="1" dirty="0" smtClean="0">
                <a:solidFill>
                  <a:schemeClr val="bg1"/>
                </a:solidFill>
              </a:rPr>
              <a:t>обратно</a:t>
            </a:r>
            <a:endParaRPr lang="bg-BG" sz="3000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Реализира се чрез </a:t>
            </a:r>
            <a:r>
              <a:rPr lang="ru-RU" sz="3000" b="1" dirty="0" smtClean="0">
                <a:solidFill>
                  <a:schemeClr val="bg1"/>
                </a:solidFill>
              </a:rPr>
              <a:t>допълнителна</a:t>
            </a:r>
            <a:r>
              <a:rPr lang="ru-RU" sz="3000" dirty="0" smtClean="0"/>
              <a:t> </a:t>
            </a:r>
            <a:r>
              <a:rPr lang="ru-RU" sz="3000" b="1" dirty="0" smtClean="0">
                <a:solidFill>
                  <a:schemeClr val="bg1"/>
                </a:solidFill>
              </a:rPr>
              <a:t>таблица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 към много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8862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7244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9292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8674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60198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9530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6198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8673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2483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3528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990600" y="39624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5052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4800600" y="41148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610600" y="44958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.</a:t>
                      </a:r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Databases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JavaScript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439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Отношение едно към едно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ru-RU" sz="3000" b="1" dirty="0" smtClean="0">
                <a:solidFill>
                  <a:schemeClr val="bg1"/>
                </a:solidFill>
              </a:rPr>
              <a:t>Единичен</a:t>
            </a:r>
            <a:r>
              <a:rPr lang="ru-RU" sz="3000" dirty="0" smtClean="0"/>
              <a:t> запис в таблица съответства на </a:t>
            </a:r>
            <a:r>
              <a:rPr lang="ru-RU" sz="3000" b="1" dirty="0" smtClean="0">
                <a:solidFill>
                  <a:schemeClr val="bg1"/>
                </a:solidFill>
              </a:rPr>
              <a:t>единичен</a:t>
            </a:r>
            <a:r>
              <a:rPr lang="ru-RU" sz="3000" dirty="0" smtClean="0"/>
              <a:t> запис в другата таблица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Използва се за наследяване между таблици</a:t>
            </a:r>
            <a:endParaRPr lang="bg-BG" sz="30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 към едно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4038599"/>
            <a:ext cx="3145631" cy="128766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Peter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Stoyan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Ivan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Chemistry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10600" y="26670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458200" y="32004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06000" y="42672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Връзките </a:t>
            </a:r>
            <a:r>
              <a:rPr lang="ru-RU" b="1" dirty="0" smtClean="0">
                <a:solidFill>
                  <a:schemeClr val="bg1"/>
                </a:solidFill>
              </a:rPr>
              <a:t>първичен</a:t>
            </a:r>
            <a:r>
              <a:rPr lang="ru-RU" dirty="0" smtClean="0"/>
              <a:t> / </a:t>
            </a:r>
            <a:r>
              <a:rPr lang="ru-RU" b="1" dirty="0" smtClean="0">
                <a:solidFill>
                  <a:schemeClr val="bg1"/>
                </a:solidFill>
              </a:rPr>
              <a:t>външен</a:t>
            </a:r>
            <a:r>
              <a:rPr lang="ru-RU" dirty="0" smtClean="0"/>
              <a:t> ключ могат да сочат към </a:t>
            </a:r>
            <a:r>
              <a:rPr lang="ru-RU" b="1" dirty="0" smtClean="0">
                <a:solidFill>
                  <a:schemeClr val="bg1"/>
                </a:solidFill>
              </a:rPr>
              <a:t>една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съща</a:t>
            </a:r>
            <a:r>
              <a:rPr lang="ru-RU" dirty="0" smtClean="0"/>
              <a:t> таблица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Пример: </a:t>
            </a:r>
            <a:r>
              <a:rPr lang="bg-BG" b="1" dirty="0" smtClean="0">
                <a:solidFill>
                  <a:schemeClr val="tx2"/>
                </a:solidFill>
              </a:rPr>
              <a:t>папките</a:t>
            </a:r>
            <a:r>
              <a:rPr lang="bg-BG" dirty="0" smtClean="0"/>
              <a:t> съдържат </a:t>
            </a:r>
            <a:r>
              <a:rPr lang="bg-BG" b="1" dirty="0" smtClean="0">
                <a:solidFill>
                  <a:schemeClr val="tx2"/>
                </a:solidFill>
              </a:rPr>
              <a:t>подпапки</a:t>
            </a:r>
            <a:endParaRPr lang="bg-BG" b="1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598"/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err="1" smtClean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Root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Documents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Pictures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Birthday</a:t>
                      </a:r>
                      <a:r>
                        <a:rPr lang="en-GB" baseline="0" noProof="1" smtClean="0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133600" y="2971800"/>
            <a:ext cx="17526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7848600" y="2514600"/>
            <a:ext cx="1752600" cy="914400"/>
          </a:xfrm>
          <a:prstGeom prst="wedgeRoundRectCallout">
            <a:avLst>
              <a:gd name="adj1" fmla="val -44841"/>
              <a:gd name="adj2" fmla="val 102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067800" y="3581400"/>
            <a:ext cx="1600200" cy="685800"/>
          </a:xfrm>
          <a:prstGeom prst="wedgeRoundRectCallout">
            <a:avLst>
              <a:gd name="adj1" fmla="val -49854"/>
              <a:gd name="adj2" fmla="val 82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Правила и</a:t>
            </a:r>
            <a:r>
              <a:rPr lang="en-US" dirty="0" smtClean="0"/>
              <a:t> </a:t>
            </a:r>
            <a:r>
              <a:rPr lang="bg-BG" dirty="0" smtClean="0"/>
              <a:t>проверки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Ограничение на целостта</a:t>
            </a:r>
            <a:endParaRPr lang="en-US" dirty="0"/>
          </a:p>
        </p:txBody>
      </p:sp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16789</TotalTime>
  <Words>1264</Words>
  <Application>Microsoft Office PowerPoint</Application>
  <PresentationFormat>Custom</PresentationFormat>
  <Paragraphs>417</Paragraphs>
  <Slides>27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</vt:lpstr>
      <vt:lpstr>Много към много</vt:lpstr>
      <vt:lpstr>Едно към едно</vt:lpstr>
      <vt:lpstr>Връзка между записи в същата таблица</vt:lpstr>
      <vt:lpstr>Ограничение на целостта</vt:lpstr>
      <vt:lpstr>Ограничения на целостта</vt:lpstr>
      <vt:lpstr>Ограничения на целостта (2)</vt:lpstr>
      <vt:lpstr>Аномалии</vt:lpstr>
      <vt:lpstr>Slide 13</vt:lpstr>
      <vt:lpstr>Нормализиране на БД</vt:lpstr>
      <vt:lpstr>Нормализация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</vt:lpstr>
      <vt:lpstr>E/R диаграми – пример</vt:lpstr>
      <vt:lpstr>Обобщение</vt:lpstr>
      <vt:lpstr>Slide 26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385</cp:revision>
  <dcterms:created xsi:type="dcterms:W3CDTF">2018-05-23T13:08:44Z</dcterms:created>
  <dcterms:modified xsi:type="dcterms:W3CDTF">2023-08-17T18:38:12Z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