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ипове данни и формат на представяне на данните" id="{D2AE1720-4FBD-4515-B177-0ED23AEA3E8B}">
          <p14:sldIdLst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3764" autoAdjust="0"/>
  </p:normalViewPr>
  <p:slideViewPr>
    <p:cSldViewPr showGuides="1">
      <p:cViewPr varScale="1">
        <p:scale>
          <a:sx n="89" d="100"/>
          <a:sy n="89" d="100"/>
        </p:scale>
        <p:origin x="197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34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Създаване на таблица по модел с данни от различен тип. 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9" name="Picture 5" descr="Spreadsheet Illustration Concept Business Analysis And Analytical Database  Report Financial Accounting Data With Table Number Stock Illustration -  Download Image Now - iStock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8465" r="398" b="8302"/>
          <a:stretch/>
        </p:blipFill>
        <p:spPr bwMode="auto">
          <a:xfrm>
            <a:off x="6392631" y="3029508"/>
            <a:ext cx="5248260" cy="2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Excel</a:t>
            </a:r>
          </a:p>
          <a:p>
            <a:r>
              <a:rPr lang="bg-BG" dirty="0"/>
              <a:t>Формат на представяне на данните</a:t>
            </a:r>
          </a:p>
          <a:p>
            <a:r>
              <a:rPr lang="bg-BG" dirty="0"/>
              <a:t>Пример: работа с типове данни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͏Типове данни и формат на представяне на данните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790000" cy="23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2001594" cy="5528766"/>
          </a:xfrm>
        </p:spPr>
        <p:txBody>
          <a:bodyPr>
            <a:normAutofit fontScale="92500"/>
          </a:bodyPr>
          <a:lstStyle/>
          <a:p>
            <a:r>
              <a:rPr lang="en-US" sz="3500" b="1" dirty="0"/>
              <a:t>Excel</a:t>
            </a:r>
            <a:r>
              <a:rPr lang="en-US" sz="3500" dirty="0"/>
              <a:t> </a:t>
            </a:r>
            <a:r>
              <a:rPr lang="bg-BG" dirty="0"/>
              <a:t>разпознава </a:t>
            </a:r>
            <a:r>
              <a:rPr lang="bg-BG" sz="3500" b="1" dirty="0"/>
              <a:t>различните типове данни </a:t>
            </a:r>
            <a:r>
              <a:rPr lang="bg-BG" sz="3500" dirty="0"/>
              <a:t>и ги </a:t>
            </a:r>
            <a:r>
              <a:rPr lang="bg-BG" sz="3500" b="1" dirty="0"/>
              <a:t>интерпетира</a:t>
            </a:r>
            <a:r>
              <a:rPr lang="bg-BG" sz="3500" dirty="0"/>
              <a:t> по </a:t>
            </a:r>
            <a:r>
              <a:rPr lang="bg-BG" sz="3500" b="1" dirty="0"/>
              <a:t>различен начин</a:t>
            </a:r>
            <a:r>
              <a:rPr lang="bg-BG" sz="3500" dirty="0"/>
              <a:t>, тъй като всеки тип има своите </a:t>
            </a:r>
            <a:r>
              <a:rPr lang="bg-BG" sz="3500" b="1" dirty="0"/>
              <a:t>особености</a:t>
            </a:r>
          </a:p>
          <a:p>
            <a:r>
              <a:rPr lang="bg-BG" sz="3500" dirty="0"/>
              <a:t>В програмта има различни </a:t>
            </a:r>
            <a:r>
              <a:rPr lang="bg-BG" sz="3500" b="1" dirty="0"/>
              <a:t>типове данни </a:t>
            </a:r>
            <a:r>
              <a:rPr lang="bg-BG" sz="3500" dirty="0"/>
              <a:t>като:</a:t>
            </a:r>
          </a:p>
          <a:p>
            <a:pPr lvl="1"/>
            <a:r>
              <a:rPr lang="bg-BG" sz="3200" b="1" dirty="0"/>
              <a:t>Текст</a:t>
            </a:r>
          </a:p>
          <a:p>
            <a:pPr lvl="1"/>
            <a:r>
              <a:rPr lang="bg-BG" sz="3200" b="1" dirty="0"/>
              <a:t>Числа</a:t>
            </a:r>
          </a:p>
          <a:p>
            <a:pPr lvl="1"/>
            <a:r>
              <a:rPr lang="bg-BG" sz="3200" b="1" dirty="0"/>
              <a:t>Дати</a:t>
            </a:r>
          </a:p>
          <a:p>
            <a:pPr lvl="1"/>
            <a:r>
              <a:rPr lang="bg-BG" sz="3200" b="1" dirty="0"/>
              <a:t>Валутни данни </a:t>
            </a:r>
            <a:r>
              <a:rPr lang="bg-BG" sz="3200" dirty="0"/>
              <a:t>и </a:t>
            </a:r>
            <a:r>
              <a:rPr lang="bg-BG" sz="3200" b="1" dirty="0"/>
              <a:t>т.н.</a:t>
            </a:r>
          </a:p>
          <a:p>
            <a:r>
              <a:rPr lang="ru-RU" sz="3500" dirty="0"/>
              <a:t>Данни, комбиниращи </a:t>
            </a:r>
            <a:r>
              <a:rPr lang="ru-RU" sz="3500" b="1" dirty="0"/>
              <a:t>букви</a:t>
            </a:r>
            <a:r>
              <a:rPr lang="ru-RU" sz="3500" dirty="0"/>
              <a:t>, </a:t>
            </a:r>
            <a:r>
              <a:rPr lang="ru-RU" sz="3500" b="1" dirty="0"/>
              <a:t>цифри</a:t>
            </a:r>
            <a:r>
              <a:rPr lang="ru-RU" sz="3500" dirty="0"/>
              <a:t> и </a:t>
            </a:r>
            <a:r>
              <a:rPr lang="ru-RU" sz="3500" b="1" dirty="0"/>
              <a:t>др.</a:t>
            </a:r>
            <a:r>
              <a:rPr lang="ru-RU" sz="3500" dirty="0"/>
              <a:t>, се третират като </a:t>
            </a:r>
            <a:r>
              <a:rPr lang="ru-RU" sz="3500" b="1" dirty="0"/>
              <a:t>текст</a:t>
            </a:r>
            <a:endParaRPr lang="bg-BG" sz="35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00" y="3114000"/>
            <a:ext cx="5108152" cy="235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47434" y="4124892"/>
            <a:ext cx="214118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Пъдпъдък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775" y="4124892"/>
            <a:ext cx="13769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18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019" y="4795132"/>
            <a:ext cx="254215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1.7.2022 г.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6787" y="4779000"/>
            <a:ext cx="232957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100,00 лв.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3373866"/>
            <a:ext cx="4667901" cy="28102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50598" cy="5528766"/>
          </a:xfrm>
        </p:spPr>
        <p:txBody>
          <a:bodyPr/>
          <a:lstStyle/>
          <a:p>
            <a:r>
              <a:rPr lang="bg-BG" dirty="0"/>
              <a:t>Форматът на представяне на различните типове данни се задава от </a:t>
            </a:r>
            <a:r>
              <a:rPr lang="bg-BG" b="1" dirty="0"/>
              <a:t>падащото меню</a:t>
            </a:r>
            <a:r>
              <a:rPr lang="bg-BG" dirty="0"/>
              <a:t>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b="1" dirty="0"/>
              <a:t> </a:t>
            </a:r>
            <a:r>
              <a:rPr lang="bg-BG" dirty="0"/>
              <a:t>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 на представяне на данните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r="1788"/>
          <a:stretch/>
        </p:blipFill>
        <p:spPr>
          <a:xfrm>
            <a:off x="9703620" y="1291733"/>
            <a:ext cx="1800000" cy="5433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06000" y="4509000"/>
            <a:ext cx="1884186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696000" y="1989000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96000" y="1558235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96000" y="2451349"/>
            <a:ext cx="1800000" cy="41841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96000" y="28697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96000" y="329944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696000" y="37234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696000" y="4177410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696000" y="4641504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96000" y="509393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696000" y="5532967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696000" y="595720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1000" y="4509000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 лв.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4957" y="4519059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20.7.1900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000" y="4556384"/>
            <a:ext cx="315166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00" b="1" dirty="0">
                <a:solidFill>
                  <a:schemeClr val="accent6">
                    <a:lumMod val="10000"/>
                  </a:schemeClr>
                </a:solidFill>
              </a:rPr>
              <a:t>20 юли 1900г.</a:t>
            </a:r>
            <a:endParaRPr lang="en-US" sz="31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240" y="450505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6:57:36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97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20229,00%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0154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 2/7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9523" y="4502887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2,02Е+02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4722" y="451008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Повече настойки за типа данни и формата им може да зададете чрез опцията </a:t>
            </a:r>
            <a:r>
              <a:rPr lang="en-US" b="1" dirty="0">
                <a:solidFill>
                  <a:schemeClr val="bg1"/>
                </a:solidFill>
              </a:rPr>
              <a:t>More Number Formats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r="750"/>
          <a:stretch/>
        </p:blipFill>
        <p:spPr>
          <a:xfrm>
            <a:off x="426000" y="3339000"/>
            <a:ext cx="4654176" cy="19686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43666" y="4438308"/>
            <a:ext cx="4337333" cy="70069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864" y="2383086"/>
            <a:ext cx="4654176" cy="432370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499015" y="4599000"/>
            <a:ext cx="1478903" cy="27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3690" y="1289408"/>
            <a:ext cx="5784621" cy="5373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074514" y="1989000"/>
            <a:ext cx="1581486" cy="319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3690" y="2142270"/>
            <a:ext cx="2430000" cy="810000"/>
          </a:xfrm>
          <a:prstGeom prst="wedgeRoundRectCallout">
            <a:avLst>
              <a:gd name="adj1" fmla="val 52920"/>
              <a:gd name="adj2" fmla="val 153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514" y="2940756"/>
            <a:ext cx="3786486" cy="229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45761" y="4644000"/>
            <a:ext cx="2627899" cy="990000"/>
          </a:xfrm>
          <a:prstGeom prst="wedgeRoundRectCallout">
            <a:avLst>
              <a:gd name="adj1" fmla="val -66583"/>
              <a:gd name="adj2" fmla="val -545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Допълнителни опции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031000" y="1510413"/>
            <a:ext cx="4005000" cy="1733957"/>
          </a:xfrm>
          <a:prstGeom prst="wedgeRoundRectCallout">
            <a:avLst>
              <a:gd name="adj1" fmla="val -88898"/>
              <a:gd name="adj2" fmla="val 2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колко знака след десетичната запетая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показват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данни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78954"/>
              </p:ext>
            </p:extLst>
          </p:nvPr>
        </p:nvGraphicFramePr>
        <p:xfrm>
          <a:off x="1078500" y="1380727"/>
          <a:ext cx="10035000" cy="51465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18870">
                  <a:extLst>
                    <a:ext uri="{9D8B030D-6E8A-4147-A177-3AD203B41FA5}">
                      <a16:colId xmlns:a16="http://schemas.microsoft.com/office/drawing/2014/main" val="2008932669"/>
                    </a:ext>
                  </a:extLst>
                </a:gridCol>
                <a:gridCol w="5916130">
                  <a:extLst>
                    <a:ext uri="{9D8B030D-6E8A-4147-A177-3AD203B41FA5}">
                      <a16:colId xmlns:a16="http://schemas.microsoft.com/office/drawing/2014/main" val="66975301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solidFill>
                            <a:schemeClr val="bg2"/>
                          </a:solidFill>
                        </a:rPr>
                        <a:t>Тип</a:t>
                      </a:r>
                      <a:r>
                        <a:rPr lang="bg-BG" sz="2800" baseline="0" dirty="0">
                          <a:solidFill>
                            <a:schemeClr val="bg2"/>
                          </a:solidFill>
                        </a:rPr>
                        <a:t> данни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solidFill>
                            <a:schemeClr val="bg2"/>
                          </a:solidFill>
                        </a:rPr>
                        <a:t>Формат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88326"/>
                  </a:ext>
                </a:extLst>
              </a:tr>
              <a:tr h="578430">
                <a:tc>
                  <a:txBody>
                    <a:bodyPr/>
                    <a:lstStyle/>
                    <a:p>
                      <a:r>
                        <a:rPr lang="en-US" b="1" dirty="0"/>
                        <a:t>General</a:t>
                      </a:r>
                      <a:r>
                        <a:rPr lang="en-US" baseline="0" dirty="0"/>
                        <a:t> (</a:t>
                      </a:r>
                      <a:r>
                        <a:rPr lang="bg-BG" baseline="0" dirty="0"/>
                        <a:t>Общ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Показва данните така, както ги</a:t>
                      </a:r>
                      <a:r>
                        <a:rPr lang="bg-BG" baseline="0" dirty="0"/>
                        <a:t> въвеждате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17285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r>
                        <a:rPr lang="bg-BG" dirty="0"/>
                        <a:t> (Число)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Числов</a:t>
                      </a:r>
                      <a:r>
                        <a:rPr lang="bg-BG" baseline="0" dirty="0"/>
                        <a:t>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48460"/>
                  </a:ext>
                </a:extLst>
              </a:tr>
              <a:tr h="598944">
                <a:tc>
                  <a:txBody>
                    <a:bodyPr/>
                    <a:lstStyle/>
                    <a:p>
                      <a:r>
                        <a:rPr lang="en-US" b="1" dirty="0"/>
                        <a:t>Currency</a:t>
                      </a:r>
                      <a:r>
                        <a:rPr lang="bg-BG" dirty="0"/>
                        <a:t> (Валута)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Показва знак за валута след числото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24410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  <a:r>
                        <a:rPr lang="bg-BG" dirty="0"/>
                        <a:t> (Текст)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Текстов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65411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r>
                        <a:rPr lang="bg-BG" dirty="0"/>
                        <a:t> (Дата)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Формат за ден,</a:t>
                      </a:r>
                      <a:r>
                        <a:rPr lang="bg-BG" baseline="0" dirty="0"/>
                        <a:t> месец и година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46026"/>
                  </a:ext>
                </a:extLst>
              </a:tr>
              <a:tr h="819106">
                <a:tc>
                  <a:txBody>
                    <a:bodyPr/>
                    <a:lstStyle/>
                    <a:p>
                      <a:r>
                        <a:rPr lang="en-US" b="1" dirty="0"/>
                        <a:t>Time</a:t>
                      </a:r>
                      <a:r>
                        <a:rPr lang="bg-BG" dirty="0"/>
                        <a:t> (Час)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Формат за час</a:t>
                      </a:r>
                      <a:r>
                        <a:rPr lang="bg-BG" baseline="0" dirty="0"/>
                        <a:t>, минута и секунда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2924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r>
                        <a:rPr lang="en-US" b="1" dirty="0"/>
                        <a:t>Percentage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(Процент)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Превръща числото</a:t>
                      </a:r>
                      <a:r>
                        <a:rPr lang="bg-BG" baseline="0" dirty="0"/>
                        <a:t> в проценти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8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ru-RU" sz="2600" b="1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Текст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Число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Дата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Валутни данни </a:t>
            </a:r>
            <a:r>
              <a:rPr lang="ru-RU" sz="2400" dirty="0">
                <a:solidFill>
                  <a:schemeClr val="bg2"/>
                </a:solidFill>
              </a:rPr>
              <a:t>и др.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ru-RU" sz="2600" dirty="0">
                <a:solidFill>
                  <a:schemeClr val="bg2"/>
                </a:solidFill>
              </a:rPr>
              <a:t> на различните типове </a:t>
            </a:r>
            <a:r>
              <a:rPr lang="ru-RU" sz="2600" b="1" dirty="0">
                <a:solidFill>
                  <a:schemeClr val="bg2"/>
                </a:solidFill>
              </a:rPr>
              <a:t>данни</a:t>
            </a: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500</Words>
  <Application>Microsoft Office PowerPoint</Application>
  <PresentationFormat>Widescreen</PresentationFormat>
  <Paragraphs>92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SoftUni</vt:lpstr>
      <vt:lpstr>Създаване на таблица по модел с данни от различен тип. Формат на представяне на данните</vt:lpstr>
      <vt:lpstr>Съдържание</vt:lpstr>
      <vt:lpstr>͏Типове данни и формат на представяне на данните</vt:lpstr>
      <vt:lpstr>Типове данни в Excel</vt:lpstr>
      <vt:lpstr>Формат на представяне на данните</vt:lpstr>
      <vt:lpstr>Формат на представяне на данните</vt:lpstr>
      <vt:lpstr>Формат на представяне на данните</vt:lpstr>
      <vt:lpstr>Основни типове данни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таблица по модел с данни от различен тип. Формат на представяне на данните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739</cp:revision>
  <dcterms:created xsi:type="dcterms:W3CDTF">2018-05-23T13:08:44Z</dcterms:created>
  <dcterms:modified xsi:type="dcterms:W3CDTF">2025-01-28T08:34:32Z</dcterms:modified>
  <cp:category/>
</cp:coreProperties>
</file>