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274" r:id="rId2"/>
    <p:sldId id="581" r:id="rId3"/>
    <p:sldId id="464" r:id="rId4"/>
    <p:sldId id="465" r:id="rId5"/>
    <p:sldId id="625" r:id="rId6"/>
    <p:sldId id="626" r:id="rId7"/>
    <p:sldId id="627" r:id="rId8"/>
    <p:sldId id="628" r:id="rId9"/>
    <p:sldId id="629" r:id="rId10"/>
    <p:sldId id="630" r:id="rId11"/>
    <p:sldId id="631" r:id="rId12"/>
    <p:sldId id="632" r:id="rId13"/>
    <p:sldId id="633" r:id="rId14"/>
    <p:sldId id="634" r:id="rId15"/>
    <p:sldId id="635" r:id="rId16"/>
    <p:sldId id="636" r:id="rId17"/>
    <p:sldId id="637" r:id="rId18"/>
    <p:sldId id="640" r:id="rId19"/>
    <p:sldId id="641" r:id="rId20"/>
    <p:sldId id="642" r:id="rId21"/>
    <p:sldId id="643" r:id="rId22"/>
    <p:sldId id="644" r:id="rId23"/>
    <p:sldId id="645" r:id="rId24"/>
    <p:sldId id="646" r:id="rId25"/>
    <p:sldId id="648" r:id="rId26"/>
    <p:sldId id="647" r:id="rId27"/>
    <p:sldId id="577" r:id="rId28"/>
    <p:sldId id="504" r:id="rId29"/>
    <p:sldId id="505" r:id="rId30"/>
    <p:sldId id="506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Живот на променлива" id="{1B908475-9AF7-4463-9CB2-4201455DAC41}">
          <p14:sldIdLst>
            <p14:sldId id="464"/>
            <p14:sldId id="465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  <p14:sldId id="627"/>
            <p14:sldId id="628"/>
            <p14:sldId id="629"/>
            <p14:sldId id="630"/>
            <p14:sldId id="631"/>
            <p14:sldId id="632"/>
            <p14:sldId id="633"/>
          </p14:sldIdLst>
        </p14:section>
        <p14:section name="Логически оператори" id="{DDED25D3-E120-477B-B8B0-00D0303CB18D}">
          <p14:sldIdLst>
            <p14:sldId id="634"/>
            <p14:sldId id="635"/>
            <p14:sldId id="636"/>
            <p14:sldId id="637"/>
            <p14:sldId id="640"/>
            <p14:sldId id="641"/>
            <p14:sldId id="642"/>
            <p14:sldId id="643"/>
            <p14:sldId id="644"/>
            <p14:sldId id="645"/>
            <p14:sldId id="646"/>
          </p14:sldIdLst>
        </p14:section>
        <p14:section name="Приоритет на условия" id="{A20D57ED-4286-4AFE-8356-C87E359363C9}">
          <p14:sldIdLst>
            <p14:sldId id="648"/>
            <p14:sldId id="647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08" autoAdjust="0"/>
    <p:restoredTop sz="95241" autoAdjust="0"/>
  </p:normalViewPr>
  <p:slideViewPr>
    <p:cSldViewPr showGuides="1">
      <p:cViewPr varScale="1">
        <p:scale>
          <a:sx n="75" d="100"/>
          <a:sy n="75" d="100"/>
        </p:scale>
        <p:origin x="77" y="26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2" d="100"/>
          <a:sy n="62" d="100"/>
        </p:scale>
        <p:origin x="2400" y="77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2.7.2023 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2-Jul-23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125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678078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4" TargetMode="Externa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2" TargetMode="Externa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6#3" TargetMode="External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7.png"/><Relationship Id="rId4" Type="http://schemas.openxmlformats.org/officeDocument/2006/relationships/hyperlink" Target="https://softuni.bg/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6#0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>
          <a:xfrm>
            <a:off x="552448" y="1231892"/>
            <a:ext cx="11083636" cy="1315728"/>
          </a:xfrm>
        </p:spPr>
        <p:txBody>
          <a:bodyPr>
            <a:noAutofit/>
          </a:bodyPr>
          <a:lstStyle/>
          <a:p>
            <a:r>
              <a:rPr lang="bg-BG" sz="3599" noProof="1"/>
              <a:t>По-сложни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33304" y="279313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2"/>
            <a:r>
              <a:rPr lang="bg-BG" dirty="0"/>
              <a:t>Име на продукт</a:t>
            </a:r>
          </a:p>
          <a:p>
            <a:pPr lvl="2"/>
            <a:r>
              <a:rPr lang="bg-BG" dirty="0"/>
              <a:t>Град</a:t>
            </a:r>
          </a:p>
          <a:p>
            <a:pPr lvl="2"/>
            <a:r>
              <a:rPr lang="bg-BG" dirty="0"/>
              <a:t>Количество</a:t>
            </a:r>
          </a:p>
          <a:p>
            <a:pPr lvl="1"/>
            <a:r>
              <a:rPr lang="bg-BG" dirty="0"/>
              <a:t>Пресмята цената му спрямо таблицата:</a:t>
            </a:r>
          </a:p>
          <a:p>
            <a:pPr lvl="1"/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Квартално магазинче (1)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90551090"/>
              </p:ext>
            </p:extLst>
          </p:nvPr>
        </p:nvGraphicFramePr>
        <p:xfrm>
          <a:off x="1551890" y="4598901"/>
          <a:ext cx="9088219" cy="1921402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25238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65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6187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2487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87563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6352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31776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Град/продукт</a:t>
                      </a:r>
                    </a:p>
                  </a:txBody>
                  <a:tcPr marL="68544" marR="68544" marT="0" marB="0" anchor="ctr">
                    <a:lnL w="12700" cmpd="sng">
                      <a:noFill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coffee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water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juice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sweets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peanuts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Sofia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0.80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1.20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1.60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Plovdiv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6542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Varna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0.45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0.70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1.10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1.35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bg-BG" sz="2800" b="0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1.55</a:t>
                      </a:r>
                      <a:endParaRPr kumimoji="1" lang="en-US" sz="2800" b="0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pic>
        <p:nvPicPr>
          <p:cNvPr id="6" name="Picture 6" descr="Ð¡Ð²ÑÑÐ·Ð°Ð½Ð¾ Ð¸Ð·Ð¾Ð±ÑÐ°Ð¶ÐµÐ½Ð¸Ðµ">
            <a:extLst>
              <a:ext uri="{FF2B5EF4-FFF2-40B4-BE49-F238E27FC236}">
                <a16:creationId xmlns:a16="http://schemas.microsoft.com/office/drawing/2014/main" id="{AFF5CE47-E077-4AB1-893F-54D25572E9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06000" y="2049546"/>
            <a:ext cx="2116406" cy="21164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FC57DA43-0D15-4D5C-9AFA-50F690D5E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52878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Примерен вход и изход: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Квартално магазинче</a:t>
            </a:r>
            <a:r>
              <a:rPr lang="en-US" dirty="0"/>
              <a:t> – </a:t>
            </a:r>
            <a:r>
              <a:rPr lang="bg-BG" dirty="0"/>
              <a:t>условие </a:t>
            </a:r>
            <a:r>
              <a:rPr lang="en-US" dirty="0"/>
              <a:t>(2)</a:t>
            </a:r>
          </a:p>
        </p:txBody>
      </p:sp>
      <p:grpSp>
        <p:nvGrpSpPr>
          <p:cNvPr id="18" name="Group 4">
            <a:extLst>
              <a:ext uri="{FF2B5EF4-FFF2-40B4-BE49-F238E27FC236}">
                <a16:creationId xmlns:a16="http://schemas.microsoft.com/office/drawing/2014/main" id="{074D9CA6-EB0A-4718-BA2F-FD301105FBCD}"/>
              </a:ext>
            </a:extLst>
          </p:cNvPr>
          <p:cNvGrpSpPr/>
          <p:nvPr/>
        </p:nvGrpSpPr>
        <p:grpSpPr>
          <a:xfrm>
            <a:off x="1134776" y="2519533"/>
            <a:ext cx="2897235" cy="1384634"/>
            <a:chOff x="1217612" y="3175610"/>
            <a:chExt cx="2897990" cy="1384995"/>
          </a:xfrm>
        </p:grpSpPr>
        <p:sp>
          <p:nvSpPr>
            <p:cNvPr id="19" name="Rectangle 8"/>
            <p:cNvSpPr>
              <a:spLocks noChangeArrowheads="1"/>
            </p:cNvSpPr>
            <p:nvPr/>
          </p:nvSpPr>
          <p:spPr bwMode="auto">
            <a:xfrm>
              <a:off x="1217612" y="3175610"/>
              <a:ext cx="1417421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coffee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Varna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2</a:t>
              </a:r>
            </a:p>
          </p:txBody>
        </p:sp>
        <p:sp>
          <p:nvSpPr>
            <p:cNvPr id="20" name="Rectangle 9"/>
            <p:cNvSpPr>
              <a:spLocks noChangeArrowheads="1"/>
            </p:cNvSpPr>
            <p:nvPr/>
          </p:nvSpPr>
          <p:spPr bwMode="auto">
            <a:xfrm>
              <a:off x="3301200" y="3607464"/>
              <a:ext cx="81440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0.9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1" name="Arrow: Right 14">
              <a:extLst>
                <a:ext uri="{FF2B5EF4-FFF2-40B4-BE49-F238E27FC236}">
                  <a16:creationId xmlns:a16="http://schemas.microsoft.com/office/drawing/2014/main" id="{9CA0C489-34B3-43B8-87FB-CE42A261CECE}"/>
                </a:ext>
              </a:extLst>
            </p:cNvPr>
            <p:cNvSpPr/>
            <p:nvPr/>
          </p:nvSpPr>
          <p:spPr>
            <a:xfrm>
              <a:off x="2796192" y="3707640"/>
              <a:ext cx="343849" cy="311549"/>
            </a:xfrm>
            <a:prstGeom prst="rightArrow">
              <a:avLst/>
            </a:prstGeom>
            <a:ln>
              <a:solidFill>
                <a:schemeClr val="accent1">
                  <a:lumMod val="50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22" name="Group 5">
            <a:extLst>
              <a:ext uri="{FF2B5EF4-FFF2-40B4-BE49-F238E27FC236}">
                <a16:creationId xmlns:a16="http://schemas.microsoft.com/office/drawing/2014/main" id="{A58C078C-D840-471D-B5AE-F49F4CB258F2}"/>
              </a:ext>
            </a:extLst>
          </p:cNvPr>
          <p:cNvGrpSpPr/>
          <p:nvPr/>
        </p:nvGrpSpPr>
        <p:grpSpPr>
          <a:xfrm>
            <a:off x="4563347" y="2514840"/>
            <a:ext cx="3065306" cy="1384634"/>
            <a:chOff x="4382137" y="3100717"/>
            <a:chExt cx="3066104" cy="1384995"/>
          </a:xfrm>
        </p:grpSpPr>
        <p:sp>
          <p:nvSpPr>
            <p:cNvPr id="23" name="Rectangle 10"/>
            <p:cNvSpPr>
              <a:spLocks noChangeArrowheads="1"/>
            </p:cNvSpPr>
            <p:nvPr/>
          </p:nvSpPr>
          <p:spPr bwMode="auto">
            <a:xfrm>
              <a:off x="4382137" y="3100717"/>
              <a:ext cx="162231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peanuts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Plovdiv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</a:t>
              </a:r>
            </a:p>
          </p:txBody>
        </p:sp>
        <p:sp>
          <p:nvSpPr>
            <p:cNvPr id="24" name="Rectangle 11"/>
            <p:cNvSpPr>
              <a:spLocks noChangeArrowheads="1"/>
            </p:cNvSpPr>
            <p:nvPr/>
          </p:nvSpPr>
          <p:spPr bwMode="auto">
            <a:xfrm>
              <a:off x="6655862" y="3535375"/>
              <a:ext cx="792379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1.5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grpSp>
        <p:nvGrpSpPr>
          <p:cNvPr id="26" name="Group 6">
            <a:extLst>
              <a:ext uri="{FF2B5EF4-FFF2-40B4-BE49-F238E27FC236}">
                <a16:creationId xmlns:a16="http://schemas.microsoft.com/office/drawing/2014/main" id="{242ED6BE-8070-49F0-A29A-DC30006C75D4}"/>
              </a:ext>
            </a:extLst>
          </p:cNvPr>
          <p:cNvGrpSpPr/>
          <p:nvPr/>
        </p:nvGrpSpPr>
        <p:grpSpPr>
          <a:xfrm>
            <a:off x="8317514" y="2514840"/>
            <a:ext cx="2902855" cy="1384634"/>
            <a:chOff x="7614176" y="3087394"/>
            <a:chExt cx="2903611" cy="1384995"/>
          </a:xfrm>
        </p:grpSpPr>
        <p:sp>
          <p:nvSpPr>
            <p:cNvPr id="27" name="Rectangle 12"/>
            <p:cNvSpPr>
              <a:spLocks noChangeArrowheads="1"/>
            </p:cNvSpPr>
            <p:nvPr/>
          </p:nvSpPr>
          <p:spPr bwMode="auto">
            <a:xfrm>
              <a:off x="7614176" y="3087394"/>
              <a:ext cx="1234454" cy="1384995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juice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Sofia</a:t>
              </a:r>
            </a:p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6</a:t>
              </a:r>
            </a:p>
          </p:txBody>
        </p:sp>
        <p:sp>
          <p:nvSpPr>
            <p:cNvPr id="28" name="Rectangle 13"/>
            <p:cNvSpPr>
              <a:spLocks noChangeArrowheads="1"/>
            </p:cNvSpPr>
            <p:nvPr/>
          </p:nvSpPr>
          <p:spPr bwMode="auto">
            <a:xfrm>
              <a:off x="9684709" y="3526746"/>
              <a:ext cx="833078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7.2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</p:grpSp>
      <p:sp>
        <p:nvSpPr>
          <p:cNvPr id="30" name="Arrow: Right 14">
            <a:extLst>
              <a:ext uri="{FF2B5EF4-FFF2-40B4-BE49-F238E27FC236}">
                <a16:creationId xmlns:a16="http://schemas.microsoft.com/office/drawing/2014/main" id="{BD6B8CD0-C445-497D-8FBD-BED50095281B}"/>
              </a:ext>
            </a:extLst>
          </p:cNvPr>
          <p:cNvSpPr/>
          <p:nvPr/>
        </p:nvSpPr>
        <p:spPr>
          <a:xfrm>
            <a:off x="6367230" y="3051424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31" name="Arrow: Right 14">
            <a:extLst>
              <a:ext uri="{FF2B5EF4-FFF2-40B4-BE49-F238E27FC236}">
                <a16:creationId xmlns:a16="http://schemas.microsoft.com/office/drawing/2014/main" id="{395720A8-FBB9-44F0-964C-2C752551AD65}"/>
              </a:ext>
            </a:extLst>
          </p:cNvPr>
          <p:cNvSpPr/>
          <p:nvPr/>
        </p:nvSpPr>
        <p:spPr>
          <a:xfrm>
            <a:off x="9870598" y="3052658"/>
            <a:ext cx="343759" cy="311468"/>
          </a:xfrm>
          <a:prstGeom prst="rightArrow">
            <a:avLst/>
          </a:prstGeom>
          <a:ln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25" name="Slide Number">
            <a:extLst>
              <a:ext uri="{FF2B5EF4-FFF2-40B4-BE49-F238E27FC236}">
                <a16:creationId xmlns:a16="http://schemas.microsoft.com/office/drawing/2014/main" id="{570FAFE1-FDFB-49D4-AE99-53194A431B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114817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1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arallelogram 6">
            <a:extLst>
              <a:ext uri="{FF2B5EF4-FFF2-40B4-BE49-F238E27FC236}">
                <a16:creationId xmlns:a16="http://schemas.microsoft.com/office/drawing/2014/main" id="{08BEB0E2-E899-4598-83AB-CB7BD79A816B}"/>
              </a:ext>
            </a:extLst>
          </p:cNvPr>
          <p:cNvSpPr/>
          <p:nvPr/>
        </p:nvSpPr>
        <p:spPr bwMode="auto">
          <a:xfrm>
            <a:off x="4960264" y="242563"/>
            <a:ext cx="2546907" cy="514051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Read input</a:t>
            </a:r>
          </a:p>
        </p:txBody>
      </p:sp>
      <p:sp>
        <p:nvSpPr>
          <p:cNvPr id="38" name="Rectangle 21">
            <a:extLst>
              <a:ext uri="{FF2B5EF4-FFF2-40B4-BE49-F238E27FC236}">
                <a16:creationId xmlns:a16="http://schemas.microsoft.com/office/drawing/2014/main" id="{878EA83A-7B40-4966-879C-2AC6CDF03CF4}"/>
              </a:ext>
            </a:extLst>
          </p:cNvPr>
          <p:cNvSpPr/>
          <p:nvPr/>
        </p:nvSpPr>
        <p:spPr bwMode="auto">
          <a:xfrm>
            <a:off x="4959379" y="1327110"/>
            <a:ext cx="2441709" cy="596640"/>
          </a:xfrm>
          <a:prstGeom prst="rect">
            <a:avLst/>
          </a:prstGeom>
          <a:solidFill>
            <a:srgbClr val="5EC1B8"/>
          </a:solidFill>
          <a:ln w="19050">
            <a:solidFill>
              <a:srgbClr val="50A9B8"/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400" dirty="0">
                <a:solidFill>
                  <a:sysClr val="windowText" lastClr="000000"/>
                </a:solidFill>
              </a:rPr>
              <a:t>price = 0</a:t>
            </a:r>
          </a:p>
        </p:txBody>
      </p:sp>
      <p:cxnSp>
        <p:nvCxnSpPr>
          <p:cNvPr id="39" name="Straight Arrow Connector 22">
            <a:extLst>
              <a:ext uri="{FF2B5EF4-FFF2-40B4-BE49-F238E27FC236}">
                <a16:creationId xmlns:a16="http://schemas.microsoft.com/office/drawing/2014/main" id="{267E5956-4726-4BB3-83A4-7ACC6C2FFFEB}"/>
              </a:ext>
            </a:extLst>
          </p:cNvPr>
          <p:cNvCxnSpPr>
            <a:cxnSpLocks/>
            <a:stCxn id="38" idx="2"/>
            <a:endCxn id="45" idx="0"/>
          </p:cNvCxnSpPr>
          <p:nvPr/>
        </p:nvCxnSpPr>
        <p:spPr>
          <a:xfrm flipH="1">
            <a:off x="6179349" y="1918663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5">
            <a:extLst>
              <a:ext uri="{FF2B5EF4-FFF2-40B4-BE49-F238E27FC236}">
                <a16:creationId xmlns:a16="http://schemas.microsoft.com/office/drawing/2014/main" id="{47F7A5D8-E979-4A10-8251-210B669C3E4F}"/>
              </a:ext>
            </a:extLst>
          </p:cNvPr>
          <p:cNvSpPr/>
          <p:nvPr/>
        </p:nvSpPr>
        <p:spPr bwMode="auto">
          <a:xfrm>
            <a:off x="1343472" y="5851642"/>
            <a:ext cx="2223200" cy="60960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200" dirty="0">
                <a:solidFill>
                  <a:sysClr val="windowText" lastClr="000000"/>
                </a:solidFill>
              </a:rPr>
              <a:t>price = 1.20</a:t>
            </a:r>
          </a:p>
        </p:txBody>
      </p:sp>
      <p:sp>
        <p:nvSpPr>
          <p:cNvPr id="42" name="Rectangle 47">
            <a:extLst>
              <a:ext uri="{FF2B5EF4-FFF2-40B4-BE49-F238E27FC236}">
                <a16:creationId xmlns:a16="http://schemas.microsoft.com/office/drawing/2014/main" id="{550B33BB-1EF7-4E92-BA8E-4C86F67A0E0F}"/>
              </a:ext>
            </a:extLst>
          </p:cNvPr>
          <p:cNvSpPr/>
          <p:nvPr/>
        </p:nvSpPr>
        <p:spPr bwMode="auto">
          <a:xfrm>
            <a:off x="6994433" y="4325415"/>
            <a:ext cx="2546907" cy="784933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cities</a:t>
            </a:r>
          </a:p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and products</a:t>
            </a:r>
          </a:p>
        </p:txBody>
      </p:sp>
      <p:sp>
        <p:nvSpPr>
          <p:cNvPr id="43" name="Rectangle 59">
            <a:extLst>
              <a:ext uri="{FF2B5EF4-FFF2-40B4-BE49-F238E27FC236}">
                <a16:creationId xmlns:a16="http://schemas.microsoft.com/office/drawing/2014/main" id="{73AF7671-7457-4BB5-8DD1-EF54C8238406}"/>
              </a:ext>
            </a:extLst>
          </p:cNvPr>
          <p:cNvSpPr/>
          <p:nvPr/>
        </p:nvSpPr>
        <p:spPr bwMode="auto">
          <a:xfrm>
            <a:off x="4607656" y="5869648"/>
            <a:ext cx="2640472" cy="781050"/>
          </a:xfrm>
          <a:prstGeom prst="rect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000" dirty="0">
                <a:solidFill>
                  <a:sysClr val="windowText" lastClr="000000"/>
                </a:solidFill>
              </a:rPr>
              <a:t>Check the other products</a:t>
            </a:r>
            <a:r>
              <a:rPr lang="bg-BG" sz="2000" dirty="0">
                <a:solidFill>
                  <a:sysClr val="windowText" lastClr="000000"/>
                </a:solidFill>
              </a:rPr>
              <a:t> </a:t>
            </a:r>
            <a:r>
              <a:rPr lang="en-US" sz="2000" dirty="0">
                <a:solidFill>
                  <a:sysClr val="windowText" lastClr="000000"/>
                </a:solidFill>
              </a:rPr>
              <a:t>and set price</a:t>
            </a:r>
          </a:p>
        </p:txBody>
      </p:sp>
      <p:grpSp>
        <p:nvGrpSpPr>
          <p:cNvPr id="44" name="Group 14">
            <a:extLst>
              <a:ext uri="{FF2B5EF4-FFF2-40B4-BE49-F238E27FC236}">
                <a16:creationId xmlns:a16="http://schemas.microsoft.com/office/drawing/2014/main" id="{8A00700C-A074-4680-AC74-368F861617C5}"/>
              </a:ext>
            </a:extLst>
          </p:cNvPr>
          <p:cNvGrpSpPr/>
          <p:nvPr/>
        </p:nvGrpSpPr>
        <p:grpSpPr>
          <a:xfrm>
            <a:off x="5265837" y="2460585"/>
            <a:ext cx="1828800" cy="1752600"/>
            <a:chOff x="5111152" y="1320889"/>
            <a:chExt cx="2596610" cy="2263066"/>
          </a:xfrm>
        </p:grpSpPr>
        <p:sp>
          <p:nvSpPr>
            <p:cNvPr id="45" name="Diamond 12">
              <a:extLst>
                <a:ext uri="{FF2B5EF4-FFF2-40B4-BE49-F238E27FC236}">
                  <a16:creationId xmlns:a16="http://schemas.microsoft.com/office/drawing/2014/main" id="{6184BF88-E5BB-4D32-BE19-5AD298EF9A0A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47" name="TextBox 13">
              <a:extLst>
                <a:ext uri="{FF2B5EF4-FFF2-40B4-BE49-F238E27FC236}">
                  <a16:creationId xmlns:a16="http://schemas.microsoft.com/office/drawing/2014/main" id="{ED303C04-525F-4586-9CF2-8CCD1E6C1A33}"/>
                </a:ext>
              </a:extLst>
            </p:cNvPr>
            <p:cNvSpPr txBox="1"/>
            <p:nvPr/>
          </p:nvSpPr>
          <p:spPr>
            <a:xfrm>
              <a:off x="5471933" y="1827517"/>
              <a:ext cx="1858996" cy="1304580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non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>
                  <a:solidFill>
                    <a:sysClr val="windowText" lastClr="000000"/>
                  </a:solidFill>
                </a:rPr>
                <a:t>town ==</a:t>
              </a:r>
              <a:br>
                <a:rPr lang="bg-BG" sz="2400" dirty="0">
                  <a:solidFill>
                    <a:sysClr val="windowText" lastClr="000000"/>
                  </a:solidFill>
                </a:rPr>
              </a:br>
              <a:r>
                <a:rPr lang="en-US" sz="2400" dirty="0">
                  <a:solidFill>
                    <a:sysClr val="windowText" lastClr="000000"/>
                  </a:solidFill>
                </a:rPr>
                <a:t>"Sofia"</a:t>
              </a:r>
            </a:p>
          </p:txBody>
        </p:sp>
      </p:grpSp>
      <p:grpSp>
        <p:nvGrpSpPr>
          <p:cNvPr id="49" name="Group 73">
            <a:extLst>
              <a:ext uri="{FF2B5EF4-FFF2-40B4-BE49-F238E27FC236}">
                <a16:creationId xmlns:a16="http://schemas.microsoft.com/office/drawing/2014/main" id="{0F47B888-C4CF-49C6-A22F-8AE4D8BB6F23}"/>
              </a:ext>
            </a:extLst>
          </p:cNvPr>
          <p:cNvGrpSpPr/>
          <p:nvPr/>
        </p:nvGrpSpPr>
        <p:grpSpPr>
          <a:xfrm>
            <a:off x="4221400" y="2780929"/>
            <a:ext cx="1156494" cy="1030747"/>
            <a:chOff x="4130812" y="2815893"/>
            <a:chExt cx="1156494" cy="1030747"/>
          </a:xfrm>
        </p:grpSpPr>
        <p:cxnSp>
          <p:nvCxnSpPr>
            <p:cNvPr id="51" name="Connector: Elbow 16">
              <a:extLst>
                <a:ext uri="{FF2B5EF4-FFF2-40B4-BE49-F238E27FC236}">
                  <a16:creationId xmlns:a16="http://schemas.microsoft.com/office/drawing/2014/main" id="{56C7BD00-F56A-4646-85BA-47B2A6473F93}"/>
                </a:ext>
              </a:extLst>
            </p:cNvPr>
            <p:cNvCxnSpPr>
              <a:cxnSpLocks/>
              <a:stCxn id="45" idx="1"/>
              <a:endCxn id="57" idx="0"/>
            </p:cNvCxnSpPr>
            <p:nvPr/>
          </p:nvCxnSpPr>
          <p:spPr>
            <a:xfrm rot="10800000" flipV="1">
              <a:off x="4130812" y="3371849"/>
              <a:ext cx="1044435" cy="47479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2" name="TextBox 66">
              <a:extLst>
                <a:ext uri="{FF2B5EF4-FFF2-40B4-BE49-F238E27FC236}">
                  <a16:creationId xmlns:a16="http://schemas.microsoft.com/office/drawing/2014/main" id="{D72FDD4D-C1FF-4B49-A2BE-783F5A24752F}"/>
                </a:ext>
              </a:extLst>
            </p:cNvPr>
            <p:cNvSpPr txBox="1"/>
            <p:nvPr/>
          </p:nvSpPr>
          <p:spPr>
            <a:xfrm>
              <a:off x="4421236" y="2815893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53" name="Group 72">
            <a:extLst>
              <a:ext uri="{FF2B5EF4-FFF2-40B4-BE49-F238E27FC236}">
                <a16:creationId xmlns:a16="http://schemas.microsoft.com/office/drawing/2014/main" id="{6A9E7B07-6847-4067-BA54-68A2DE28A1BC}"/>
              </a:ext>
            </a:extLst>
          </p:cNvPr>
          <p:cNvGrpSpPr/>
          <p:nvPr/>
        </p:nvGrpSpPr>
        <p:grpSpPr>
          <a:xfrm>
            <a:off x="7094633" y="2791089"/>
            <a:ext cx="1173253" cy="1524995"/>
            <a:chOff x="7018248" y="2826053"/>
            <a:chExt cx="1301257" cy="1524995"/>
          </a:xfrm>
        </p:grpSpPr>
        <p:cxnSp>
          <p:nvCxnSpPr>
            <p:cNvPr id="54" name="Connector: Elbow 33">
              <a:extLst>
                <a:ext uri="{FF2B5EF4-FFF2-40B4-BE49-F238E27FC236}">
                  <a16:creationId xmlns:a16="http://schemas.microsoft.com/office/drawing/2014/main" id="{9648D04E-BDFF-44C3-9947-F00D1E36FDFA}"/>
                </a:ext>
              </a:extLst>
            </p:cNvPr>
            <p:cNvCxnSpPr>
              <a:cxnSpLocks/>
              <a:stCxn id="45" idx="3"/>
              <a:endCxn id="42" idx="0"/>
            </p:cNvCxnSpPr>
            <p:nvPr/>
          </p:nvCxnSpPr>
          <p:spPr>
            <a:xfrm>
              <a:off x="7018248" y="3362519"/>
              <a:ext cx="1301257" cy="988529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TextBox 68">
              <a:extLst>
                <a:ext uri="{FF2B5EF4-FFF2-40B4-BE49-F238E27FC236}">
                  <a16:creationId xmlns:a16="http://schemas.microsoft.com/office/drawing/2014/main" id="{77CC38B7-12A6-4B90-91DA-3B0BC8F83155}"/>
                </a:ext>
              </a:extLst>
            </p:cNvPr>
            <p:cNvSpPr txBox="1"/>
            <p:nvPr/>
          </p:nvSpPr>
          <p:spPr>
            <a:xfrm>
              <a:off x="7019051" y="2826053"/>
              <a:ext cx="104794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grpSp>
        <p:nvGrpSpPr>
          <p:cNvPr id="56" name="Group 29">
            <a:extLst>
              <a:ext uri="{FF2B5EF4-FFF2-40B4-BE49-F238E27FC236}">
                <a16:creationId xmlns:a16="http://schemas.microsoft.com/office/drawing/2014/main" id="{55500E7B-431C-4625-B535-665482846791}"/>
              </a:ext>
            </a:extLst>
          </p:cNvPr>
          <p:cNvGrpSpPr/>
          <p:nvPr/>
        </p:nvGrpSpPr>
        <p:grpSpPr>
          <a:xfrm>
            <a:off x="3307000" y="3811676"/>
            <a:ext cx="1828799" cy="1752600"/>
            <a:chOff x="5111152" y="1320889"/>
            <a:chExt cx="2596610" cy="2263066"/>
          </a:xfrm>
        </p:grpSpPr>
        <p:sp>
          <p:nvSpPr>
            <p:cNvPr id="57" name="Diamond 30">
              <a:extLst>
                <a:ext uri="{FF2B5EF4-FFF2-40B4-BE49-F238E27FC236}">
                  <a16:creationId xmlns:a16="http://schemas.microsoft.com/office/drawing/2014/main" id="{3012E68F-7C68-4D3B-BC70-4E3B38EBCDA4}"/>
                </a:ext>
              </a:extLst>
            </p:cNvPr>
            <p:cNvSpPr/>
            <p:nvPr/>
          </p:nvSpPr>
          <p:spPr bwMode="auto">
            <a:xfrm>
              <a:off x="5111152" y="1320889"/>
              <a:ext cx="2596610" cy="2263066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ysClr val="windowText" lastClr="000000"/>
                </a:solidFill>
              </a:endParaRPr>
            </a:p>
          </p:txBody>
        </p:sp>
        <p:sp>
          <p:nvSpPr>
            <p:cNvPr id="58" name="TextBox 31">
              <a:extLst>
                <a:ext uri="{FF2B5EF4-FFF2-40B4-BE49-F238E27FC236}">
                  <a16:creationId xmlns:a16="http://schemas.microsoft.com/office/drawing/2014/main" id="{018B0F2C-E3AF-472B-A1BB-E977D96A4C08}"/>
                </a:ext>
              </a:extLst>
            </p:cNvPr>
            <p:cNvSpPr txBox="1"/>
            <p:nvPr/>
          </p:nvSpPr>
          <p:spPr>
            <a:xfrm>
              <a:off x="5331688" y="1849547"/>
              <a:ext cx="2115986" cy="1134103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000" dirty="0">
                  <a:solidFill>
                    <a:sysClr val="windowText" lastClr="000000"/>
                  </a:solidFill>
                </a:rPr>
                <a:t>product</a:t>
              </a:r>
              <a:br>
                <a:rPr lang="bg-BG" sz="2000" dirty="0">
                  <a:solidFill>
                    <a:sysClr val="windowText" lastClr="000000"/>
                  </a:solidFill>
                </a:rPr>
              </a:br>
              <a:r>
                <a:rPr lang="en-US" sz="2000" dirty="0">
                  <a:solidFill>
                    <a:sysClr val="windowText" lastClr="000000"/>
                  </a:solidFill>
                </a:rPr>
                <a:t>== “juice"</a:t>
              </a:r>
            </a:p>
          </p:txBody>
        </p:sp>
      </p:grpSp>
      <p:grpSp>
        <p:nvGrpSpPr>
          <p:cNvPr id="59" name="Group 76">
            <a:extLst>
              <a:ext uri="{FF2B5EF4-FFF2-40B4-BE49-F238E27FC236}">
                <a16:creationId xmlns:a16="http://schemas.microsoft.com/office/drawing/2014/main" id="{9D92C703-5D4C-4202-A526-F1F8B2F454E9}"/>
              </a:ext>
            </a:extLst>
          </p:cNvPr>
          <p:cNvGrpSpPr/>
          <p:nvPr/>
        </p:nvGrpSpPr>
        <p:grpSpPr>
          <a:xfrm>
            <a:off x="2455075" y="4138921"/>
            <a:ext cx="995947" cy="1712721"/>
            <a:chOff x="2772889" y="4424610"/>
            <a:chExt cx="1341593" cy="1712721"/>
          </a:xfrm>
        </p:grpSpPr>
        <p:cxnSp>
          <p:nvCxnSpPr>
            <p:cNvPr id="61" name="Connector: Elbow 39">
              <a:extLst>
                <a:ext uri="{FF2B5EF4-FFF2-40B4-BE49-F238E27FC236}">
                  <a16:creationId xmlns:a16="http://schemas.microsoft.com/office/drawing/2014/main" id="{766D7848-EF81-495C-92C2-B80CF88AC167}"/>
                </a:ext>
              </a:extLst>
            </p:cNvPr>
            <p:cNvCxnSpPr>
              <a:cxnSpLocks/>
              <a:endCxn id="41" idx="0"/>
            </p:cNvCxnSpPr>
            <p:nvPr/>
          </p:nvCxnSpPr>
          <p:spPr>
            <a:xfrm rot="5400000">
              <a:off x="2744739" y="4961592"/>
              <a:ext cx="1203889" cy="1147590"/>
            </a:xfrm>
            <a:prstGeom prst="bentConnector3">
              <a:avLst>
                <a:gd name="adj1" fmla="val 2740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TextBox 67">
              <a:extLst>
                <a:ext uri="{FF2B5EF4-FFF2-40B4-BE49-F238E27FC236}">
                  <a16:creationId xmlns:a16="http://schemas.microsoft.com/office/drawing/2014/main" id="{A4D0185E-47F3-47A8-BFC3-F6C81279A2E7}"/>
                </a:ext>
              </a:extLst>
            </p:cNvPr>
            <p:cNvSpPr txBox="1"/>
            <p:nvPr/>
          </p:nvSpPr>
          <p:spPr>
            <a:xfrm>
              <a:off x="2842355" y="4424610"/>
              <a:ext cx="1272127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true</a:t>
              </a:r>
            </a:p>
          </p:txBody>
        </p:sp>
      </p:grpSp>
      <p:grpSp>
        <p:nvGrpSpPr>
          <p:cNvPr id="63" name="Group 75">
            <a:extLst>
              <a:ext uri="{FF2B5EF4-FFF2-40B4-BE49-F238E27FC236}">
                <a16:creationId xmlns:a16="http://schemas.microsoft.com/office/drawing/2014/main" id="{F23C7F32-C225-4473-99C3-989898BD47D9}"/>
              </a:ext>
            </a:extLst>
          </p:cNvPr>
          <p:cNvGrpSpPr/>
          <p:nvPr/>
        </p:nvGrpSpPr>
        <p:grpSpPr>
          <a:xfrm>
            <a:off x="5045274" y="4138920"/>
            <a:ext cx="866070" cy="1726362"/>
            <a:chOff x="5677490" y="4179710"/>
            <a:chExt cx="866070" cy="1726362"/>
          </a:xfrm>
        </p:grpSpPr>
        <p:cxnSp>
          <p:nvCxnSpPr>
            <p:cNvPr id="64" name="Connector: Elbow 49">
              <a:extLst>
                <a:ext uri="{FF2B5EF4-FFF2-40B4-BE49-F238E27FC236}">
                  <a16:creationId xmlns:a16="http://schemas.microsoft.com/office/drawing/2014/main" id="{D56AE37F-DD31-469A-BAA1-192362BEA2C7}"/>
                </a:ext>
              </a:extLst>
            </p:cNvPr>
            <p:cNvCxnSpPr>
              <a:cxnSpLocks/>
            </p:cNvCxnSpPr>
            <p:nvPr/>
          </p:nvCxnSpPr>
          <p:spPr>
            <a:xfrm rot="16200000" flipH="1">
              <a:off x="5540287" y="4926710"/>
              <a:ext cx="1217529" cy="741196"/>
            </a:xfrm>
            <a:prstGeom prst="bentConnector3">
              <a:avLst>
                <a:gd name="adj1" fmla="val 2434"/>
              </a:avLst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TextBox 70">
              <a:extLst>
                <a:ext uri="{FF2B5EF4-FFF2-40B4-BE49-F238E27FC236}">
                  <a16:creationId xmlns:a16="http://schemas.microsoft.com/office/drawing/2014/main" id="{11F8FF26-C65B-489E-BAC9-12B1D3B3D5DE}"/>
                </a:ext>
              </a:extLst>
            </p:cNvPr>
            <p:cNvSpPr txBox="1"/>
            <p:nvPr/>
          </p:nvSpPr>
          <p:spPr>
            <a:xfrm>
              <a:off x="5677490" y="4179710"/>
              <a:ext cx="866070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false</a:t>
              </a:r>
            </a:p>
          </p:txBody>
        </p:sp>
      </p:grpSp>
      <p:cxnSp>
        <p:nvCxnSpPr>
          <p:cNvPr id="70" name="Straight Arrow Connector 22">
            <a:extLst>
              <a:ext uri="{FF2B5EF4-FFF2-40B4-BE49-F238E27FC236}">
                <a16:creationId xmlns:a16="http://schemas.microsoft.com/office/drawing/2014/main" id="{52892F44-7198-4007-9D67-C7A0D3812EA3}"/>
              </a:ext>
            </a:extLst>
          </p:cNvPr>
          <p:cNvCxnSpPr>
            <a:cxnSpLocks/>
          </p:cNvCxnSpPr>
          <p:nvPr/>
        </p:nvCxnSpPr>
        <p:spPr>
          <a:xfrm flipH="1">
            <a:off x="6174584" y="767026"/>
            <a:ext cx="884" cy="549673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Slide Number">
            <a:extLst>
              <a:ext uri="{FF2B5EF4-FFF2-40B4-BE49-F238E27FC236}">
                <a16:creationId xmlns:a16="http://schemas.microsoft.com/office/drawing/2014/main" id="{003FCCEE-1D90-4C1F-883F-A1FB39520F2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51716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 animBg="1"/>
      <p:bldP spid="42" grpId="0" animBg="1"/>
      <p:bldP spid="43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Решение: Квартално магазинче</a:t>
            </a:r>
            <a:endParaRPr lang="en-US" sz="3799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915751" y="1295958"/>
            <a:ext cx="10360501" cy="489237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productName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string town = Console.ReadLine();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quantity = int.Parse(Console.ReadLine());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double price = 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"Sofia")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(productName == "coffee") price = quantity * 0.50;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Довършете проверките за всички продукти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"Plovdiv")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 if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(town == "Varna")</a:t>
            </a:r>
            <a:r>
              <a:rPr lang="en-US" sz="1799" b="1" noProof="1"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2 града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…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CA6300C4-7556-4F14-87CD-AF87E8D0083F}"/>
              </a:ext>
            </a:extLst>
          </p:cNvPr>
          <p:cNvSpPr/>
          <p:nvPr/>
        </p:nvSpPr>
        <p:spPr>
          <a:xfrm>
            <a:off x="346649" y="635637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https://judge.softuni.org/Contests/Practice/Index/3896#4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8A99BC6-E530-4823-9F81-6EE6AC0F39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651911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5196000" y="1494000"/>
            <a:ext cx="1825805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&amp;&amp;</a:t>
            </a:r>
          </a:p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||</a:t>
            </a:r>
          </a:p>
          <a:p>
            <a:pPr algn="ctr"/>
            <a:r>
              <a:rPr lang="en-US" sz="4800" b="1" dirty="0">
                <a:solidFill>
                  <a:schemeClr val="bg2"/>
                </a:solidFill>
                <a:latin typeface="Consolas" panose="020B0609020204030204" pitchFamily="49" charset="0"/>
              </a:rPr>
              <a:t>!</a:t>
            </a:r>
          </a:p>
        </p:txBody>
      </p:sp>
      <p:sp>
        <p:nvSpPr>
          <p:cNvPr id="4" name="Subtitle 3">
            <a:extLst>
              <a:ext uri="{FF2B5EF4-FFF2-40B4-BE49-F238E27FC236}">
                <a16:creationId xmlns:a16="http://schemas.microsoft.com/office/drawing/2014/main" id="{EB2DD8F3-2870-55D0-904D-1E7A373B9EE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Логическо "и", логическо "или" и отрицание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52283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41" y="1097942"/>
            <a:ext cx="11801747" cy="5568904"/>
          </a:xfrm>
        </p:spPr>
        <p:txBody>
          <a:bodyPr>
            <a:normAutofit/>
          </a:bodyPr>
          <a:lstStyle/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Оператори, които комбинират или изключват условия</a:t>
            </a:r>
          </a:p>
          <a:p>
            <a:pPr>
              <a:lnSpc>
                <a:spcPct val="115000"/>
              </a:lnSpc>
              <a:spcAft>
                <a:spcPts val="0"/>
              </a:spcAft>
            </a:pPr>
            <a:r>
              <a:rPr lang="bg-BG" sz="3599" dirty="0"/>
              <a:t>Връщат булев резултат </a:t>
            </a:r>
            <a:r>
              <a:rPr lang="en-US" sz="3599" dirty="0"/>
              <a:t>(</a:t>
            </a:r>
            <a:r>
              <a:rPr lang="en-US" sz="3599" b="1" dirty="0">
                <a:solidFill>
                  <a:schemeClr val="bg1"/>
                </a:solidFill>
              </a:rPr>
              <a:t>true</a:t>
            </a:r>
            <a:r>
              <a:rPr lang="bg-BG" sz="3599" dirty="0"/>
              <a:t> или </a:t>
            </a:r>
            <a:r>
              <a:rPr lang="en-US" sz="3599" b="1" dirty="0">
                <a:solidFill>
                  <a:schemeClr val="bg1"/>
                </a:solidFill>
              </a:rPr>
              <a:t>false</a:t>
            </a:r>
            <a:r>
              <a:rPr lang="en-US" sz="3599" dirty="0"/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Логически оператори</a:t>
            </a:r>
            <a:endParaRPr lang="en-US" dirty="0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43894883-7237-430F-BBAE-E5C143357AFD}"/>
              </a:ext>
            </a:extLst>
          </p:cNvPr>
          <p:cNvSpPr/>
          <p:nvPr/>
        </p:nvSpPr>
        <p:spPr>
          <a:xfrm>
            <a:off x="864825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EF19D368-5D91-4C53-A76D-C9911B2617F1}"/>
              </a:ext>
            </a:extLst>
          </p:cNvPr>
          <p:cNvSpPr/>
          <p:nvPr/>
        </p:nvSpPr>
        <p:spPr>
          <a:xfrm>
            <a:off x="1849157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84D0096-6E3C-49D3-B2D0-D5ED36FBFE7D}"/>
              </a:ext>
            </a:extLst>
          </p:cNvPr>
          <p:cNvSpPr txBox="1"/>
          <p:nvPr/>
        </p:nvSpPr>
        <p:spPr>
          <a:xfrm>
            <a:off x="1429110" y="2820816"/>
            <a:ext cx="1484315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&amp;&amp;</a:t>
            </a:r>
            <a:r>
              <a:rPr lang="en-US" sz="2799" dirty="0"/>
              <a:t>" - </a:t>
            </a:r>
            <a:r>
              <a:rPr lang="bg-BG" sz="2799" dirty="0"/>
              <a:t>И</a:t>
            </a:r>
            <a:endParaRPr lang="en-US" sz="2799" dirty="0"/>
          </a:p>
        </p:txBody>
      </p:sp>
      <p:sp>
        <p:nvSpPr>
          <p:cNvPr id="23" name="Right Brace 22">
            <a:extLst>
              <a:ext uri="{FF2B5EF4-FFF2-40B4-BE49-F238E27FC236}">
                <a16:creationId xmlns:a16="http://schemas.microsoft.com/office/drawing/2014/main" id="{9CF5587F-B7D5-46C1-9059-D3EE777819D4}"/>
              </a:ext>
            </a:extLst>
          </p:cNvPr>
          <p:cNvSpPr/>
          <p:nvPr/>
        </p:nvSpPr>
        <p:spPr>
          <a:xfrm rot="5400000">
            <a:off x="1879384" y="4487937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7AA3A66-F8DA-485A-836D-EA03CF6764A9}"/>
              </a:ext>
            </a:extLst>
          </p:cNvPr>
          <p:cNvSpPr/>
          <p:nvPr/>
        </p:nvSpPr>
        <p:spPr>
          <a:xfrm>
            <a:off x="4182847" y="349171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78C69C28-07E4-42A1-A2BA-E349D6CDCDFC}"/>
              </a:ext>
            </a:extLst>
          </p:cNvPr>
          <p:cNvSpPr/>
          <p:nvPr/>
        </p:nvSpPr>
        <p:spPr>
          <a:xfrm>
            <a:off x="6009261" y="3491712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true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FE26A98-D3EC-40B2-BC3E-0A29695457AA}"/>
              </a:ext>
            </a:extLst>
          </p:cNvPr>
          <p:cNvSpPr txBox="1"/>
          <p:nvPr/>
        </p:nvSpPr>
        <p:spPr>
          <a:xfrm>
            <a:off x="5020830" y="2820816"/>
            <a:ext cx="1758357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||</a:t>
            </a:r>
            <a:r>
              <a:rPr lang="en-US" sz="2799" dirty="0"/>
              <a:t>" - </a:t>
            </a:r>
            <a:r>
              <a:rPr lang="bg-BG" sz="2799" dirty="0"/>
              <a:t>ИЛИ</a:t>
            </a:r>
            <a:endParaRPr lang="en-US" sz="2799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2EC6DB5A-387A-46F7-89B4-A5F3DAB4E901}"/>
              </a:ext>
            </a:extLst>
          </p:cNvPr>
          <p:cNvSpPr/>
          <p:nvPr/>
        </p:nvSpPr>
        <p:spPr>
          <a:xfrm>
            <a:off x="8950763" y="3448425"/>
            <a:ext cx="1675963" cy="1599783"/>
          </a:xfrm>
          <a:prstGeom prst="ellipse">
            <a:avLst/>
          </a:prstGeom>
          <a:solidFill>
            <a:schemeClr val="tx1">
              <a:alpha val="6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799" dirty="0">
                <a:solidFill>
                  <a:schemeClr val="bg2"/>
                </a:solidFill>
              </a:rPr>
              <a:t>false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8CC87B9-C3CD-42F6-8F16-B91C7188D9B1}"/>
              </a:ext>
            </a:extLst>
          </p:cNvPr>
          <p:cNvSpPr txBox="1"/>
          <p:nvPr/>
        </p:nvSpPr>
        <p:spPr>
          <a:xfrm>
            <a:off x="8372090" y="2863294"/>
            <a:ext cx="2833308" cy="52308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799" dirty="0"/>
              <a:t>"</a:t>
            </a:r>
            <a:r>
              <a:rPr lang="en-US" sz="2799" b="1" dirty="0">
                <a:solidFill>
                  <a:schemeClr val="bg1"/>
                </a:solidFill>
              </a:rPr>
              <a:t>!</a:t>
            </a:r>
            <a:r>
              <a:rPr lang="en-US" sz="2799" dirty="0"/>
              <a:t>" - </a:t>
            </a:r>
            <a:r>
              <a:rPr lang="bg-BG" sz="2799" dirty="0"/>
              <a:t>ОТРИЦАНИЕ</a:t>
            </a:r>
            <a:endParaRPr lang="en-US" sz="2799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F41AD6F-5141-470A-BDC2-6F633F761CB3}"/>
              </a:ext>
            </a:extLst>
          </p:cNvPr>
          <p:cNvSpPr txBox="1"/>
          <p:nvPr/>
        </p:nvSpPr>
        <p:spPr>
          <a:xfrm>
            <a:off x="471000" y="5573261"/>
            <a:ext cx="3541713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Вярност на двете условия</a:t>
            </a:r>
            <a:endParaRPr lang="en-US" sz="2399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6E8E3B7D-F6F9-4305-88BD-0226E6AD00AB}"/>
              </a:ext>
            </a:extLst>
          </p:cNvPr>
          <p:cNvSpPr txBox="1"/>
          <p:nvPr/>
        </p:nvSpPr>
        <p:spPr>
          <a:xfrm>
            <a:off x="4271097" y="5478260"/>
            <a:ext cx="3257815" cy="83074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bg-BG" sz="2399" dirty="0"/>
              <a:t>Вярност на едното</a:t>
            </a:r>
            <a:br>
              <a:rPr lang="en-US" sz="2399" dirty="0"/>
            </a:br>
            <a:r>
              <a:rPr lang="bg-BG" sz="2399" dirty="0"/>
              <a:t>или на другото условие</a:t>
            </a:r>
            <a:endParaRPr lang="en-US" sz="2399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7BBB58-10E7-4E97-ADE8-11D7D1B4DAD9}"/>
              </a:ext>
            </a:extLst>
          </p:cNvPr>
          <p:cNvSpPr txBox="1"/>
          <p:nvPr/>
        </p:nvSpPr>
        <p:spPr>
          <a:xfrm>
            <a:off x="8310830" y="5557535"/>
            <a:ext cx="3140170" cy="461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bg-BG" sz="2399" dirty="0"/>
              <a:t>Отрицание на условие</a:t>
            </a:r>
            <a:endParaRPr lang="en-US" sz="2399" dirty="0"/>
          </a:p>
        </p:txBody>
      </p:sp>
      <p:sp>
        <p:nvSpPr>
          <p:cNvPr id="35" name="Right Brace 34">
            <a:extLst>
              <a:ext uri="{FF2B5EF4-FFF2-40B4-BE49-F238E27FC236}">
                <a16:creationId xmlns:a16="http://schemas.microsoft.com/office/drawing/2014/main" id="{F0459F76-F388-4821-9AA4-C0DFED137B7F}"/>
              </a:ext>
            </a:extLst>
          </p:cNvPr>
          <p:cNvSpPr/>
          <p:nvPr/>
        </p:nvSpPr>
        <p:spPr>
          <a:xfrm rot="5400000">
            <a:off x="5761698" y="451762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sp>
        <p:nvSpPr>
          <p:cNvPr id="36" name="Right Brace 35">
            <a:extLst>
              <a:ext uri="{FF2B5EF4-FFF2-40B4-BE49-F238E27FC236}">
                <a16:creationId xmlns:a16="http://schemas.microsoft.com/office/drawing/2014/main" id="{74EA24EA-59A5-46F9-A4B8-5895588FF830}"/>
              </a:ext>
            </a:extLst>
          </p:cNvPr>
          <p:cNvSpPr/>
          <p:nvPr/>
        </p:nvSpPr>
        <p:spPr>
          <a:xfrm rot="5400000">
            <a:off x="9688243" y="4450828"/>
            <a:ext cx="276614" cy="1477801"/>
          </a:xfrm>
          <a:prstGeom prst="rightBrace">
            <a:avLst/>
          </a:prstGeom>
          <a:ln w="254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799" dirty="0"/>
          </a:p>
        </p:txBody>
      </p: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1F093F1E-12A7-49DB-BCF2-FCD696DCB2F7}"/>
              </a:ext>
            </a:extLst>
          </p:cNvPr>
          <p:cNvCxnSpPr/>
          <p:nvPr/>
        </p:nvCxnSpPr>
        <p:spPr>
          <a:xfrm flipH="1">
            <a:off x="8684931" y="3448424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A465C9C5-0A47-42BB-9F8D-06E63EF21319}"/>
              </a:ext>
            </a:extLst>
          </p:cNvPr>
          <p:cNvCxnSpPr>
            <a:cxnSpLocks/>
          </p:cNvCxnSpPr>
          <p:nvPr/>
        </p:nvCxnSpPr>
        <p:spPr>
          <a:xfrm flipH="1" flipV="1">
            <a:off x="8684930" y="3510470"/>
            <a:ext cx="2283242" cy="1602996"/>
          </a:xfrm>
          <a:prstGeom prst="line">
            <a:avLst/>
          </a:prstGeom>
          <a:ln w="25400">
            <a:solidFill>
              <a:srgbClr val="FFA72A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Slide Number">
            <a:extLst>
              <a:ext uri="{FF2B5EF4-FFF2-40B4-BE49-F238E27FC236}">
                <a16:creationId xmlns:a16="http://schemas.microsoft.com/office/drawing/2014/main" id="{C4782D9F-68B1-4AE4-A1E0-126C6AEBB02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5857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2" grpId="0"/>
      <p:bldP spid="23" grpId="0" animBg="1"/>
      <p:bldP spid="24" grpId="0" animBg="1"/>
      <p:bldP spid="25" grpId="0" animBg="1"/>
      <p:bldP spid="26" grpId="0"/>
      <p:bldP spid="28" grpId="0" animBg="1"/>
      <p:bldP spid="30" grpId="0"/>
      <p:bldP spid="32" grpId="0"/>
      <p:bldP spid="33" grpId="0"/>
      <p:bldP spid="34" grpId="0"/>
      <p:bldP spid="35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999" dirty="0"/>
              <a:t>Проверява изпълнението на няколко условия </a:t>
            </a:r>
            <a:br>
              <a:rPr lang="en-US" sz="3999" dirty="0"/>
            </a:br>
            <a:r>
              <a:rPr lang="bg-BG" sz="3999" dirty="0"/>
              <a:t>едновременно</a:t>
            </a:r>
          </a:p>
          <a:p>
            <a:r>
              <a:rPr lang="bg-BG" sz="3999" dirty="0"/>
              <a:t>Пример: проверка дали число е</a:t>
            </a:r>
            <a:r>
              <a:rPr lang="en-US" sz="3999" dirty="0"/>
              <a:t> </a:t>
            </a:r>
            <a:r>
              <a:rPr lang="bg-BG" sz="3999" dirty="0"/>
              <a:t>едновременно</a:t>
            </a:r>
            <a:r>
              <a:rPr lang="en-US" sz="3999" dirty="0"/>
              <a:t>:</a:t>
            </a:r>
            <a:r>
              <a:rPr lang="bg-BG" sz="3999" dirty="0"/>
              <a:t> </a:t>
            </a:r>
            <a:endParaRPr lang="en-US" sz="3999" dirty="0"/>
          </a:p>
          <a:p>
            <a:pPr lvl="1"/>
            <a:r>
              <a:rPr lang="bg-BG" sz="3599" b="1" dirty="0"/>
              <a:t>По-голямо</a:t>
            </a:r>
            <a:r>
              <a:rPr lang="bg-BG" sz="3599" dirty="0"/>
              <a:t> от 5 </a:t>
            </a:r>
          </a:p>
          <a:p>
            <a:pPr lvl="1"/>
            <a:r>
              <a:rPr lang="bg-BG" sz="3599" b="1" dirty="0"/>
              <a:t>По-малко</a:t>
            </a:r>
            <a:r>
              <a:rPr lang="bg-BG" sz="3599" dirty="0"/>
              <a:t> от 10</a:t>
            </a:r>
            <a:endParaRPr lang="en-US" sz="35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Логическо "И"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49588" y="5049000"/>
            <a:ext cx="7745483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int a = int.Parse(Console.ReadLine());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28F207-50CB-4EF4-9D27-F6142CE8A8AD}"/>
              </a:ext>
            </a:extLst>
          </p:cNvPr>
          <p:cNvSpPr txBox="1"/>
          <p:nvPr/>
        </p:nvSpPr>
        <p:spPr>
          <a:xfrm>
            <a:off x="8751000" y="3299480"/>
            <a:ext cx="253302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&amp;&amp;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EB7B4CE-FCDE-4E54-A1A6-3F11AD61E3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03257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096000" y="1255518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&amp;&amp;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5012" y="1195930"/>
            <a:ext cx="5760044" cy="4929410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6001" y="1989000"/>
            <a:ext cx="4050000" cy="255390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&gt; 5) { 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(a &lt; 10) {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}</a:t>
            </a: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15056" y="1989000"/>
            <a:ext cx="5010944" cy="1538498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(a &gt; 5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&amp;&amp;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a &lt; 10) {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8A821B56-CF61-4FD1-A200-AF824147B95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2097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481" y="1196706"/>
            <a:ext cx="11616033" cy="5199712"/>
          </a:xfrm>
        </p:spPr>
        <p:txBody>
          <a:bodyPr>
            <a:normAutofit/>
          </a:bodyPr>
          <a:lstStyle/>
          <a:p>
            <a:r>
              <a:rPr lang="bg-BG" sz="3599" dirty="0"/>
              <a:t>Проверява дали е изпълнено поне едно измежду няколко условия</a:t>
            </a:r>
            <a:endParaRPr lang="en-US" sz="3599" dirty="0"/>
          </a:p>
          <a:p>
            <a:pPr>
              <a:lnSpc>
                <a:spcPct val="115000"/>
              </a:lnSpc>
            </a:pPr>
            <a:r>
              <a:rPr lang="bg-BG" sz="3599" dirty="0"/>
              <a:t>Пример: проверка дали въведената дума</a:t>
            </a:r>
            <a:r>
              <a:rPr lang="en-US" sz="3599" dirty="0"/>
              <a:t> </a:t>
            </a:r>
            <a:r>
              <a:rPr lang="bg-BG" sz="3599" dirty="0"/>
              <a:t>е:</a:t>
            </a:r>
          </a:p>
          <a:p>
            <a:pPr lvl="1">
              <a:lnSpc>
                <a:spcPct val="115000"/>
              </a:lnSpc>
            </a:pP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Example</a:t>
            </a:r>
            <a:r>
              <a:rPr lang="en-US" sz="3199" dirty="0"/>
              <a:t>"</a:t>
            </a:r>
            <a:r>
              <a:rPr lang="bg-BG" sz="3199" dirty="0"/>
              <a:t> или </a:t>
            </a:r>
            <a:r>
              <a:rPr lang="en-US" sz="3199" dirty="0"/>
              <a:t>"</a:t>
            </a:r>
            <a:r>
              <a:rPr lang="en-US" sz="3199" b="1" dirty="0">
                <a:latin typeface="Consolas" pitchFamily="49" charset="0"/>
                <a:cs typeface="Consolas" pitchFamily="49" charset="0"/>
              </a:rPr>
              <a:t>Demo</a:t>
            </a:r>
            <a:r>
              <a:rPr lang="en-US" sz="3199" dirty="0"/>
              <a:t>"</a:t>
            </a:r>
            <a:endParaRPr lang="bg-BG" sz="3199" dirty="0"/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"ИЛИ"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5281AF6D-D70E-4733-95AB-54D65849C6D3}"/>
              </a:ext>
            </a:extLst>
          </p:cNvPr>
          <p:cNvSpPr txBox="1"/>
          <p:nvPr/>
        </p:nvSpPr>
        <p:spPr>
          <a:xfrm>
            <a:off x="9890886" y="2514840"/>
            <a:ext cx="2264034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996" dirty="0">
                <a:latin typeface="Consolas" panose="020B0609020204030204" pitchFamily="49" charset="0"/>
              </a:rPr>
              <a:t>||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D3DF843-8526-4948-9244-CE4D7F44DEC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611" y="4343164"/>
            <a:ext cx="8640836" cy="10307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word = Console.ReadLine();</a:t>
            </a:r>
            <a:endParaRPr lang="bg-BG" sz="27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spcBef>
                <a:spcPts val="6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word == 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…</a:t>
            </a:r>
            <a:endParaRPr lang="en-US" sz="27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967B64B-08B6-404D-BAC8-8D23AABA399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28562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A2F69F6D-8220-4FBA-9683-646CFB9FD3CC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455908" y="1196514"/>
            <a:ext cx="5544153" cy="3582135"/>
          </a:xfrm>
        </p:spPr>
        <p:txBody>
          <a:bodyPr>
            <a:normAutofit/>
          </a:bodyPr>
          <a:lstStyle/>
          <a:p>
            <a:r>
              <a:rPr lang="bg-BG" sz="3599" dirty="0"/>
              <a:t>Логически оператор </a:t>
            </a:r>
            <a:r>
              <a:rPr lang="en-GB" sz="3599" b="1" dirty="0">
                <a:solidFill>
                  <a:schemeClr val="bg1"/>
                </a:solidFill>
              </a:rPr>
              <a:t>||</a:t>
            </a:r>
            <a:endParaRPr lang="bg-BG" sz="3599" b="1" dirty="0">
              <a:solidFill>
                <a:schemeClr val="bg1"/>
              </a:solidFill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6F45EA5-B3EB-4E32-AB0A-504BBFA982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1940" y="1196513"/>
            <a:ext cx="5544154" cy="3582136"/>
          </a:xfrm>
        </p:spPr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91F0EB-E786-4EBB-BB0D-2185FBF4E1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Сравнение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A496205D-9E60-4246-90E7-A87EE34EF23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4367" y="1944388"/>
            <a:ext cx="4901821" cy="204618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 "Example"){ 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 (word =="Demo"){</a:t>
            </a:r>
          </a:p>
          <a:p>
            <a:pPr defTabSz="914126"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3BA178-96D0-4C69-9D05-98B043D1272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55908" y="1944387"/>
            <a:ext cx="5261727" cy="153848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 (word == "Example"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 word =="Demo")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spcBef>
                <a:spcPts val="600"/>
              </a:spcBef>
              <a:buClr>
                <a:srgbClr val="67748E">
                  <a:lumMod val="40000"/>
                  <a:lumOff val="60000"/>
                </a:srgbClr>
              </a:buClr>
              <a:buSzPct val="70000"/>
            </a:pPr>
            <a:r>
              <a:rPr lang="en-US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7BC2BB74-CACB-4458-925E-4682D4D6BB3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19136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81000" y="1384183"/>
            <a:ext cx="9525000" cy="5207396"/>
          </a:xfrm>
        </p:spPr>
        <p:txBody>
          <a:bodyPr>
            <a:noAutofit/>
          </a:bodyPr>
          <a:lstStyle/>
          <a:p>
            <a:r>
              <a:rPr lang="bg-BG" sz="3400" b="1" dirty="0"/>
              <a:t>Живот</a:t>
            </a:r>
            <a:r>
              <a:rPr lang="bg-BG" sz="3400" dirty="0"/>
              <a:t> на променливите (обхват на видимост)</a:t>
            </a:r>
          </a:p>
          <a:p>
            <a:r>
              <a:rPr lang="bg-BG" sz="3400" b="1" dirty="0"/>
              <a:t>Вложени</a:t>
            </a:r>
            <a:r>
              <a:rPr lang="en-US" sz="3400" dirty="0"/>
              <a:t> </a:t>
            </a:r>
            <a:r>
              <a:rPr lang="bg-BG" sz="3400" dirty="0"/>
              <a:t>условни конструкции</a:t>
            </a:r>
          </a:p>
          <a:p>
            <a:r>
              <a:rPr lang="bg-BG" sz="3400" dirty="0"/>
              <a:t>Логически оператори: </a:t>
            </a:r>
            <a:r>
              <a:rPr lang="en-US" sz="3400" b="1" dirty="0"/>
              <a:t>AND</a:t>
            </a:r>
            <a:r>
              <a:rPr lang="en-US" sz="3400" dirty="0"/>
              <a:t> &amp;&amp;, </a:t>
            </a:r>
            <a:r>
              <a:rPr lang="en-US" sz="3400" b="1" dirty="0"/>
              <a:t>OR</a:t>
            </a:r>
            <a:r>
              <a:rPr lang="en-US" sz="3400" dirty="0"/>
              <a:t> ||, </a:t>
            </a:r>
            <a:r>
              <a:rPr lang="en-US" sz="3400" b="1" dirty="0"/>
              <a:t>NOT</a:t>
            </a:r>
            <a:r>
              <a:rPr lang="en-US" sz="3400" dirty="0"/>
              <a:t> !</a:t>
            </a:r>
            <a:endParaRPr lang="bg-BG" sz="3400" dirty="0"/>
          </a:p>
          <a:p>
            <a:r>
              <a:rPr lang="bg-BG" sz="3400" dirty="0"/>
              <a:t>Приоритет на условия</a:t>
            </a:r>
            <a:r>
              <a:rPr lang="en-US" sz="3400" dirty="0"/>
              <a:t>: </a:t>
            </a:r>
            <a:r>
              <a:rPr lang="bg-BG" sz="3400" dirty="0"/>
              <a:t>скоби </a:t>
            </a:r>
            <a:r>
              <a:rPr lang="en-US" sz="3400" b="1" dirty="0"/>
              <a:t>()</a:t>
            </a:r>
            <a:endParaRPr lang="bg-BG" sz="3400" b="1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</a:t>
            </a:r>
            <a:endParaRPr lang="bg-BG" sz="3199" dirty="0"/>
          </a:p>
          <a:p>
            <a:pPr lvl="1">
              <a:spcBef>
                <a:spcPts val="1000"/>
              </a:spcBef>
            </a:pPr>
            <a:r>
              <a:rPr lang="bg-BG" sz="3199" dirty="0"/>
              <a:t>Чете ден от седмицата (</a:t>
            </a:r>
            <a:r>
              <a:rPr lang="bg-BG" sz="3199" b="1" dirty="0">
                <a:solidFill>
                  <a:schemeClr val="bg1"/>
                </a:solidFill>
              </a:rPr>
              <a:t>текст</a:t>
            </a:r>
            <a:r>
              <a:rPr lang="bg-BG" sz="3199" dirty="0"/>
              <a:t>) – въведен от потребителя</a:t>
            </a:r>
          </a:p>
          <a:p>
            <a:pPr lvl="1">
              <a:spcBef>
                <a:spcPts val="1000"/>
              </a:spcBef>
            </a:pPr>
            <a:r>
              <a:rPr lang="bg-BG" sz="3199" dirty="0"/>
              <a:t>Отпечатва цената на билет за кино според деня от седмицата</a:t>
            </a:r>
          </a:p>
          <a:p>
            <a:pPr marL="442779" lvl="1" indent="0">
              <a:spcBef>
                <a:spcPts val="1000"/>
              </a:spcBef>
              <a:buNone/>
            </a:pPr>
            <a:endParaRPr lang="bg-BG" sz="2999" dirty="0"/>
          </a:p>
          <a:p>
            <a:pPr>
              <a:spcBef>
                <a:spcPts val="1000"/>
              </a:spcBef>
            </a:pPr>
            <a:endParaRPr lang="en-US" sz="1000" dirty="0"/>
          </a:p>
          <a:p>
            <a:pPr>
              <a:spcBef>
                <a:spcPts val="1000"/>
              </a:spcBef>
            </a:pPr>
            <a:r>
              <a:rPr lang="bg-BG" sz="3399" dirty="0"/>
              <a:t>Примерен вход и изход:</a:t>
            </a:r>
            <a:endParaRPr lang="en-US" sz="33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Билет за кино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1146000" y="5589000"/>
            <a:ext cx="3201731" cy="531804"/>
            <a:chOff x="872716" y="5980680"/>
            <a:chExt cx="1957226" cy="36775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872716" y="5980680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Monday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320382" y="5981070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12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C3F503B2-3614-4A9C-BDAD-AF49D11052A9}"/>
              </a:ext>
            </a:extLst>
          </p:cNvPr>
          <p:cNvGrpSpPr/>
          <p:nvPr/>
        </p:nvGrpSpPr>
        <p:grpSpPr>
          <a:xfrm>
            <a:off x="6423942" y="5632089"/>
            <a:ext cx="3204615" cy="531249"/>
            <a:chOff x="872716" y="5964782"/>
            <a:chExt cx="1958989" cy="367365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D0752A6D-1B7C-4F9B-8811-31103B39FA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2716" y="5970428"/>
              <a:ext cx="993640" cy="36171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Sunday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DE1702F8-6249-4746-B015-E92518D53B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22145" y="5964782"/>
              <a:ext cx="509560" cy="36736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defTabSz="914126" eaLnBrk="0" hangingPunct="0"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itchFamily="49" charset="0"/>
                  <a:cs typeface="Consolas" pitchFamily="49" charset="0"/>
                </a:rPr>
                <a:t>16</a:t>
              </a:r>
              <a:endParaRPr lang="bg-BG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20" name="Right Arrow 4">
              <a:extLst>
                <a:ext uri="{FF2B5EF4-FFF2-40B4-BE49-F238E27FC236}">
                  <a16:creationId xmlns:a16="http://schemas.microsoft.com/office/drawing/2014/main" id="{3FFAF649-5732-408B-BC56-00FD7E4DC357}"/>
                </a:ext>
              </a:extLst>
            </p:cNvPr>
            <p:cNvSpPr/>
            <p:nvPr/>
          </p:nvSpPr>
          <p:spPr>
            <a:xfrm>
              <a:off x="1934771" y="6028180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aphicFrame>
        <p:nvGraphicFramePr>
          <p:cNvPr id="16" name="Table 15">
            <a:extLst>
              <a:ext uri="{FF2B5EF4-FFF2-40B4-BE49-F238E27FC236}">
                <a16:creationId xmlns:a16="http://schemas.microsoft.com/office/drawing/2014/main" id="{AEDC4465-826A-4322-A1F5-5A42959033D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7131545"/>
              </p:ext>
            </p:extLst>
          </p:nvPr>
        </p:nvGraphicFramePr>
        <p:xfrm>
          <a:off x="648190" y="3437961"/>
          <a:ext cx="10895622" cy="800924"/>
        </p:xfrm>
        <a:graphic>
          <a:graphicData uri="http://schemas.openxmlformats.org/drawingml/2006/table">
            <a:tbl>
              <a:tblPr firstRow="1" firstCol="1" bandRow="1">
                <a:tableStyleId>{F5AB1C69-6EDB-4FF4-983F-18BD219EF322}</a:tableStyleId>
              </a:tblPr>
              <a:tblGrid>
                <a:gridCol w="167904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2536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85866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3497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29077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591948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1214853">
                  <a:extLst>
                    <a:ext uri="{9D8B030D-6E8A-4147-A177-3AD203B41FA5}">
                      <a16:colId xmlns:a16="http://schemas.microsoft.com/office/drawing/2014/main" val="621577878"/>
                    </a:ext>
                  </a:extLst>
                </a:gridCol>
              </a:tblGrid>
              <a:tr h="435164">
                <a:tc>
                  <a:txBody>
                    <a:bodyPr/>
                    <a:lstStyle/>
                    <a:p>
                      <a:pPr marL="0" marR="0" lvl="0" indent="0" algn="ctr" defTabSz="1218438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Monday</a:t>
                      </a:r>
                      <a:endParaRPr kumimoji="1" lang="bg-BG" sz="24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Tuesday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Wednesday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Thursday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Friday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Saturday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Sunday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alpha val="3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665"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14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12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kumimoji="1" lang="en-US" sz="24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16</a:t>
                      </a:r>
                    </a:p>
                  </a:txBody>
                  <a:tcPr marL="68544" marR="68544" marT="0" marB="0" anchor="ctr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18" name="Slide Number">
            <a:extLst>
              <a:ext uri="{FF2B5EF4-FFF2-40B4-BE49-F238E27FC236}">
                <a16:creationId xmlns:a16="http://schemas.microsoft.com/office/drawing/2014/main" id="{8743A8B5-4BAB-45E6-A50A-4617D3DCFC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5756130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Решение: Билет за кино</a:t>
            </a:r>
            <a:endParaRPr lang="en-US" dirty="0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40D92DE-B165-419E-B6D1-D0B2F7453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0242" y="1335304"/>
            <a:ext cx="11571517" cy="459467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string day = Console.ReadLine();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if(day == "Monday"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"Tuesday"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"Friday")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Console.WriteLine(12);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else if (day == "Wednesday"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||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day == "Thursday")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Console.WriteLine(14);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lnSpc>
                <a:spcPct val="10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TODO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Добавете проверки за събота и неделя</a:t>
            </a:r>
            <a:endParaRPr lang="en-US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AAA8D06F-E9AA-4112-A499-60A767B7F78C}"/>
              </a:ext>
            </a:extLst>
          </p:cNvPr>
          <p:cNvSpPr/>
          <p:nvPr/>
        </p:nvSpPr>
        <p:spPr>
          <a:xfrm>
            <a:off x="346647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A5019C51-DC08-45B0-801B-E85E35AE5E5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36305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599" dirty="0"/>
              <a:t>Проверява дали </a:t>
            </a:r>
            <a:r>
              <a:rPr lang="bg-BG" sz="3599" b="1" dirty="0">
                <a:solidFill>
                  <a:schemeClr val="bg1"/>
                </a:solidFill>
              </a:rPr>
              <a:t>не е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b="1" dirty="0">
                <a:solidFill>
                  <a:schemeClr val="bg1"/>
                </a:solidFill>
              </a:rPr>
              <a:t>изпълнено</a:t>
            </a:r>
            <a:r>
              <a:rPr lang="bg-BG" sz="3599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дадено услови</a:t>
            </a:r>
            <a:r>
              <a:rPr lang="en-US" sz="3599" dirty="0"/>
              <a:t>e</a:t>
            </a:r>
            <a:endParaRPr lang="bg-BG" sz="3599" dirty="0"/>
          </a:p>
          <a:p>
            <a:pPr>
              <a:lnSpc>
                <a:spcPct val="100000"/>
              </a:lnSpc>
            </a:pPr>
            <a:r>
              <a:rPr lang="bg-BG" sz="3599" dirty="0"/>
              <a:t>Пример: </a:t>
            </a:r>
          </a:p>
          <a:p>
            <a:pPr lvl="1">
              <a:lnSpc>
                <a:spcPct val="100000"/>
              </a:lnSpc>
            </a:pPr>
            <a:r>
              <a:rPr lang="bg-BG" sz="3199" dirty="0"/>
              <a:t>Проверка дали</a:t>
            </a:r>
            <a:r>
              <a:rPr lang="en-US" sz="3199" dirty="0"/>
              <a:t> </a:t>
            </a:r>
            <a:r>
              <a:rPr lang="bg-BG" sz="3199" dirty="0"/>
              <a:t>число е по-голямо от 10 и е четно:</a:t>
            </a:r>
            <a:endParaRPr lang="en-US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Логическо отрицание</a:t>
            </a:r>
            <a:endParaRPr lang="en-US" dirty="0"/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760282" y="3375259"/>
            <a:ext cx="9830349" cy="270805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number = int.Parse(Console.ReadLine());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bool isValid = (number &gt; 10) &amp;&amp; (number % 2 == 0);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!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isValid)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Console.WriteLine("Invalid");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19B73D9-C3F9-47C9-830F-1DDE108D514A}"/>
              </a:ext>
            </a:extLst>
          </p:cNvPr>
          <p:cNvSpPr txBox="1"/>
          <p:nvPr/>
        </p:nvSpPr>
        <p:spPr>
          <a:xfrm>
            <a:off x="10806630" y="2382833"/>
            <a:ext cx="1295063" cy="20923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996" dirty="0">
                <a:latin typeface="Consolas" panose="020B0609020204030204" pitchFamily="49" charset="0"/>
              </a:rPr>
              <a:t>!</a:t>
            </a:r>
            <a:endParaRPr lang="en-US" sz="12996" dirty="0">
              <a:latin typeface="Consolas" panose="020B0609020204030204" pitchFamily="49" charset="0"/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C3F5E3F-0378-406B-B84D-C42039FC35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94558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sz="3399" dirty="0"/>
              <a:t>Напишете програма, която:</a:t>
            </a:r>
          </a:p>
          <a:p>
            <a:pPr lvl="1"/>
            <a:r>
              <a:rPr lang="bg-BG" sz="3399" dirty="0"/>
              <a:t>Чете цяло число </a:t>
            </a:r>
            <a:r>
              <a:rPr lang="en-GB" sz="3399" dirty="0"/>
              <a:t>- </a:t>
            </a:r>
            <a:r>
              <a:rPr lang="bg-BG" sz="3399" dirty="0"/>
              <a:t>въведено от потребителя</a:t>
            </a:r>
          </a:p>
          <a:p>
            <a:pPr lvl="1"/>
            <a:r>
              <a:rPr lang="bg-BG" sz="3399" dirty="0"/>
              <a:t>Числото е валидно ако е в интервала </a:t>
            </a:r>
            <a:r>
              <a:rPr lang="en-US" sz="3399" b="1" dirty="0">
                <a:solidFill>
                  <a:schemeClr val="bg1"/>
                </a:solidFill>
              </a:rPr>
              <a:t>[100…200] </a:t>
            </a:r>
            <a:r>
              <a:rPr lang="bg-BG" sz="3399" dirty="0"/>
              <a:t>или е </a:t>
            </a:r>
            <a:r>
              <a:rPr lang="bg-BG" sz="3399" b="1" dirty="0">
                <a:solidFill>
                  <a:schemeClr val="bg1"/>
                </a:solidFill>
              </a:rPr>
              <a:t>0</a:t>
            </a:r>
          </a:p>
          <a:p>
            <a:pPr lvl="1"/>
            <a:r>
              <a:rPr lang="bg-BG" sz="3399" dirty="0"/>
              <a:t>Ако числото е невалидно да се отпечата на конзолата </a:t>
            </a:r>
            <a:r>
              <a:rPr lang="en-US" sz="3399" dirty="0"/>
              <a:t>"</a:t>
            </a:r>
            <a:r>
              <a:rPr lang="en-US" sz="3399" b="1" dirty="0">
                <a:solidFill>
                  <a:schemeClr val="bg1"/>
                </a:solidFill>
              </a:rPr>
              <a:t>invalid</a:t>
            </a:r>
            <a:r>
              <a:rPr lang="en-US" sz="3399" dirty="0"/>
              <a:t>",</a:t>
            </a:r>
            <a:r>
              <a:rPr lang="bg-BG" sz="3399" dirty="0"/>
              <a:t> в противен случай да не се отпечатва нищо</a:t>
            </a:r>
            <a:endParaRPr lang="en-US" sz="3399" dirty="0"/>
          </a:p>
          <a:p>
            <a:r>
              <a:rPr lang="bg-BG" sz="3399" dirty="0"/>
              <a:t>Примерен вход и изход</a:t>
            </a:r>
            <a:r>
              <a:rPr lang="en-US" sz="3399" dirty="0"/>
              <a:t>:</a:t>
            </a:r>
            <a:endParaRPr lang="bg-BG" sz="33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Невалидно число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461000" y="5661293"/>
            <a:ext cx="3157956" cy="550008"/>
            <a:chOff x="1653861" y="4649433"/>
            <a:chExt cx="2119332" cy="571364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59888"/>
              <a:ext cx="1191587" cy="560909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invalid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53861" y="4649433"/>
              <a:ext cx="542000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bg-BG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75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67281" y="5661445"/>
            <a:ext cx="4561343" cy="560070"/>
            <a:chOff x="1979933" y="5678345"/>
            <a:chExt cx="1719123" cy="560216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13896" y="5698413"/>
              <a:ext cx="108516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GB" sz="2799" b="1" dirty="0">
                  <a:latin typeface="Consolas" panose="020B0609020204030204" pitchFamily="49" charset="0"/>
                </a:rPr>
                <a:t>(</a:t>
              </a:r>
              <a:r>
                <a:rPr lang="bg-BG" sz="2799" b="1" dirty="0">
                  <a:latin typeface="Consolas" panose="020B0609020204030204" pitchFamily="49" charset="0"/>
                </a:rPr>
                <a:t>няма изход</a:t>
              </a:r>
              <a:r>
                <a:rPr lang="en-GB" sz="2799" b="1" dirty="0">
                  <a:latin typeface="Consolas" panose="020B0609020204030204" pitchFamily="49" charset="0"/>
                </a:rPr>
                <a:t>)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79933" y="5678345"/>
              <a:ext cx="37600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it-IT" sz="2799" b="1" noProof="1">
                  <a:latin typeface="Consolas" pitchFamily="49" charset="0"/>
                  <a:cs typeface="Consolas" pitchFamily="49" charset="0"/>
                </a:rPr>
                <a:t>150</a:t>
              </a: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410428" y="5841308"/>
              <a:ext cx="166380" cy="227203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61760807-8787-4870-A9C0-10580179D9A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74343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Невалидно число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CA590D-B29C-4D9D-834B-B9F64D4D93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99752" y="1899000"/>
            <a:ext cx="9792489" cy="381642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3000" b="1" noProof="1">
                <a:latin typeface="Consolas" panose="020B0609020204030204" pitchFamily="49" charset="0"/>
              </a:rPr>
              <a:t>int number = int.Parse(Console.ReadLine());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bool isValid = number &gt;= 100 &amp;&amp; number &lt;= 200 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	|| number == 0;</a:t>
            </a:r>
            <a:endParaRPr lang="bg-BG" sz="3000" b="1" noProof="1">
              <a:latin typeface="Consolas" panose="020B0609020204030204" pitchFamily="49" charset="0"/>
            </a:endParaRPr>
          </a:p>
          <a:p>
            <a:endParaRPr lang="en-US" sz="1200" b="1" noProof="1">
              <a:latin typeface="Consolas" panose="020B0609020204030204" pitchFamily="49" charset="0"/>
            </a:endParaRPr>
          </a:p>
          <a:p>
            <a:r>
              <a:rPr lang="en-US" sz="3000" b="1" noProof="1">
                <a:latin typeface="Consolas" panose="020B0609020204030204" pitchFamily="49" charset="0"/>
              </a:rPr>
              <a:t>if (</a:t>
            </a:r>
            <a:r>
              <a:rPr lang="en-US" sz="3000" b="1" noProof="1">
                <a:solidFill>
                  <a:schemeClr val="bg1"/>
                </a:solidFill>
                <a:latin typeface="Consolas" panose="020B0609020204030204" pitchFamily="49" charset="0"/>
              </a:rPr>
              <a:t>!</a:t>
            </a:r>
            <a:r>
              <a:rPr lang="en-US" sz="3000" b="1" noProof="1">
                <a:latin typeface="Consolas" panose="020B0609020204030204" pitchFamily="49" charset="0"/>
              </a:rPr>
              <a:t>isValid)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{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   Console.WriteLine("invalid");</a:t>
            </a:r>
          </a:p>
          <a:p>
            <a:r>
              <a:rPr lang="en-US" sz="3000" b="1" noProof="1">
                <a:latin typeface="Consolas" panose="020B0609020204030204" pitchFamily="49" charset="0"/>
              </a:rPr>
              <a:t>}</a:t>
            </a:r>
            <a:endParaRPr lang="en-US" sz="3000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4767114F-77A0-4E03-B039-18EE3A384D20}"/>
              </a:ext>
            </a:extLst>
          </p:cNvPr>
          <p:cNvSpPr/>
          <p:nvPr/>
        </p:nvSpPr>
        <p:spPr>
          <a:xfrm>
            <a:off x="346645" y="6306997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https://judge.softuni.org/Contests/Practice/Index/3896#3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D6DE6A41-8573-4975-B236-AAEB9C72FA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33721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о поле 2"/>
          <p:cNvSpPr txBox="1"/>
          <p:nvPr/>
        </p:nvSpPr>
        <p:spPr>
          <a:xfrm>
            <a:off x="4746000" y="1629000"/>
            <a:ext cx="28350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sz="12000" b="1" dirty="0">
                <a:solidFill>
                  <a:schemeClr val="bg2"/>
                </a:solidFill>
                <a:latin typeface="Consolas" panose="020B0609020204030204" pitchFamily="49" charset="0"/>
              </a:rPr>
              <a:t>(&gt;)</a:t>
            </a:r>
            <a:endParaRPr lang="en-US" sz="12000" b="1" dirty="0">
              <a:solidFill>
                <a:schemeClr val="bg2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9BF6B4CD-E296-4C8E-8883-EF2CE8C8EDD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Приоритет на условия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6253370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66264" y="1151716"/>
            <a:ext cx="11801748" cy="5568904"/>
          </a:xfrm>
        </p:spPr>
        <p:txBody>
          <a:bodyPr>
            <a:normAutofit/>
          </a:bodyPr>
          <a:lstStyle/>
          <a:p>
            <a:pPr>
              <a:spcBef>
                <a:spcPts val="400"/>
              </a:spcBef>
              <a:spcAft>
                <a:spcPts val="400"/>
              </a:spcAft>
            </a:pPr>
            <a:r>
              <a:rPr lang="bg-BG" sz="3599" dirty="0"/>
              <a:t>Чрез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()</a:t>
            </a:r>
            <a:r>
              <a:rPr lang="en-US" sz="3599" b="1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599" dirty="0"/>
              <a:t>можем да приоритизираме условия </a:t>
            </a:r>
            <a:endParaRPr lang="bg-BG" sz="3599" b="1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Приоритет на условия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A5216476-B7EC-4C57-96C9-62553940FC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1158" y="1916833"/>
            <a:ext cx="10131961" cy="452313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a =</a:t>
            </a:r>
            <a:r>
              <a:rPr lang="bg-BG" sz="2399" b="1" noProof="1">
                <a:latin typeface="Consolas" pitchFamily="49" charset="0"/>
                <a:cs typeface="Consolas" pitchFamily="49" charset="0"/>
              </a:rPr>
              <a:t> 50;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b = 200;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int c = 300;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a &gt;= 100 &amp;&amp; b &lt;= 200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||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c + b &gt;= 300 &amp;&amp; c &lt;= 400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Yes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bg-BG" sz="23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if (a &gt;= 100 &amp;&amp; 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b &lt;= 200 || c + b &gt;= 300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 &amp;&amp; c &lt;= 400)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Console.WriteLine("Yes");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Няма изход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58DCAE33-B5BA-401D-9C20-54B4FEB7DA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033980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315431" y="1330149"/>
            <a:ext cx="1156113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51012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1026029" y="1584000"/>
            <a:ext cx="10535252" cy="4834572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4000" dirty="0">
                <a:solidFill>
                  <a:schemeClr val="bg2"/>
                </a:solidFill>
              </a:rPr>
              <a:t>Живот на променливата</a:t>
            </a:r>
            <a:endParaRPr lang="en-US" sz="4000" dirty="0">
              <a:solidFill>
                <a:schemeClr val="bg2"/>
              </a:solidFill>
            </a:endParaRPr>
          </a:p>
          <a:p>
            <a:pPr lvl="1" latinLnBrk="0"/>
            <a:r>
              <a:rPr lang="bg-BG" sz="3800" dirty="0">
                <a:solidFill>
                  <a:schemeClr val="bg2"/>
                </a:solidFill>
              </a:rPr>
              <a:t>Променливата е видима от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{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bg-BG" sz="3800" dirty="0">
                <a:solidFill>
                  <a:schemeClr val="bg2"/>
                </a:solidFill>
              </a:rPr>
              <a:t>до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}</a:t>
            </a:r>
            <a:endParaRPr lang="bg-BG" sz="3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Вложени условни конструкции</a:t>
            </a:r>
            <a:endParaRPr lang="en-US" sz="4000" dirty="0">
              <a:solidFill>
                <a:schemeClr val="bg2"/>
              </a:solidFill>
            </a:endParaRPr>
          </a:p>
          <a:p>
            <a:pPr lvl="1" latinLnBrk="0">
              <a:buClr>
                <a:schemeClr val="bg2"/>
              </a:buClr>
            </a:pP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If-else</a:t>
            </a:r>
            <a:r>
              <a:rPr lang="en-US" sz="3800" dirty="0">
                <a:solidFill>
                  <a:schemeClr val="bg2"/>
                </a:solidFill>
              </a:rPr>
              <a:t> </a:t>
            </a:r>
            <a:r>
              <a:rPr lang="bg-BG" sz="3800" dirty="0">
                <a:solidFill>
                  <a:schemeClr val="bg2"/>
                </a:solidFill>
              </a:rPr>
              <a:t>в тялото на друг </a:t>
            </a:r>
            <a:r>
              <a:rPr lang="en-US" sz="3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if-else</a:t>
            </a:r>
            <a:endParaRPr lang="bg-BG" sz="38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Логически оператори: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&amp;&amp;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||</a:t>
            </a:r>
            <a:r>
              <a:rPr lang="en-US" sz="4000" dirty="0">
                <a:solidFill>
                  <a:schemeClr val="bg2"/>
                </a:solidFill>
              </a:rPr>
              <a:t>, </a:t>
            </a:r>
            <a:r>
              <a:rPr lang="en-US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!</a:t>
            </a:r>
            <a:endParaRPr lang="bg-BG" sz="40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  <a:p>
            <a:pPr latinLnBrk="0"/>
            <a:r>
              <a:rPr lang="bg-BG" sz="4000" dirty="0">
                <a:solidFill>
                  <a:schemeClr val="bg2"/>
                </a:solidFill>
              </a:rPr>
              <a:t>Приоритет на условия: оператор </a:t>
            </a:r>
            <a:r>
              <a:rPr lang="bg-BG" sz="40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()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Картина 3">
            <a:extLst>
              <a:ext uri="{FF2B5EF4-FFF2-40B4-BE49-F238E27FC236}">
                <a16:creationId xmlns:a16="http://schemas.microsoft.com/office/drawing/2014/main" id="{AE170D94-392D-433B-BEF9-406CF390D51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duotone>
              <a:schemeClr val="accent6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17485" y="1513189"/>
            <a:ext cx="2357033" cy="224654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7F2571D7-72D6-193F-3B2B-ECD219AE2448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4000" dirty="0"/>
              <a:t>Обхват, в който променливата е видима</a:t>
            </a:r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6E41922-0F89-40EF-AA6A-49CD4A12D0C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5"/>
            <a:ext cx="10961783" cy="768084"/>
          </a:xfrm>
        </p:spPr>
        <p:txBody>
          <a:bodyPr/>
          <a:lstStyle/>
          <a:p>
            <a:r>
              <a:rPr lang="bg-BG" dirty="0"/>
              <a:t>Живот на променливите</a:t>
            </a:r>
          </a:p>
        </p:txBody>
      </p:sp>
    </p:spTree>
    <p:extLst>
      <p:ext uri="{BB962C8B-B14F-4D97-AF65-F5344CB8AC3E}">
        <p14:creationId xmlns:p14="http://schemas.microsoft.com/office/powerpoint/2010/main" val="24554334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0872F487-7CBE-4FBA-8934-8B6BD0FE364C}"/>
              </a:ext>
            </a:extLst>
          </p:cNvPr>
          <p:cNvSpPr txBox="1">
            <a:spLocks/>
          </p:cNvSpPr>
          <p:nvPr/>
        </p:nvSpPr>
        <p:spPr>
          <a:xfrm>
            <a:off x="1104612" y="3745175"/>
            <a:ext cx="9578605" cy="283382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string currentDay = "Monday";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if (currentDay == "Monday")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  double 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 = double.Parse(Console.ReadLine());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>
                <a:solidFill>
                  <a:schemeClr val="bg1"/>
                </a:solidFill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599" dirty="0"/>
              <a:t>Console.WriteLine(</a:t>
            </a:r>
            <a:r>
              <a:rPr lang="en-GB" sz="2599" dirty="0">
                <a:solidFill>
                  <a:schemeClr val="bg1"/>
                </a:solidFill>
              </a:rPr>
              <a:t>salary</a:t>
            </a:r>
            <a:r>
              <a:rPr lang="en-GB" sz="2599" dirty="0"/>
              <a:t>);</a:t>
            </a:r>
            <a:r>
              <a:rPr lang="bg-BG" sz="2599" noProof="1">
                <a:solidFill>
                  <a:schemeClr val="accent2"/>
                </a:solidFill>
                <a:cs typeface="Consolas" pitchFamily="49" charset="0"/>
              </a:rPr>
              <a:t> // </a:t>
            </a:r>
            <a:r>
              <a:rPr lang="en-US" sz="2599" i="1" noProof="1">
                <a:solidFill>
                  <a:schemeClr val="accent2"/>
                </a:solidFill>
                <a:cs typeface="Consolas" pitchFamily="49" charset="0"/>
              </a:rPr>
              <a:t>Error!</a:t>
            </a:r>
            <a:endParaRPr lang="en-US" sz="2599" i="1" dirty="0">
              <a:solidFill>
                <a:schemeClr val="accent2"/>
              </a:solidFill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Живот на променлива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278864D5-2E78-48E2-8EAA-A35AB650047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8355C72B-4482-432F-8946-A63677E16E9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lnSpc>
                <a:spcPct val="100000"/>
              </a:lnSpc>
            </a:pPr>
            <a:r>
              <a:rPr lang="bg-BG" sz="3599" b="1" dirty="0"/>
              <a:t>Живот на променлива</a:t>
            </a:r>
            <a:r>
              <a:rPr lang="bg-BG" sz="3599" dirty="0"/>
              <a:t> == обхват, в който променливата е видима и може да бъде използвана</a:t>
            </a:r>
          </a:p>
          <a:p>
            <a:pPr marL="1370618" lvl="2" indent="-457063">
              <a:lnSpc>
                <a:spcPct val="100000"/>
              </a:lnSpc>
            </a:pPr>
            <a:r>
              <a:rPr lang="bg-BG" sz="3399" dirty="0"/>
              <a:t>Пример: променливата </a:t>
            </a:r>
            <a:r>
              <a:rPr lang="bg-BG" sz="3199" b="1" dirty="0">
                <a:latin typeface="Consolas" panose="020B0609020204030204" pitchFamily="49" charset="0"/>
              </a:rPr>
              <a:t>salary</a:t>
            </a:r>
            <a:r>
              <a:rPr lang="bg-BG" sz="3399" dirty="0"/>
              <a:t> съществува </a:t>
            </a:r>
            <a:r>
              <a:rPr lang="bg-BG" sz="3399" b="1" dirty="0">
                <a:solidFill>
                  <a:schemeClr val="bg1"/>
                </a:solidFill>
              </a:rPr>
              <a:t>само</a:t>
            </a:r>
            <a:r>
              <a:rPr lang="bg-BG" sz="3399" dirty="0"/>
              <a:t> в блока от код на </a:t>
            </a:r>
            <a:r>
              <a:rPr lang="bg-BG" sz="3199" b="1" dirty="0">
                <a:latin typeface="Consolas" panose="020B0609020204030204" pitchFamily="49" charset="0"/>
              </a:rPr>
              <a:t>if</a:t>
            </a:r>
            <a:r>
              <a:rPr lang="bg-BG" sz="3399" dirty="0"/>
              <a:t>-конструкцията</a:t>
            </a:r>
          </a:p>
        </p:txBody>
      </p:sp>
    </p:spTree>
    <p:extLst>
      <p:ext uri="{BB962C8B-B14F-4D97-AF65-F5344CB8AC3E}">
        <p14:creationId xmlns:p14="http://schemas.microsoft.com/office/powerpoint/2010/main" val="805125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uild="p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16D5F97-3D69-C509-E069-E13E2EE0C1A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проверка в тялото на друга </a:t>
            </a:r>
            <a:r>
              <a:rPr lang="en-US" dirty="0"/>
              <a:t>if-else </a:t>
            </a:r>
            <a:r>
              <a:rPr lang="bg-BG" dirty="0"/>
              <a:t>проверка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Само при изпълнение на първото условие се преминава към вложената проверка</a:t>
            </a:r>
            <a:endParaRPr lang="en-US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Вложени проверки</a:t>
            </a:r>
            <a:endParaRPr lang="en-US" sz="3799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49012" y="2362479"/>
            <a:ext cx="9293979" cy="389806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(condition1)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Console.WriteLine("condition1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(condition2)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Console.WriteLine("condition2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Console.WriteLine("condition2 not valid");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2058452" y="3809901"/>
            <a:ext cx="8608358" cy="198068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81621" y="5931095"/>
            <a:ext cx="4508134" cy="533261"/>
          </a:xfrm>
          <a:prstGeom prst="wedgeRoundRectCallout">
            <a:avLst>
              <a:gd name="adj1" fmla="val -54741"/>
              <a:gd name="adj2" fmla="val -4967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 чете от потребителя:</a:t>
            </a:r>
          </a:p>
          <a:p>
            <a:pPr lvl="1"/>
            <a:r>
              <a:rPr lang="bg-BG" dirty="0"/>
              <a:t>Възраст и пол</a:t>
            </a:r>
          </a:p>
          <a:p>
            <a:pPr lvl="1"/>
            <a:r>
              <a:rPr lang="bg-BG" dirty="0"/>
              <a:t>Принтира обръщение според въведените данни, както е показано на схемата</a:t>
            </a:r>
            <a:r>
              <a:rPr lang="en-US" dirty="0"/>
              <a:t> (</a:t>
            </a:r>
            <a:r>
              <a:rPr lang="bg-BG" dirty="0"/>
              <a:t>в следващия слайд</a:t>
            </a:r>
            <a:r>
              <a:rPr lang="en-US" dirty="0"/>
              <a:t>)</a:t>
            </a:r>
            <a:endParaRPr lang="bg-BG" dirty="0"/>
          </a:p>
          <a:p>
            <a:r>
              <a:rPr lang="bg-BG" dirty="0"/>
              <a:t>Примерен вход и изход:</a:t>
            </a:r>
            <a:endParaRPr lang="en-US" dirty="0"/>
          </a:p>
          <a:p>
            <a:endParaRPr lang="bg-BG" dirty="0"/>
          </a:p>
          <a:p>
            <a:pPr lvl="2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>
            <a:normAutofit/>
          </a:bodyPr>
          <a:lstStyle/>
          <a:p>
            <a:r>
              <a:rPr lang="ru-RU" dirty="0"/>
              <a:t>Задача: Обръщение според възраст и пол</a:t>
            </a:r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16E8BCE-3B29-4D37-85AD-64692F3632E1}"/>
              </a:ext>
            </a:extLst>
          </p:cNvPr>
          <p:cNvGrpSpPr/>
          <p:nvPr/>
        </p:nvGrpSpPr>
        <p:grpSpPr>
          <a:xfrm>
            <a:off x="971329" y="4782370"/>
            <a:ext cx="2589170" cy="891833"/>
            <a:chOff x="1684152" y="5496496"/>
            <a:chExt cx="2121547" cy="781674"/>
          </a:xfrm>
        </p:grpSpPr>
        <p:sp>
          <p:nvSpPr>
            <p:cNvPr id="6" name="Rectangle 5"/>
            <p:cNvSpPr>
              <a:spLocks noChangeArrowheads="1"/>
            </p:cNvSpPr>
            <p:nvPr/>
          </p:nvSpPr>
          <p:spPr bwMode="auto">
            <a:xfrm>
              <a:off x="1684152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12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f</a:t>
              </a:r>
            </a:p>
          </p:txBody>
        </p:sp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815099" y="5636202"/>
              <a:ext cx="990600" cy="55853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Miss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1" name="Arrow: Right 40">
              <a:extLst>
                <a:ext uri="{FF2B5EF4-FFF2-40B4-BE49-F238E27FC236}">
                  <a16:creationId xmlns:a16="http://schemas.microsoft.com/office/drawing/2014/main" id="{211B7E4F-124B-4711-8422-6143EC966B7F}"/>
                </a:ext>
              </a:extLst>
            </p:cNvPr>
            <p:cNvSpPr/>
            <p:nvPr/>
          </p:nvSpPr>
          <p:spPr>
            <a:xfrm>
              <a:off x="2428844" y="5828472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F31F4963-28CA-4CE2-8E80-5B7F6A306E66}"/>
              </a:ext>
            </a:extLst>
          </p:cNvPr>
          <p:cNvGrpSpPr/>
          <p:nvPr/>
        </p:nvGrpSpPr>
        <p:grpSpPr>
          <a:xfrm>
            <a:off x="4124958" y="4782370"/>
            <a:ext cx="2361351" cy="891833"/>
            <a:chOff x="4307530" y="5496496"/>
            <a:chExt cx="1863082" cy="781674"/>
          </a:xfrm>
        </p:grpSpPr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4307530" y="5496496"/>
              <a:ext cx="629117" cy="781674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16</a:t>
              </a:r>
            </a:p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</a:t>
              </a:r>
            </a:p>
          </p:txBody>
        </p:sp>
        <p:sp>
          <p:nvSpPr>
            <p:cNvPr id="9" name="Rectangle 8"/>
            <p:cNvSpPr>
              <a:spLocks noChangeArrowheads="1"/>
            </p:cNvSpPr>
            <p:nvPr/>
          </p:nvSpPr>
          <p:spPr bwMode="auto">
            <a:xfrm>
              <a:off x="5406186" y="5654132"/>
              <a:ext cx="764426" cy="54060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algn="ctr"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598" b="1" noProof="1">
                  <a:latin typeface="Consolas" pitchFamily="49" charset="0"/>
                  <a:cs typeface="Consolas" pitchFamily="49" charset="0"/>
                </a:rPr>
                <a:t>Mr.</a:t>
              </a:r>
              <a:endParaRPr lang="bg-BG" sz="2598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46" name="Arrow: Right 45">
              <a:extLst>
                <a:ext uri="{FF2B5EF4-FFF2-40B4-BE49-F238E27FC236}">
                  <a16:creationId xmlns:a16="http://schemas.microsoft.com/office/drawing/2014/main" id="{A67F42F2-67B8-4696-93ED-3A17F3EA5FE9}"/>
                </a:ext>
              </a:extLst>
            </p:cNvPr>
            <p:cNvSpPr/>
            <p:nvPr/>
          </p:nvSpPr>
          <p:spPr>
            <a:xfrm>
              <a:off x="5094161" y="5798408"/>
              <a:ext cx="201807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8" dirty="0"/>
            </a:p>
          </p:txBody>
        </p:sp>
      </p:grpSp>
      <p:pic>
        <p:nvPicPr>
          <p:cNvPr id="13" name="Picture 12">
            <a:extLst>
              <a:ext uri="{FF2B5EF4-FFF2-40B4-BE49-F238E27FC236}">
                <a16:creationId xmlns:a16="http://schemas.microsoft.com/office/drawing/2014/main" id="{28CF9B43-4106-429A-A7C8-90501BD3B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65697" y="3941807"/>
            <a:ext cx="4228943" cy="1995903"/>
          </a:xfrm>
          <a:prstGeom prst="rect">
            <a:avLst/>
          </a:prstGeom>
        </p:spPr>
      </p:pic>
      <p:sp>
        <p:nvSpPr>
          <p:cNvPr id="15" name="Slide Number">
            <a:extLst>
              <a:ext uri="{FF2B5EF4-FFF2-40B4-BE49-F238E27FC236}">
                <a16:creationId xmlns:a16="http://schemas.microsoft.com/office/drawing/2014/main" id="{1E78A426-177D-488C-BEC2-3FF340823F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489943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Straight Arrow Connector 12">
            <a:extLst>
              <a:ext uri="{FF2B5EF4-FFF2-40B4-BE49-F238E27FC236}">
                <a16:creationId xmlns:a16="http://schemas.microsoft.com/office/drawing/2014/main" id="{16B77E94-D00C-404A-8902-881DD628A8B7}"/>
              </a:ext>
            </a:extLst>
          </p:cNvPr>
          <p:cNvCxnSpPr>
            <a:cxnSpLocks/>
            <a:endCxn id="71" idx="0"/>
          </p:cNvCxnSpPr>
          <p:nvPr/>
        </p:nvCxnSpPr>
        <p:spPr>
          <a:xfrm>
            <a:off x="6606977" y="1392128"/>
            <a:ext cx="0" cy="578313"/>
          </a:xfrm>
          <a:prstGeom prst="straightConnector1">
            <a:avLst/>
          </a:prstGeom>
          <a:ln w="635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Parallelogram 25">
            <a:extLst>
              <a:ext uri="{FF2B5EF4-FFF2-40B4-BE49-F238E27FC236}">
                <a16:creationId xmlns:a16="http://schemas.microsoft.com/office/drawing/2014/main" id="{F1DFC90D-69D5-41A7-A6CD-D13EFD2E53EE}"/>
              </a:ext>
            </a:extLst>
          </p:cNvPr>
          <p:cNvSpPr/>
          <p:nvPr/>
        </p:nvSpPr>
        <p:spPr>
          <a:xfrm>
            <a:off x="1303307" y="5158689"/>
            <a:ext cx="2326974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"Miss" </a:t>
            </a:r>
          </a:p>
        </p:txBody>
      </p:sp>
      <p:sp>
        <p:nvSpPr>
          <p:cNvPr id="44" name="Parallelogram 52">
            <a:extLst>
              <a:ext uri="{FF2B5EF4-FFF2-40B4-BE49-F238E27FC236}">
                <a16:creationId xmlns:a16="http://schemas.microsoft.com/office/drawing/2014/main" id="{0C592019-0560-4D34-8FD5-9F9A1A6AA402}"/>
              </a:ext>
            </a:extLst>
          </p:cNvPr>
          <p:cNvSpPr/>
          <p:nvPr/>
        </p:nvSpPr>
        <p:spPr>
          <a:xfrm>
            <a:off x="6481257" y="5154590"/>
            <a:ext cx="2625748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"Master" </a:t>
            </a:r>
          </a:p>
        </p:txBody>
      </p:sp>
      <p:sp>
        <p:nvSpPr>
          <p:cNvPr id="45" name="Parallelogram 2">
            <a:extLst>
              <a:ext uri="{FF2B5EF4-FFF2-40B4-BE49-F238E27FC236}">
                <a16:creationId xmlns:a16="http://schemas.microsoft.com/office/drawing/2014/main" id="{F42AA74E-3F2D-48D9-832F-6918D652646A}"/>
              </a:ext>
            </a:extLst>
          </p:cNvPr>
          <p:cNvSpPr/>
          <p:nvPr/>
        </p:nvSpPr>
        <p:spPr bwMode="auto">
          <a:xfrm>
            <a:off x="5345495" y="584987"/>
            <a:ext cx="2690303" cy="788437"/>
          </a:xfrm>
          <a:prstGeom prst="parallelogram">
            <a:avLst/>
          </a:prstGeom>
          <a:solidFill>
            <a:srgbClr val="5EC1B8">
              <a:alpha val="80000"/>
            </a:srgbClr>
          </a:solidFill>
          <a:ln w="19050">
            <a:solidFill>
              <a:srgbClr val="50A9B8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Read</a:t>
            </a:r>
            <a:r>
              <a:rPr lang="en-US" sz="2800" b="1" dirty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input</a:t>
            </a:r>
          </a:p>
        </p:txBody>
      </p:sp>
      <p:grpSp>
        <p:nvGrpSpPr>
          <p:cNvPr id="46" name="Group 17">
            <a:extLst>
              <a:ext uri="{FF2B5EF4-FFF2-40B4-BE49-F238E27FC236}">
                <a16:creationId xmlns:a16="http://schemas.microsoft.com/office/drawing/2014/main" id="{0FF0DB95-C1C5-45F1-8E0A-3EB58449949F}"/>
              </a:ext>
            </a:extLst>
          </p:cNvPr>
          <p:cNvGrpSpPr/>
          <p:nvPr/>
        </p:nvGrpSpPr>
        <p:grpSpPr>
          <a:xfrm>
            <a:off x="2915676" y="3522753"/>
            <a:ext cx="1826420" cy="1582240"/>
            <a:chOff x="2696312" y="3142293"/>
            <a:chExt cx="1826420" cy="1582240"/>
          </a:xfrm>
        </p:grpSpPr>
        <p:sp>
          <p:nvSpPr>
            <p:cNvPr id="47" name="Diamond 15">
              <a:extLst>
                <a:ext uri="{FF2B5EF4-FFF2-40B4-BE49-F238E27FC236}">
                  <a16:creationId xmlns:a16="http://schemas.microsoft.com/office/drawing/2014/main" id="{F2D9C707-B936-4F0F-99AD-8BDA1D00AA09}"/>
                </a:ext>
              </a:extLst>
            </p:cNvPr>
            <p:cNvSpPr/>
            <p:nvPr/>
          </p:nvSpPr>
          <p:spPr bwMode="auto">
            <a:xfrm>
              <a:off x="2696312" y="3142293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48" name="TextBox 16">
              <a:extLst>
                <a:ext uri="{FF2B5EF4-FFF2-40B4-BE49-F238E27FC236}">
                  <a16:creationId xmlns:a16="http://schemas.microsoft.com/office/drawing/2014/main" id="{BADAC02C-B9BD-4642-A4AC-BA432C694819}"/>
                </a:ext>
              </a:extLst>
            </p:cNvPr>
            <p:cNvSpPr txBox="1"/>
            <p:nvPr/>
          </p:nvSpPr>
          <p:spPr>
            <a:xfrm>
              <a:off x="2970925" y="3624604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50" name="Group 191">
            <a:extLst>
              <a:ext uri="{FF2B5EF4-FFF2-40B4-BE49-F238E27FC236}">
                <a16:creationId xmlns:a16="http://schemas.microsoft.com/office/drawing/2014/main" id="{2D51C4BF-9905-4ED0-B0E4-8B7A98FABC31}"/>
              </a:ext>
            </a:extLst>
          </p:cNvPr>
          <p:cNvGrpSpPr/>
          <p:nvPr/>
        </p:nvGrpSpPr>
        <p:grpSpPr>
          <a:xfrm>
            <a:off x="2316034" y="3861049"/>
            <a:ext cx="710451" cy="1295525"/>
            <a:chOff x="2205980" y="3662032"/>
            <a:chExt cx="710451" cy="1295525"/>
          </a:xfrm>
        </p:grpSpPr>
        <p:sp>
          <p:nvSpPr>
            <p:cNvPr id="54" name="TextBox 31">
              <a:extLst>
                <a:ext uri="{FF2B5EF4-FFF2-40B4-BE49-F238E27FC236}">
                  <a16:creationId xmlns:a16="http://schemas.microsoft.com/office/drawing/2014/main" id="{850BEF63-397B-4ECF-B1AC-8E8473327ED5}"/>
                </a:ext>
              </a:extLst>
            </p:cNvPr>
            <p:cNvSpPr txBox="1"/>
            <p:nvPr/>
          </p:nvSpPr>
          <p:spPr>
            <a:xfrm>
              <a:off x="2205980" y="3662032"/>
              <a:ext cx="71045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55" name="Connector: Elbow 20">
              <a:extLst>
                <a:ext uri="{FF2B5EF4-FFF2-40B4-BE49-F238E27FC236}">
                  <a16:creationId xmlns:a16="http://schemas.microsoft.com/office/drawing/2014/main" id="{9DC7A303-3B42-4AD8-B141-0FA9D9D2683B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2338079" y="4112742"/>
              <a:ext cx="448882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190">
            <a:extLst>
              <a:ext uri="{FF2B5EF4-FFF2-40B4-BE49-F238E27FC236}">
                <a16:creationId xmlns:a16="http://schemas.microsoft.com/office/drawing/2014/main" id="{66D38895-6A2B-4558-9194-7A7B5045B0B7}"/>
              </a:ext>
            </a:extLst>
          </p:cNvPr>
          <p:cNvGrpSpPr/>
          <p:nvPr/>
        </p:nvGrpSpPr>
        <p:grpSpPr>
          <a:xfrm>
            <a:off x="4679620" y="3861049"/>
            <a:ext cx="770445" cy="1297639"/>
            <a:chOff x="4184102" y="3662032"/>
            <a:chExt cx="770445" cy="1297639"/>
          </a:xfrm>
        </p:grpSpPr>
        <p:sp>
          <p:nvSpPr>
            <p:cNvPr id="57" name="TextBox 33">
              <a:extLst>
                <a:ext uri="{FF2B5EF4-FFF2-40B4-BE49-F238E27FC236}">
                  <a16:creationId xmlns:a16="http://schemas.microsoft.com/office/drawing/2014/main" id="{F60AAEF2-1CA8-4108-A75B-2033DF7A127A}"/>
                </a:ext>
              </a:extLst>
            </p:cNvPr>
            <p:cNvSpPr txBox="1"/>
            <p:nvPr/>
          </p:nvSpPr>
          <p:spPr>
            <a:xfrm>
              <a:off x="4184102" y="3662032"/>
              <a:ext cx="770445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58" name="Connector: Elbow 60">
              <a:extLst>
                <a:ext uri="{FF2B5EF4-FFF2-40B4-BE49-F238E27FC236}">
                  <a16:creationId xmlns:a16="http://schemas.microsoft.com/office/drawing/2014/main" id="{B7C75073-D616-4271-9ED4-49B7FFAAD135}"/>
                </a:ext>
              </a:extLst>
            </p:cNvPr>
            <p:cNvCxnSpPr>
              <a:cxnSpLocks/>
              <a:stCxn id="47" idx="3"/>
              <a:endCxn id="81" idx="0"/>
            </p:cNvCxnSpPr>
            <p:nvPr/>
          </p:nvCxnSpPr>
          <p:spPr>
            <a:xfrm>
              <a:off x="4246578" y="4114856"/>
              <a:ext cx="450827" cy="844815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37">
            <a:extLst>
              <a:ext uri="{FF2B5EF4-FFF2-40B4-BE49-F238E27FC236}">
                <a16:creationId xmlns:a16="http://schemas.microsoft.com/office/drawing/2014/main" id="{E07C0EBD-BCCD-4BB2-9F29-5A2947B49329}"/>
              </a:ext>
            </a:extLst>
          </p:cNvPr>
          <p:cNvGrpSpPr/>
          <p:nvPr/>
        </p:nvGrpSpPr>
        <p:grpSpPr>
          <a:xfrm>
            <a:off x="8446044" y="3628016"/>
            <a:ext cx="1826420" cy="1582240"/>
            <a:chOff x="2366488" y="4108502"/>
            <a:chExt cx="1826420" cy="1582240"/>
          </a:xfrm>
        </p:grpSpPr>
        <p:sp>
          <p:nvSpPr>
            <p:cNvPr id="60" name="Diamond 38">
              <a:extLst>
                <a:ext uri="{FF2B5EF4-FFF2-40B4-BE49-F238E27FC236}">
                  <a16:creationId xmlns:a16="http://schemas.microsoft.com/office/drawing/2014/main" id="{B265DC9D-3982-4EC1-805D-F1F42FE9D786}"/>
                </a:ext>
              </a:extLst>
            </p:cNvPr>
            <p:cNvSpPr/>
            <p:nvPr/>
          </p:nvSpPr>
          <p:spPr bwMode="auto">
            <a:xfrm>
              <a:off x="2366488" y="4108502"/>
              <a:ext cx="1826420" cy="1582240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62" name="TextBox 39">
              <a:extLst>
                <a:ext uri="{FF2B5EF4-FFF2-40B4-BE49-F238E27FC236}">
                  <a16:creationId xmlns:a16="http://schemas.microsoft.com/office/drawing/2014/main" id="{0DEF90DC-BD38-432C-89EC-2B5F32104F9E}"/>
                </a:ext>
              </a:extLst>
            </p:cNvPr>
            <p:cNvSpPr txBox="1"/>
            <p:nvPr/>
          </p:nvSpPr>
          <p:spPr>
            <a:xfrm>
              <a:off x="2615808" y="4601581"/>
              <a:ext cx="1325525" cy="604049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l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age &lt; 16</a:t>
              </a:r>
            </a:p>
          </p:txBody>
        </p:sp>
      </p:grpSp>
      <p:grpSp>
        <p:nvGrpSpPr>
          <p:cNvPr id="63" name="Group 186">
            <a:extLst>
              <a:ext uri="{FF2B5EF4-FFF2-40B4-BE49-F238E27FC236}">
                <a16:creationId xmlns:a16="http://schemas.microsoft.com/office/drawing/2014/main" id="{939F6E94-80F0-4FF4-A670-EA400573EA3B}"/>
              </a:ext>
            </a:extLst>
          </p:cNvPr>
          <p:cNvGrpSpPr/>
          <p:nvPr/>
        </p:nvGrpSpPr>
        <p:grpSpPr>
          <a:xfrm>
            <a:off x="7675391" y="3963091"/>
            <a:ext cx="726435" cy="1186445"/>
            <a:chOff x="7807603" y="3764074"/>
            <a:chExt cx="594826" cy="1186445"/>
          </a:xfrm>
        </p:grpSpPr>
        <p:sp>
          <p:nvSpPr>
            <p:cNvPr id="64" name="TextBox 50">
              <a:extLst>
                <a:ext uri="{FF2B5EF4-FFF2-40B4-BE49-F238E27FC236}">
                  <a16:creationId xmlns:a16="http://schemas.microsoft.com/office/drawing/2014/main" id="{DD165A91-1FAB-44E1-B6AB-4AC9453A0CBB}"/>
                </a:ext>
              </a:extLst>
            </p:cNvPr>
            <p:cNvSpPr txBox="1"/>
            <p:nvPr/>
          </p:nvSpPr>
          <p:spPr>
            <a:xfrm>
              <a:off x="7807603" y="3764074"/>
              <a:ext cx="5817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65" name="Connector: Elbow 71">
              <a:extLst>
                <a:ext uri="{FF2B5EF4-FFF2-40B4-BE49-F238E27FC236}">
                  <a16:creationId xmlns:a16="http://schemas.microsoft.com/office/drawing/2014/main" id="{89A889F9-D0BE-454A-B340-1C455C9E625A}"/>
                </a:ext>
              </a:extLst>
            </p:cNvPr>
            <p:cNvCxnSpPr>
              <a:cxnSpLocks/>
            </p:cNvCxnSpPr>
            <p:nvPr/>
          </p:nvCxnSpPr>
          <p:spPr>
            <a:xfrm rot="10800000" flipV="1">
              <a:off x="7868624" y="4215066"/>
              <a:ext cx="533805" cy="735453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187">
            <a:extLst>
              <a:ext uri="{FF2B5EF4-FFF2-40B4-BE49-F238E27FC236}">
                <a16:creationId xmlns:a16="http://schemas.microsoft.com/office/drawing/2014/main" id="{6CF34F42-6101-4835-8491-258A3003B0B2}"/>
              </a:ext>
            </a:extLst>
          </p:cNvPr>
          <p:cNvGrpSpPr/>
          <p:nvPr/>
        </p:nvGrpSpPr>
        <p:grpSpPr>
          <a:xfrm>
            <a:off x="10225326" y="3963090"/>
            <a:ext cx="806492" cy="1187404"/>
            <a:chOff x="10146876" y="3765031"/>
            <a:chExt cx="806492" cy="1187404"/>
          </a:xfrm>
        </p:grpSpPr>
        <p:sp>
          <p:nvSpPr>
            <p:cNvPr id="67" name="TextBox 51">
              <a:extLst>
                <a:ext uri="{FF2B5EF4-FFF2-40B4-BE49-F238E27FC236}">
                  <a16:creationId xmlns:a16="http://schemas.microsoft.com/office/drawing/2014/main" id="{5DF1336D-1B79-43ED-A067-3F9C059FDDEC}"/>
                </a:ext>
              </a:extLst>
            </p:cNvPr>
            <p:cNvSpPr txBox="1"/>
            <p:nvPr/>
          </p:nvSpPr>
          <p:spPr>
            <a:xfrm>
              <a:off x="10146876" y="3765031"/>
              <a:ext cx="806492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68" name="Connector: Elbow 72">
              <a:extLst>
                <a:ext uri="{FF2B5EF4-FFF2-40B4-BE49-F238E27FC236}">
                  <a16:creationId xmlns:a16="http://schemas.microsoft.com/office/drawing/2014/main" id="{39FB8D16-0B20-4B1F-9CA0-C16BF94ABE13}"/>
                </a:ext>
              </a:extLst>
            </p:cNvPr>
            <p:cNvCxnSpPr>
              <a:cxnSpLocks/>
              <a:stCxn id="60" idx="3"/>
              <a:endCxn id="69" idx="0"/>
            </p:cNvCxnSpPr>
            <p:nvPr/>
          </p:nvCxnSpPr>
          <p:spPr>
            <a:xfrm>
              <a:off x="10194014" y="4221077"/>
              <a:ext cx="593757" cy="731358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9" name="Parallelogram 100">
            <a:extLst>
              <a:ext uri="{FF2B5EF4-FFF2-40B4-BE49-F238E27FC236}">
                <a16:creationId xmlns:a16="http://schemas.microsoft.com/office/drawing/2014/main" id="{8F747854-34AC-492B-A26F-349FCDEF13AB}"/>
              </a:ext>
            </a:extLst>
          </p:cNvPr>
          <p:cNvSpPr/>
          <p:nvPr/>
        </p:nvSpPr>
        <p:spPr>
          <a:xfrm>
            <a:off x="9741441" y="5150494"/>
            <a:ext cx="2249559" cy="506659"/>
          </a:xfrm>
          <a:prstGeom prst="parallelogram">
            <a:avLst>
              <a:gd name="adj" fmla="val 4030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"Mr." </a:t>
            </a:r>
          </a:p>
        </p:txBody>
      </p:sp>
      <p:grpSp>
        <p:nvGrpSpPr>
          <p:cNvPr id="70" name="Group 3">
            <a:extLst>
              <a:ext uri="{FF2B5EF4-FFF2-40B4-BE49-F238E27FC236}">
                <a16:creationId xmlns:a16="http://schemas.microsoft.com/office/drawing/2014/main" id="{BD84689E-CFEC-4C12-9117-287A75BAD2FE}"/>
              </a:ext>
            </a:extLst>
          </p:cNvPr>
          <p:cNvGrpSpPr/>
          <p:nvPr/>
        </p:nvGrpSpPr>
        <p:grpSpPr>
          <a:xfrm>
            <a:off x="5518654" y="1970441"/>
            <a:ext cx="2176647" cy="2022747"/>
            <a:chOff x="5468180" y="1771424"/>
            <a:chExt cx="2176647" cy="2022747"/>
          </a:xfrm>
        </p:grpSpPr>
        <p:sp>
          <p:nvSpPr>
            <p:cNvPr id="71" name="Diamond 6">
              <a:extLst>
                <a:ext uri="{FF2B5EF4-FFF2-40B4-BE49-F238E27FC236}">
                  <a16:creationId xmlns:a16="http://schemas.microsoft.com/office/drawing/2014/main" id="{CAAF6EED-9320-43B2-B008-7D9D5EE2AEB0}"/>
                </a:ext>
              </a:extLst>
            </p:cNvPr>
            <p:cNvSpPr/>
            <p:nvPr/>
          </p:nvSpPr>
          <p:spPr bwMode="auto">
            <a:xfrm>
              <a:off x="5468180" y="1771424"/>
              <a:ext cx="2176647" cy="2022747"/>
            </a:xfrm>
            <a:prstGeom prst="diamond">
              <a:avLst/>
            </a:prstGeom>
            <a:solidFill>
              <a:srgbClr val="5EC1B8">
                <a:alpha val="80000"/>
              </a:srgbClr>
            </a:solidFill>
            <a:ln w="19050">
              <a:solidFill>
                <a:srgbClr val="50A9B8">
                  <a:alpha val="80000"/>
                </a:srgb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chemeClr val="tx1"/>
                </a:solidFill>
              </a:endParaRPr>
            </a:p>
          </p:txBody>
        </p:sp>
        <p:sp>
          <p:nvSpPr>
            <p:cNvPr id="74" name="TextBox 7">
              <a:extLst>
                <a:ext uri="{FF2B5EF4-FFF2-40B4-BE49-F238E27FC236}">
                  <a16:creationId xmlns:a16="http://schemas.microsoft.com/office/drawing/2014/main" id="{460EC0E1-153B-4DA7-BAC9-9A72CCCFC5B8}"/>
                </a:ext>
              </a:extLst>
            </p:cNvPr>
            <p:cNvSpPr txBox="1"/>
            <p:nvPr/>
          </p:nvSpPr>
          <p:spPr>
            <a:xfrm>
              <a:off x="5604072" y="2221872"/>
              <a:ext cx="1894888" cy="1010314"/>
            </a:xfrm>
            <a:prstGeom prst="rect">
              <a:avLst/>
            </a:prstGeom>
            <a:noFill/>
            <a:ln w="12700">
              <a:noFill/>
            </a:ln>
          </p:spPr>
          <p:txBody>
            <a:bodyPr vert="horz" wrap="square" lIns="144000" tIns="108000" rIns="144000" bIns="108000" rtlCol="0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400" dirty="0"/>
                <a:t>gender</a:t>
              </a:r>
              <a:br>
                <a:rPr lang="en-US" sz="2400" dirty="0"/>
              </a:br>
              <a:r>
                <a:rPr lang="bg-BG" sz="2400" dirty="0"/>
                <a:t>==</a:t>
              </a:r>
              <a:r>
                <a:rPr lang="en-US" sz="2400" dirty="0"/>
                <a:t> </a:t>
              </a:r>
              <a:r>
                <a:rPr lang="bg-BG" sz="2400" dirty="0"/>
                <a:t>'</a:t>
              </a:r>
              <a:r>
                <a:rPr lang="en-US" sz="2400" dirty="0"/>
                <a:t>f</a:t>
              </a:r>
              <a:r>
                <a:rPr lang="bg-BG" sz="2400" dirty="0"/>
                <a:t>'</a:t>
              </a:r>
              <a:endParaRPr lang="en-US" sz="2400" dirty="0"/>
            </a:p>
          </p:txBody>
        </p:sp>
      </p:grpSp>
      <p:grpSp>
        <p:nvGrpSpPr>
          <p:cNvPr id="75" name="Group 198">
            <a:extLst>
              <a:ext uri="{FF2B5EF4-FFF2-40B4-BE49-F238E27FC236}">
                <a16:creationId xmlns:a16="http://schemas.microsoft.com/office/drawing/2014/main" id="{0D854273-79A6-4B87-9D5E-69F3E4D51A08}"/>
              </a:ext>
            </a:extLst>
          </p:cNvPr>
          <p:cNvGrpSpPr/>
          <p:nvPr/>
        </p:nvGrpSpPr>
        <p:grpSpPr>
          <a:xfrm>
            <a:off x="7713086" y="2449965"/>
            <a:ext cx="1691168" cy="1178051"/>
            <a:chOff x="7267046" y="2445340"/>
            <a:chExt cx="1691168" cy="1178051"/>
          </a:xfrm>
        </p:grpSpPr>
        <p:sp>
          <p:nvSpPr>
            <p:cNvPr id="76" name="TextBox 48">
              <a:extLst>
                <a:ext uri="{FF2B5EF4-FFF2-40B4-BE49-F238E27FC236}">
                  <a16:creationId xmlns:a16="http://schemas.microsoft.com/office/drawing/2014/main" id="{CDDE5D1F-C1C9-4022-9CD4-3EF3A58B5ADC}"/>
                </a:ext>
              </a:extLst>
            </p:cNvPr>
            <p:cNvSpPr txBox="1"/>
            <p:nvPr/>
          </p:nvSpPr>
          <p:spPr>
            <a:xfrm flipH="1">
              <a:off x="7267046" y="2445340"/>
              <a:ext cx="76533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false</a:t>
              </a:r>
            </a:p>
          </p:txBody>
        </p:sp>
        <p:cxnSp>
          <p:nvCxnSpPr>
            <p:cNvPr id="77" name="Connector: Elbow 109">
              <a:extLst>
                <a:ext uri="{FF2B5EF4-FFF2-40B4-BE49-F238E27FC236}">
                  <a16:creationId xmlns:a16="http://schemas.microsoft.com/office/drawing/2014/main" id="{EC3FBDD9-B1EB-4886-A87C-C959B7B5D834}"/>
                </a:ext>
              </a:extLst>
            </p:cNvPr>
            <p:cNvCxnSpPr>
              <a:cxnSpLocks/>
              <a:stCxn id="71" idx="3"/>
              <a:endCxn id="60" idx="0"/>
            </p:cNvCxnSpPr>
            <p:nvPr/>
          </p:nvCxnSpPr>
          <p:spPr>
            <a:xfrm>
              <a:off x="7294261" y="2977190"/>
              <a:ext cx="1663953" cy="646201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8" name="Group 199">
            <a:extLst>
              <a:ext uri="{FF2B5EF4-FFF2-40B4-BE49-F238E27FC236}">
                <a16:creationId xmlns:a16="http://schemas.microsoft.com/office/drawing/2014/main" id="{3A989585-56CD-47AF-859F-DD257848EB56}"/>
              </a:ext>
            </a:extLst>
          </p:cNvPr>
          <p:cNvGrpSpPr/>
          <p:nvPr/>
        </p:nvGrpSpPr>
        <p:grpSpPr>
          <a:xfrm>
            <a:off x="3825977" y="2464741"/>
            <a:ext cx="1600102" cy="1050453"/>
            <a:chOff x="3863773" y="2456662"/>
            <a:chExt cx="1708998" cy="1050453"/>
          </a:xfrm>
        </p:grpSpPr>
        <p:sp>
          <p:nvSpPr>
            <p:cNvPr id="79" name="TextBox 23">
              <a:extLst>
                <a:ext uri="{FF2B5EF4-FFF2-40B4-BE49-F238E27FC236}">
                  <a16:creationId xmlns:a16="http://schemas.microsoft.com/office/drawing/2014/main" id="{09FB6BB5-16A8-4148-AFF6-A45228564965}"/>
                </a:ext>
              </a:extLst>
            </p:cNvPr>
            <p:cNvSpPr txBox="1"/>
            <p:nvPr/>
          </p:nvSpPr>
          <p:spPr>
            <a:xfrm>
              <a:off x="4213236" y="2456662"/>
              <a:ext cx="8860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dirty="0"/>
                <a:t>true</a:t>
              </a:r>
            </a:p>
          </p:txBody>
        </p:sp>
        <p:cxnSp>
          <p:nvCxnSpPr>
            <p:cNvPr id="80" name="Connector: Elbow 120">
              <a:extLst>
                <a:ext uri="{FF2B5EF4-FFF2-40B4-BE49-F238E27FC236}">
                  <a16:creationId xmlns:a16="http://schemas.microsoft.com/office/drawing/2014/main" id="{FEB8FEBA-9283-47D1-9E21-8FBBAD9DD0B8}"/>
                </a:ext>
              </a:extLst>
            </p:cNvPr>
            <p:cNvCxnSpPr>
              <a:cxnSpLocks/>
              <a:endCxn id="47" idx="0"/>
            </p:cNvCxnSpPr>
            <p:nvPr/>
          </p:nvCxnSpPr>
          <p:spPr>
            <a:xfrm rot="10800000" flipV="1">
              <a:off x="3863773" y="2953781"/>
              <a:ext cx="1708998" cy="553334"/>
            </a:xfrm>
            <a:prstGeom prst="bentConnector2">
              <a:avLst/>
            </a:prstGeom>
            <a:ln w="5715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1" name="Parallelogram 129">
            <a:extLst>
              <a:ext uri="{FF2B5EF4-FFF2-40B4-BE49-F238E27FC236}">
                <a16:creationId xmlns:a16="http://schemas.microsoft.com/office/drawing/2014/main" id="{FD5F7731-EA6E-41F4-B967-B19B1BDD3CFA}"/>
              </a:ext>
            </a:extLst>
          </p:cNvPr>
          <p:cNvSpPr/>
          <p:nvPr/>
        </p:nvSpPr>
        <p:spPr>
          <a:xfrm>
            <a:off x="4037364" y="5158688"/>
            <a:ext cx="2311118" cy="498465"/>
          </a:xfrm>
          <a:prstGeom prst="parallelogram">
            <a:avLst>
              <a:gd name="adj" fmla="val 55211"/>
            </a:avLst>
          </a:prstGeom>
          <a:solidFill>
            <a:srgbClr val="5EC1B8">
              <a:alpha val="80000"/>
            </a:srgbClr>
          </a:solidFill>
          <a:ln>
            <a:solidFill>
              <a:srgbClr val="50A9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>
                <a:solidFill>
                  <a:schemeClr val="tx1"/>
                </a:solidFill>
              </a:rPr>
              <a:t>Print "Ms." </a:t>
            </a:r>
          </a:p>
        </p:txBody>
      </p:sp>
      <p:sp>
        <p:nvSpPr>
          <p:cNvPr id="38" name="Slide Number">
            <a:extLst>
              <a:ext uri="{FF2B5EF4-FFF2-40B4-BE49-F238E27FC236}">
                <a16:creationId xmlns:a16="http://schemas.microsoft.com/office/drawing/2014/main" id="{D2D837D5-5368-4D8D-9BBD-660FDEC34D0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141968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69" grpId="0" animBg="1"/>
      <p:bldP spid="81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sz="3599" dirty="0"/>
              <a:t>Решение: Обръщение според възраст и пол</a:t>
            </a:r>
            <a:endParaRPr lang="en-US" sz="3799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56C0F98C-38CD-471A-95F8-00EBF7D88C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63348" y="1205823"/>
            <a:ext cx="8665304" cy="51687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199" b="1" dirty="0">
                <a:latin typeface="Consolas" panose="020B0609020204030204" pitchFamily="49" charset="0"/>
              </a:rPr>
              <a:t>if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(gender == "f")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latin typeface="Consolas" panose="020B0609020204030204" pitchFamily="49" charset="0"/>
              </a:rPr>
              <a:t>if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(age &gt;= 16)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</a:t>
            </a:r>
            <a:r>
              <a:rPr lang="bg-BG" sz="2199" b="1" dirty="0">
                <a:latin typeface="Consolas" panose="020B0609020204030204" pitchFamily="49" charset="0"/>
              </a:rPr>
              <a:t> </a:t>
            </a:r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("Ms.");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("Miss");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else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{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//</a:t>
            </a:r>
            <a:r>
              <a:rPr lang="bg-BG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 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TODO: </a:t>
            </a:r>
            <a:r>
              <a:rPr lang="bg-BG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Проверете останалите обръщания</a:t>
            </a:r>
            <a:r>
              <a:rPr lang="en-US" sz="2000" b="1" i="1" dirty="0">
                <a:solidFill>
                  <a:schemeClr val="accent2"/>
                </a:solidFill>
                <a:latin typeface="Consolas" panose="020B0609020204030204" pitchFamily="49" charset="0"/>
              </a:rPr>
              <a:t> – "Mr.", "Master</a:t>
            </a:r>
            <a:r>
              <a:rPr lang="en-US" sz="2000" b="1" dirty="0">
                <a:solidFill>
                  <a:schemeClr val="accent2"/>
                </a:solidFill>
                <a:latin typeface="Consolas" panose="020B0609020204030204" pitchFamily="49" charset="0"/>
              </a:rPr>
              <a:t>"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}</a:t>
            </a:r>
            <a:endParaRPr lang="en-US" sz="2199" b="1" i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9" name="Rectangle 6">
            <a:extLst>
              <a:ext uri="{FF2B5EF4-FFF2-40B4-BE49-F238E27FC236}">
                <a16:creationId xmlns:a16="http://schemas.microsoft.com/office/drawing/2014/main" id="{E2EB5D0D-6829-49A4-B7BE-A8815B377C17}"/>
              </a:ext>
            </a:extLst>
          </p:cNvPr>
          <p:cNvSpPr/>
          <p:nvPr/>
        </p:nvSpPr>
        <p:spPr>
          <a:xfrm>
            <a:off x="346647" y="644174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3"/>
              </a:rPr>
              <a:t>https://judge.softuni.org/Contests/Practice/Index/3896#0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EF084E1B-BC30-4F90-BDFE-828C532F7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854771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3408</TotalTime>
  <Words>1574</Words>
  <Application>Microsoft Office PowerPoint</Application>
  <PresentationFormat>Widescreen</PresentationFormat>
  <Paragraphs>355</Paragraphs>
  <Slides>30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6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Живот на променливите</vt:lpstr>
      <vt:lpstr>Живот на променлива</vt:lpstr>
      <vt:lpstr>Вложени условни конструкции</vt:lpstr>
      <vt:lpstr>Вложени проверки</vt:lpstr>
      <vt:lpstr>Задача: Обръщение според възраст и пол</vt:lpstr>
      <vt:lpstr>PowerPoint Presentation</vt:lpstr>
      <vt:lpstr>Решение: Обръщение според възраст и пол</vt:lpstr>
      <vt:lpstr>Задача: Квартално магазинче (1)</vt:lpstr>
      <vt:lpstr>Квартално магазинче – условие (2)</vt:lpstr>
      <vt:lpstr>PowerPoint Presentation</vt:lpstr>
      <vt:lpstr>Решение: Квартално магазинче</vt:lpstr>
      <vt:lpstr>Логически оператори</vt:lpstr>
      <vt:lpstr>Логически оператори</vt:lpstr>
      <vt:lpstr>Логическо "И"</vt:lpstr>
      <vt:lpstr>Сравнение</vt:lpstr>
      <vt:lpstr>Логическо "ИЛИ"</vt:lpstr>
      <vt:lpstr>Сравнение</vt:lpstr>
      <vt:lpstr>Задача: Билет за кино</vt:lpstr>
      <vt:lpstr>Решение: Билет за кино</vt:lpstr>
      <vt:lpstr>Логическо отрицание</vt:lpstr>
      <vt:lpstr>Задача: Невалидно число</vt:lpstr>
      <vt:lpstr>Решение: Невалидно число</vt:lpstr>
      <vt:lpstr>Приоритет на условия</vt:lpstr>
      <vt:lpstr>Приоритет на условия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Сложни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Svetlin Nakov</cp:lastModifiedBy>
  <cp:revision>129</cp:revision>
  <dcterms:created xsi:type="dcterms:W3CDTF">2018-05-23T13:08:44Z</dcterms:created>
  <dcterms:modified xsi:type="dcterms:W3CDTF">2023-07-02T08:32:31Z</dcterms:modified>
  <cp:category>computer programming;programming;C#;програмиране;кодиране</cp:category>
</cp:coreProperties>
</file>