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6"/>
  </p:notesMasterIdLst>
  <p:handoutMasterIdLst>
    <p:handoutMasterId r:id="rId17"/>
  </p:handoutMasterIdLst>
  <p:sldIdLst>
    <p:sldId id="627" r:id="rId2"/>
    <p:sldId id="292" r:id="rId3"/>
    <p:sldId id="499" r:id="rId4"/>
    <p:sldId id="500" r:id="rId5"/>
    <p:sldId id="506" r:id="rId6"/>
    <p:sldId id="507" r:id="rId7"/>
    <p:sldId id="508" r:id="rId8"/>
    <p:sldId id="494" r:id="rId9"/>
    <p:sldId id="313" r:id="rId10"/>
    <p:sldId id="314" r:id="rId11"/>
    <p:sldId id="315" r:id="rId12"/>
    <p:sldId id="319" r:id="rId13"/>
    <p:sldId id="504" r:id="rId14"/>
    <p:sldId id="50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B233360-CAA3-49CF-A74C-BD77409E61BE}">
          <p14:sldIdLst>
            <p14:sldId id="627"/>
            <p14:sldId id="292"/>
          </p14:sldIdLst>
        </p14:section>
        <p14:section name="Изключения" id="{694D9EB2-63A7-4FBD-807D-690FAD9B9CB5}">
          <p14:sldIdLst>
            <p14:sldId id="499"/>
            <p14:sldId id="500"/>
            <p14:sldId id="506"/>
            <p14:sldId id="507"/>
            <p14:sldId id="508"/>
          </p14:sldIdLst>
        </p14:section>
        <p14:section name="Променими и непроменими обекти" id="{D933AAAC-152E-47CB-AA07-F6EFDA7E47B8}">
          <p14:sldIdLst>
            <p14:sldId id="494"/>
            <p14:sldId id="313"/>
            <p14:sldId id="314"/>
            <p14:sldId id="315"/>
          </p14:sldIdLst>
        </p14:section>
        <p14:section name="Обобщение" id="{A6E76C1E-4444-40A7-826A-AEF506F4F300}">
          <p14:sldIdLst>
            <p14:sldId id="319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4" autoAdjust="0"/>
    <p:restoredTop sz="95215" autoAdjust="0"/>
  </p:normalViewPr>
  <p:slideViewPr>
    <p:cSldViewPr showGuides="1">
      <p:cViewPr varScale="1">
        <p:scale>
          <a:sx n="117" d="100"/>
          <a:sy n="117" d="100"/>
        </p:scale>
        <p:origin x="176" y="93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3.10.23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2D5B3F4-646B-5DA4-F973-7515905E50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555543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0D0A727E-0914-2796-A0EC-20B6CC81F06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22517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6D3971A9-EF7C-D5BE-EFB1-25C5AF1BBE5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3458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A4314D-9142-443D-9050-C21ABEC42780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56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90CC69E4-0E73-BA6C-07CA-03BDB8EFDD8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28673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524B3F-307C-46D2-B2A1-9A0C3BF3E426}" type="slidenum">
              <a:rPr lang="en-US"/>
              <a:pPr/>
              <a:t>5</a:t>
            </a:fld>
            <a:r>
              <a:rPr lang="en-US" dirty="0"/>
              <a:t>##</a:t>
            </a:r>
          </a:p>
        </p:txBody>
      </p:sp>
      <p:sp>
        <p:nvSpPr>
          <p:cNvPr id="638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38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DBC14C66-4554-C6FF-8B79-106024B38F4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26212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149E57-0798-442F-9EDF-19F617E03DDC}" type="slidenum">
              <a:rPr lang="en-US"/>
              <a:pPr/>
              <a:t>6</a:t>
            </a:fld>
            <a:r>
              <a:rPr lang="en-US" dirty="0"/>
              <a:t>##</a:t>
            </a:r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A86BC934-90D0-013D-1C08-2D304E4F4A4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0624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5EC81DCD-7589-82E6-1B0C-B8E4A09CABB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04321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B517486-66D5-5D90-7D6A-E215ADC406B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424044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30898550-F69D-6B33-E2A3-FB6E21CA4F9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35073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40468A6-9A8B-DFC6-B287-E310BE12BC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2628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79867" y="5904000"/>
            <a:ext cx="5248260" cy="341313"/>
          </a:xfrm>
        </p:spPr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6374856" y="5529764"/>
            <a:ext cx="5248260" cy="374236"/>
          </a:xfrm>
        </p:spPr>
        <p:txBody>
          <a:bodyPr>
            <a:noAutofit/>
          </a:bodyPr>
          <a:lstStyle/>
          <a:p>
            <a:r>
              <a:rPr lang="bg-BG" dirty="0">
                <a:solidFill>
                  <a:srgbClr val="234465"/>
                </a:solidFill>
              </a:rPr>
              <a:t>Курс "ООП"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39000"/>
            <a:ext cx="4751953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https://github.com/BG-IT-Edu</a:t>
            </a:r>
            <a:endParaRPr lang="bg-BG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534046" y="5229000"/>
            <a:ext cx="4751954" cy="724904"/>
          </a:xfrm>
        </p:spPr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Проект "Отворено учебно съдържание по програмиране и ИТ", СофтУни Фондация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746" y="1269000"/>
            <a:ext cx="11083636" cy="1236558"/>
          </a:xfrm>
        </p:spPr>
        <p:txBody>
          <a:bodyPr>
            <a:noAutofit/>
          </a:bodyPr>
          <a:lstStyle/>
          <a:p>
            <a:r>
              <a:rPr lang="bg-BG" dirty="0"/>
              <a:t>Вериги от изключения,</a:t>
            </a:r>
            <a:br>
              <a:rPr lang="bg-BG" dirty="0"/>
            </a:br>
            <a:r>
              <a:rPr lang="bg-BG" dirty="0"/>
              <a:t>променими и непроменими обекти 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5400" dirty="0"/>
              <a:t>Капсулация</a:t>
            </a:r>
            <a:endParaRPr lang="en-US" dirty="0"/>
          </a:p>
        </p:txBody>
      </p:sp>
      <p:pic>
        <p:nvPicPr>
          <p:cNvPr id="8" name="Picture 7" descr="A green and blue rectangular sign with white text&#10;&#10;Description automatically generated">
            <a:extLst>
              <a:ext uri="{FF2B5EF4-FFF2-40B4-BE49-F238E27FC236}">
                <a16:creationId xmlns:a16="http://schemas.microsoft.com/office/drawing/2014/main" id="{75312D09-226E-6C55-27BB-461591B94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11" y="2980813"/>
            <a:ext cx="1956689" cy="98818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4928694-AE2E-93EE-A11C-46074B970B5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714" y="2763786"/>
            <a:ext cx="2090402" cy="209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78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chemeClr val="bg1"/>
                </a:solidFill>
              </a:rPr>
              <a:t> mutable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(частни променими)</a:t>
            </a:r>
            <a:r>
              <a:rPr lang="en-US" dirty="0"/>
              <a:t> </a:t>
            </a:r>
            <a:r>
              <a:rPr lang="bg-BG" dirty="0"/>
              <a:t>полета – все още </a:t>
            </a:r>
            <a:r>
              <a:rPr lang="bg-BG" b="1" dirty="0">
                <a:solidFill>
                  <a:schemeClr val="bg1"/>
                </a:solidFill>
              </a:rPr>
              <a:t>не са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енкапсулирани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>
              <a:spcBef>
                <a:spcPts val="300"/>
              </a:spcBef>
              <a:buClr>
                <a:schemeClr val="tx1"/>
              </a:buClr>
            </a:pPr>
            <a:r>
              <a:rPr lang="bg-BG" dirty="0"/>
              <a:t>В този пример можете да </a:t>
            </a:r>
            <a:r>
              <a:rPr lang="bg-BG" b="1" dirty="0">
                <a:solidFill>
                  <a:schemeClr val="bg1"/>
                </a:solidFill>
              </a:rPr>
              <a:t>достъпите</a:t>
            </a:r>
            <a:r>
              <a:rPr lang="en-US" dirty="0"/>
              <a:t> </a:t>
            </a:r>
            <a:r>
              <a:rPr lang="bg-BG" dirty="0"/>
              <a:t>полетата чрез </a:t>
            </a:r>
            <a:r>
              <a:rPr lang="en-US" b="1" dirty="0">
                <a:solidFill>
                  <a:schemeClr val="bg1"/>
                </a:solidFill>
              </a:rPr>
              <a:t>getter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Променими полета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81000" y="2664000"/>
            <a:ext cx="11282030" cy="283415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class Team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private List&lt;Person&gt; players;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List&lt;Person&gt; Players {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get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this.players;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B49A7816-F7C2-CC77-0DE1-E3A7121241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3197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000" dirty="0"/>
              <a:t>Чрез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IReadOnlyCollection&lt;T&gt;</a:t>
            </a:r>
            <a:r>
              <a:rPr lang="bg-BG" sz="3000" dirty="0"/>
              <a:t> може да капсулирате колекции:</a:t>
            </a:r>
            <a:endParaRPr lang="en-US" sz="3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Капсулация на променими полета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741000" y="1944000"/>
            <a:ext cx="9900000" cy="45269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public class Team 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private List&lt;Person&gt; players;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GB" sz="25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GB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IReadOnlyCollection&lt;Person&gt; </a:t>
            </a:r>
            <a:r>
              <a:rPr lang="en-GB" sz="2500" b="1" noProof="1">
                <a:latin typeface="Consolas" pitchFamily="49" charset="0"/>
                <a:cs typeface="Consolas" pitchFamily="49" charset="0"/>
              </a:rPr>
              <a:t>P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layers</a:t>
            </a:r>
            <a:r>
              <a:rPr lang="en-GB" sz="25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GB" sz="25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GB" sz="2500" b="1" noProof="1">
                <a:latin typeface="Consolas" pitchFamily="49" charset="0"/>
                <a:cs typeface="Consolas" pitchFamily="49" charset="0"/>
              </a:rPr>
              <a:t>    get { return this.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players</a:t>
            </a:r>
            <a:r>
              <a:rPr lang="en-GB" sz="25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GB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AsReadOnly</a:t>
            </a:r>
            <a:r>
              <a:rPr lang="en-GB" sz="2500" b="1" noProof="1">
                <a:latin typeface="Consolas" pitchFamily="49" charset="0"/>
                <a:cs typeface="Consolas" pitchFamily="49" charset="0"/>
              </a:rPr>
              <a:t>(); } 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GB" sz="25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GB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GB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AddPlayer</a:t>
            </a:r>
            <a:r>
              <a:rPr lang="en-GB" sz="2500" b="1" noProof="1">
                <a:latin typeface="Consolas" pitchFamily="49" charset="0"/>
                <a:cs typeface="Consolas" pitchFamily="49" charset="0"/>
              </a:rPr>
              <a:t>(Person player)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GB" sz="2500" b="1" noProof="1">
                <a:latin typeface="Consolas" pitchFamily="49" charset="0"/>
                <a:cs typeface="Consolas" pitchFamily="49" charset="0"/>
              </a:rPr>
              <a:t>    =&gt; </a:t>
            </a:r>
            <a:r>
              <a:rPr lang="en-GB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this.players.Add(player)</a:t>
            </a:r>
            <a:r>
              <a:rPr lang="en-GB" sz="25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F7A3A0B1-9066-B36B-6376-4293BA7784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831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400" dirty="0">
                <a:solidFill>
                  <a:schemeClr val="bg2"/>
                </a:solidFill>
              </a:rPr>
              <a:t>Вериги от изключения</a:t>
            </a:r>
            <a:endParaRPr lang="en-US" sz="34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Променими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и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непроменими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обекти</a:t>
            </a:r>
            <a:endParaRPr lang="en-US" sz="36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endParaRPr lang="en-US" sz="3600" dirty="0">
              <a:solidFill>
                <a:schemeClr val="bg2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EE83DA9-F8FB-3A7B-2782-0AF54CFE9489}"/>
              </a:ext>
            </a:extLst>
          </p:cNvPr>
          <p:cNvGrpSpPr/>
          <p:nvPr/>
        </p:nvGrpSpPr>
        <p:grpSpPr>
          <a:xfrm>
            <a:off x="1105854" y="3418886"/>
            <a:ext cx="2765050" cy="831993"/>
            <a:chOff x="1014117" y="3998001"/>
            <a:chExt cx="2765050" cy="831993"/>
          </a:xfrm>
        </p:grpSpPr>
        <p:sp>
          <p:nvSpPr>
            <p:cNvPr id="29" name="Oval 28"/>
            <p:cNvSpPr/>
            <p:nvPr/>
          </p:nvSpPr>
          <p:spPr bwMode="auto">
            <a:xfrm>
              <a:off x="1014117" y="3998001"/>
              <a:ext cx="405000" cy="381993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</a:t>
              </a:r>
            </a:p>
          </p:txBody>
        </p:sp>
        <p:sp>
          <p:nvSpPr>
            <p:cNvPr id="30" name="Oval 29"/>
            <p:cNvSpPr/>
            <p:nvPr/>
          </p:nvSpPr>
          <p:spPr bwMode="auto">
            <a:xfrm>
              <a:off x="1014617" y="4448001"/>
              <a:ext cx="405000" cy="381993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Y</a:t>
              </a:r>
            </a:p>
          </p:txBody>
        </p:sp>
        <p:sp>
          <p:nvSpPr>
            <p:cNvPr id="31" name="Rounded Rectangle 30"/>
            <p:cNvSpPr/>
            <p:nvPr/>
          </p:nvSpPr>
          <p:spPr bwMode="auto">
            <a:xfrm>
              <a:off x="2249167" y="3998001"/>
              <a:ext cx="1530000" cy="381993"/>
            </a:xfrm>
            <a:prstGeom prst="round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 love C#</a:t>
              </a:r>
            </a:p>
          </p:txBody>
        </p:sp>
        <p:sp>
          <p:nvSpPr>
            <p:cNvPr id="32" name="Rounded Rectangle 31"/>
            <p:cNvSpPr/>
            <p:nvPr/>
          </p:nvSpPr>
          <p:spPr bwMode="auto">
            <a:xfrm>
              <a:off x="2249167" y="4448001"/>
              <a:ext cx="1530000" cy="381993"/>
            </a:xfrm>
            <a:prstGeom prst="round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 love C#</a:t>
              </a:r>
            </a:p>
          </p:txBody>
        </p:sp>
        <p:cxnSp>
          <p:nvCxnSpPr>
            <p:cNvPr id="33" name="Straight Arrow Connector 32"/>
            <p:cNvCxnSpPr>
              <a:stCxn id="29" idx="6"/>
              <a:endCxn id="31" idx="1"/>
            </p:cNvCxnSpPr>
            <p:nvPr/>
          </p:nvCxnSpPr>
          <p:spPr>
            <a:xfrm>
              <a:off x="1419117" y="4188998"/>
              <a:ext cx="830050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cxnSpLocks/>
            </p:cNvCxnSpPr>
            <p:nvPr/>
          </p:nvCxnSpPr>
          <p:spPr>
            <a:xfrm>
              <a:off x="1439167" y="4649104"/>
              <a:ext cx="810000" cy="0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F44BE83-CCD9-62B8-4697-10841CB4E2E2}"/>
              </a:ext>
            </a:extLst>
          </p:cNvPr>
          <p:cNvGrpSpPr/>
          <p:nvPr/>
        </p:nvGrpSpPr>
        <p:grpSpPr>
          <a:xfrm>
            <a:off x="1136540" y="5026835"/>
            <a:ext cx="2748250" cy="831993"/>
            <a:chOff x="4724010" y="4003004"/>
            <a:chExt cx="2748250" cy="831993"/>
          </a:xfrm>
        </p:grpSpPr>
        <p:sp>
          <p:nvSpPr>
            <p:cNvPr id="36" name="Oval 35"/>
            <p:cNvSpPr/>
            <p:nvPr/>
          </p:nvSpPr>
          <p:spPr bwMode="auto">
            <a:xfrm>
              <a:off x="4724010" y="4003004"/>
              <a:ext cx="405000" cy="381993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X</a:t>
              </a:r>
            </a:p>
          </p:txBody>
        </p:sp>
        <p:sp>
          <p:nvSpPr>
            <p:cNvPr id="37" name="Oval 36"/>
            <p:cNvSpPr/>
            <p:nvPr/>
          </p:nvSpPr>
          <p:spPr bwMode="auto">
            <a:xfrm>
              <a:off x="4724010" y="4453004"/>
              <a:ext cx="405000" cy="381993"/>
            </a:xfrm>
            <a:prstGeom prst="ellipse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Y</a:t>
              </a:r>
            </a:p>
          </p:txBody>
        </p:sp>
        <p:sp>
          <p:nvSpPr>
            <p:cNvPr id="38" name="Rounded Rectangle 37"/>
            <p:cNvSpPr/>
            <p:nvPr/>
          </p:nvSpPr>
          <p:spPr bwMode="auto">
            <a:xfrm>
              <a:off x="5942260" y="4194000"/>
              <a:ext cx="1530000" cy="381993"/>
            </a:xfrm>
            <a:prstGeom prst="roundRect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 love C#</a:t>
              </a:r>
            </a:p>
          </p:txBody>
        </p:sp>
        <p:cxnSp>
          <p:nvCxnSpPr>
            <p:cNvPr id="39" name="Straight Arrow Connector 38"/>
            <p:cNvCxnSpPr>
              <a:stCxn id="36" idx="6"/>
              <a:endCxn id="38" idx="1"/>
            </p:cNvCxnSpPr>
            <p:nvPr/>
          </p:nvCxnSpPr>
          <p:spPr>
            <a:xfrm>
              <a:off x="5129010" y="4194001"/>
              <a:ext cx="813250" cy="190996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7" idx="6"/>
              <a:endCxn id="38" idx="1"/>
            </p:cNvCxnSpPr>
            <p:nvPr/>
          </p:nvCxnSpPr>
          <p:spPr>
            <a:xfrm flipV="1">
              <a:off x="5129010" y="4384997"/>
              <a:ext cx="813250" cy="259004"/>
            </a:xfrm>
            <a:prstGeom prst="straightConnector1">
              <a:avLst/>
            </a:prstGeom>
            <a:ln>
              <a:headEnd type="none" w="med" len="med"/>
              <a:tailEnd type="arrow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" name="Slide Number">
            <a:extLst>
              <a:ext uri="{FF2B5EF4-FFF2-40B4-BE49-F238E27FC236}">
                <a16:creationId xmlns:a16="http://schemas.microsoft.com/office/drawing/2014/main" id="{3E8A3683-D14C-EEA0-2ACD-2D82932C35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923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31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447A38E2-2CC9-7738-5E63-6554B14A29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65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6" y="1269000"/>
            <a:ext cx="11818096" cy="5238693"/>
          </a:xfrm>
        </p:spPr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bg-BG" sz="4000" dirty="0"/>
              <a:t>Вериги от изключения</a:t>
            </a:r>
          </a:p>
          <a:p>
            <a:pPr marL="742950" indent="-742950">
              <a:buFont typeface="+mj-lt"/>
              <a:buAutoNum type="arabicPeriod"/>
            </a:pPr>
            <a:r>
              <a:rPr lang="bg-BG" sz="4000" dirty="0"/>
              <a:t>Видове обекти</a:t>
            </a:r>
          </a:p>
          <a:p>
            <a:pPr lvl="1"/>
            <a:r>
              <a:rPr lang="bg-BG" sz="3800" dirty="0"/>
              <a:t>Променими</a:t>
            </a:r>
          </a:p>
          <a:p>
            <a:pPr lvl="1"/>
            <a:r>
              <a:rPr lang="bg-BG" sz="3800" dirty="0"/>
              <a:t>Непроменими</a:t>
            </a:r>
            <a:endParaRPr lang="en-US" sz="3800" dirty="0"/>
          </a:p>
          <a:p>
            <a:endParaRPr lang="en-US" noProof="1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9ED920C5-20C9-D7D2-BCC4-9728804FA6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450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002" y="1295958"/>
            <a:ext cx="2666001" cy="2666001"/>
          </a:xfrm>
          <a:prstGeom prst="rect">
            <a:avLst/>
          </a:prstGeom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29BB4480-FFAF-FF74-D848-61F0F0F8814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Вериги от изключения</a:t>
            </a:r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06AC18FD-911E-C15A-386D-802363E8E38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Изключения в програмирането</a:t>
            </a:r>
          </a:p>
        </p:txBody>
      </p:sp>
    </p:spTree>
    <p:extLst>
      <p:ext uri="{BB962C8B-B14F-4D97-AF65-F5344CB8AC3E}">
        <p14:creationId xmlns:p14="http://schemas.microsoft.com/office/powerpoint/2010/main" val="363163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Хвърляне на изключение </a:t>
            </a:r>
            <a:r>
              <a:rPr lang="bg-BG" sz="3000" dirty="0"/>
              <a:t>със съобщение за грешка</a:t>
            </a:r>
            <a:r>
              <a:rPr lang="en-US" sz="3000" dirty="0"/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bg-BG" sz="3000" dirty="0"/>
          </a:p>
          <a:p>
            <a:pPr>
              <a:lnSpc>
                <a:spcPct val="100000"/>
              </a:lnSpc>
              <a:spcBef>
                <a:spcPts val="2500"/>
              </a:spcBef>
              <a:spcAft>
                <a:spcPts val="200"/>
              </a:spcAft>
            </a:pPr>
            <a:r>
              <a:rPr lang="bg-BG" sz="3000" dirty="0"/>
              <a:t>Изключенията приемат </a:t>
            </a:r>
            <a:r>
              <a:rPr lang="bg-BG" sz="3000" b="1" dirty="0">
                <a:solidFill>
                  <a:schemeClr val="bg1"/>
                </a:solidFill>
              </a:rPr>
              <a:t>съобщение</a:t>
            </a:r>
            <a:r>
              <a:rPr lang="en-US" sz="3000" dirty="0"/>
              <a:t> + </a:t>
            </a:r>
            <a:r>
              <a:rPr lang="bg-BG" sz="3000" b="1" dirty="0">
                <a:solidFill>
                  <a:schemeClr val="bg1"/>
                </a:solidFill>
              </a:rPr>
              <a:t>друго изключение </a:t>
            </a:r>
            <a:r>
              <a:rPr lang="en-US" sz="3000" dirty="0"/>
              <a:t>(</a:t>
            </a:r>
            <a:r>
              <a:rPr lang="bg-BG" sz="3000" dirty="0"/>
              <a:t>причина</a:t>
            </a:r>
            <a:r>
              <a:rPr lang="en-US" sz="3000" dirty="0"/>
              <a:t>):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2500"/>
              </a:spcBef>
              <a:buClr>
                <a:schemeClr val="tx1"/>
              </a:buClr>
            </a:pPr>
            <a:r>
              <a:rPr lang="bg-BG" sz="3000" dirty="0"/>
              <a:t>Това се нарича </a:t>
            </a:r>
            <a:r>
              <a:rPr lang="en-US" sz="3000" dirty="0"/>
              <a:t>"</a:t>
            </a:r>
            <a:r>
              <a:rPr lang="bg-BG" sz="3000" b="1" dirty="0">
                <a:solidFill>
                  <a:schemeClr val="bg1"/>
                </a:solidFill>
              </a:rPr>
              <a:t>верига</a:t>
            </a:r>
            <a:r>
              <a:rPr lang="en-US" sz="3000" dirty="0"/>
              <a:t>" </a:t>
            </a:r>
            <a:r>
              <a:rPr lang="bg-BG" sz="3000" dirty="0"/>
              <a:t>от изключения</a:t>
            </a:r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Верига от изключения</a:t>
            </a:r>
          </a:p>
        </p:txBody>
      </p:sp>
      <p:sp>
        <p:nvSpPr>
          <p:cNvPr id="564228" name="Rectangle 4"/>
          <p:cNvSpPr>
            <a:spLocks noChangeArrowheads="1"/>
          </p:cNvSpPr>
          <p:nvPr/>
        </p:nvSpPr>
        <p:spPr bwMode="auto">
          <a:xfrm>
            <a:off x="695400" y="1810945"/>
            <a:ext cx="10512862" cy="6052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 new ArgumentException</a:t>
            </a:r>
            <a:r>
              <a:rPr lang="en-US" sz="2396" b="1" noProof="1">
                <a:latin typeface="Consolas" pitchFamily="49" charset="0"/>
                <a:cs typeface="Consolas" pitchFamily="49" charset="0"/>
              </a:rPr>
              <a:t>("Invalid amount!");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5400" y="3249000"/>
            <a:ext cx="10512862" cy="25414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try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…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catch (SqlException sqlEx)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 new InvalidOperationException</a:t>
            </a:r>
            <a:r>
              <a:rPr lang="en-US" sz="2396" b="1" noProof="1">
                <a:latin typeface="Consolas" pitchFamily="49" charset="0"/>
                <a:cs typeface="Consolas" pitchFamily="49" charset="0"/>
              </a:rPr>
              <a:t>("Cannot save invoice.", sqlEx); }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C437CAAB-39D5-2A14-A484-FDC5741040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5169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3538" y="1144241"/>
            <a:ext cx="11801748" cy="55689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Изключенията могат да бъдат хвърляни повторно</a:t>
            </a:r>
            <a:r>
              <a:rPr lang="en-US" sz="3600" dirty="0"/>
              <a:t>:</a:t>
            </a:r>
          </a:p>
        </p:txBody>
      </p:sp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Повторно хвърляне на</a:t>
            </a:r>
            <a:r>
              <a:rPr lang="en-US" dirty="0"/>
              <a:t> </a:t>
            </a:r>
            <a:r>
              <a:rPr lang="bg-BG" dirty="0"/>
              <a:t>изключения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95400" y="1894899"/>
            <a:ext cx="8293058" cy="29287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try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Int32.Parse(str);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catch (FormatException fe)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Console.WriteLine("Parse failed!");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 fe</a:t>
            </a:r>
            <a:r>
              <a:rPr lang="en-US" sz="2396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396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Re-throws the caught exception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05980" y="5108461"/>
            <a:ext cx="8293059" cy="13797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catch (FormatException)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en-US" sz="2396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396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Re-throws the last caught exception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0775F059-696C-D505-7EC9-1680C8D49D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5813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sz="3799" dirty="0"/>
              <a:t>Пример: Хвърляне на изключения</a:t>
            </a:r>
          </a:p>
        </p:txBody>
      </p:sp>
      <p:sp>
        <p:nvSpPr>
          <p:cNvPr id="566275" name="Rectangle 3"/>
          <p:cNvSpPr>
            <a:spLocks noChangeArrowheads="1"/>
          </p:cNvSpPr>
          <p:nvPr/>
        </p:nvSpPr>
        <p:spPr bwMode="auto">
          <a:xfrm>
            <a:off x="1102301" y="1328182"/>
            <a:ext cx="9987398" cy="52949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public static double Sqrt(double 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v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alue)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v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alue &lt; 0)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throw new System.ArgumentOutOfRangeException(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"value",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"Sqrt for negative numbers is undefined!");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return Math.Sqrt(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v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alue);</a:t>
            </a:r>
          </a:p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static void Main()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try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Sqrt(-1);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catch (ArgumentOutOfRangeException ex)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Console.Error.WriteLine("Error: " + ex.Message);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throw;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BCA0EFD2-5416-8249-DB0B-C535E7DB1D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200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Собствените изключения наследяват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Exception</a:t>
            </a:r>
            <a:r>
              <a:rPr lang="en-US" dirty="0"/>
              <a:t> </a:t>
            </a:r>
            <a:r>
              <a:rPr lang="bg-BG" dirty="0"/>
              <a:t>класа </a:t>
            </a:r>
            <a:r>
              <a:rPr lang="en-US" dirty="0"/>
              <a:t>(</a:t>
            </a:r>
            <a:r>
              <a:rPr lang="bg-BG" dirty="0"/>
              <a:t>напр</a:t>
            </a:r>
            <a:r>
              <a:rPr lang="en-US" dirty="0"/>
              <a:t>.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System.Exception</a:t>
            </a:r>
            <a:r>
              <a:rPr lang="en-US" dirty="0"/>
              <a:t>)</a:t>
            </a:r>
            <a:endParaRPr lang="bg-BG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lnSpc>
                <a:spcPct val="150000"/>
              </a:lnSpc>
              <a:spcBef>
                <a:spcPts val="2399"/>
              </a:spcBef>
            </a:pPr>
            <a:r>
              <a:rPr lang="bg-BG" dirty="0"/>
              <a:t>Хвърлят се както всички останали изключения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собствени изключения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9696" y="2484247"/>
            <a:ext cx="10584944" cy="22987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public class PrinterException :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Exception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public PrinterException(string msg)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: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base(msg)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{ … }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29699" y="5633427"/>
            <a:ext cx="10584943" cy="63798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throw new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PrinterException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("Printer is out of paper!");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61986839-4B65-A9D4-D84A-D0678CD14B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91314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 bwMode="auto">
          <a:xfrm>
            <a:off x="4725950" y="1584000"/>
            <a:ext cx="405000" cy="381993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4726450" y="2034000"/>
            <a:ext cx="405000" cy="381993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5961000" y="1584000"/>
            <a:ext cx="1530000" cy="3819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love C#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5961000" y="2034000"/>
            <a:ext cx="1530000" cy="3819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love C#</a:t>
            </a:r>
          </a:p>
        </p:txBody>
      </p:sp>
      <p:cxnSp>
        <p:nvCxnSpPr>
          <p:cNvPr id="13" name="Straight Arrow Connector 12"/>
          <p:cNvCxnSpPr>
            <a:stCxn id="8" idx="6"/>
            <a:endCxn id="10" idx="1"/>
          </p:cNvCxnSpPr>
          <p:nvPr/>
        </p:nvCxnSpPr>
        <p:spPr>
          <a:xfrm>
            <a:off x="5130950" y="1774997"/>
            <a:ext cx="83005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151000" y="2235103"/>
            <a:ext cx="8100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 bwMode="auto">
          <a:xfrm>
            <a:off x="4746000" y="2883879"/>
            <a:ext cx="405000" cy="381993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</a:p>
        </p:txBody>
      </p:sp>
      <p:sp>
        <p:nvSpPr>
          <p:cNvPr id="18" name="Oval 17"/>
          <p:cNvSpPr/>
          <p:nvPr/>
        </p:nvSpPr>
        <p:spPr bwMode="auto">
          <a:xfrm>
            <a:off x="4746000" y="3333879"/>
            <a:ext cx="405000" cy="381993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</a:p>
        </p:txBody>
      </p:sp>
      <p:sp>
        <p:nvSpPr>
          <p:cNvPr id="19" name="Rounded Rectangle 18"/>
          <p:cNvSpPr/>
          <p:nvPr/>
        </p:nvSpPr>
        <p:spPr bwMode="auto">
          <a:xfrm>
            <a:off x="5964250" y="3074875"/>
            <a:ext cx="1530000" cy="3819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love C#</a:t>
            </a:r>
          </a:p>
        </p:txBody>
      </p:sp>
      <p:cxnSp>
        <p:nvCxnSpPr>
          <p:cNvPr id="21" name="Straight Arrow Connector 20"/>
          <p:cNvCxnSpPr>
            <a:stCxn id="17" idx="6"/>
            <a:endCxn id="19" idx="1"/>
          </p:cNvCxnSpPr>
          <p:nvPr/>
        </p:nvCxnSpPr>
        <p:spPr>
          <a:xfrm>
            <a:off x="5151000" y="3074876"/>
            <a:ext cx="813250" cy="19099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6"/>
            <a:endCxn id="19" idx="1"/>
          </p:cNvCxnSpPr>
          <p:nvPr/>
        </p:nvCxnSpPr>
        <p:spPr>
          <a:xfrm flipV="1">
            <a:off x="5151000" y="3265872"/>
            <a:ext cx="813250" cy="25900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341000" y="2709000"/>
            <a:ext cx="35100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BCBC8856-FE99-71EA-0674-0236859115B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579217" y="4775915"/>
            <a:ext cx="10961783" cy="1533069"/>
          </a:xfrm>
        </p:spPr>
        <p:txBody>
          <a:bodyPr/>
          <a:lstStyle/>
          <a:p>
            <a:r>
              <a:rPr lang="bg-BG" dirty="0"/>
              <a:t>Променими и непроменими обекти</a:t>
            </a:r>
          </a:p>
        </p:txBody>
      </p:sp>
    </p:spTree>
    <p:extLst>
      <p:ext uri="{BB962C8B-B14F-4D97-AF65-F5344CB8AC3E}">
        <p14:creationId xmlns:p14="http://schemas.microsoft.com/office/powerpoint/2010/main" val="3256415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FE9140-DB6B-4573-9787-BFB91EA86F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1195931"/>
            <a:ext cx="6096000" cy="495707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300" b="1" dirty="0">
                <a:solidFill>
                  <a:schemeClr val="bg1"/>
                </a:solidFill>
              </a:rPr>
              <a:t>Непроменими</a:t>
            </a:r>
            <a:r>
              <a:rPr lang="en-GB" sz="3300" b="1" dirty="0">
                <a:solidFill>
                  <a:schemeClr val="bg1"/>
                </a:solidFill>
              </a:rPr>
              <a:t> </a:t>
            </a:r>
            <a:r>
              <a:rPr lang="bg-BG" sz="3300" b="1" dirty="0">
                <a:solidFill>
                  <a:schemeClr val="bg1"/>
                </a:solidFill>
              </a:rPr>
              <a:t>обекти</a:t>
            </a:r>
            <a:endParaRPr lang="en-GB" sz="3300" b="1" dirty="0">
              <a:solidFill>
                <a:schemeClr val="bg1"/>
              </a:solidFill>
            </a:endParaRPr>
          </a:p>
          <a:p>
            <a:pPr lvl="1"/>
            <a:r>
              <a:rPr lang="bg-BG" sz="3300" dirty="0"/>
              <a:t>Непроменими </a:t>
            </a:r>
            <a:r>
              <a:rPr lang="en-GB" sz="3300" dirty="0"/>
              <a:t>== immutable</a:t>
            </a:r>
          </a:p>
          <a:p>
            <a:pPr lvl="1"/>
            <a:r>
              <a:rPr lang="bg-BG" sz="3300" dirty="0"/>
              <a:t>Заделят нова памет всеки път, когато се променят</a:t>
            </a:r>
            <a:endParaRPr lang="en-GB" sz="3300" dirty="0"/>
          </a:p>
          <a:p>
            <a:pPr lvl="1">
              <a:buClr>
                <a:schemeClr val="tx1"/>
              </a:buClr>
            </a:pPr>
            <a:r>
              <a:rPr lang="en-GB" sz="33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3300" dirty="0"/>
              <a:t>,</a:t>
            </a:r>
            <a:r>
              <a:rPr lang="en-GB" sz="33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GB" sz="3300" b="1" noProof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</a:p>
          <a:p>
            <a:pPr marL="609219" lvl="1" indent="0">
              <a:buNone/>
            </a:pPr>
            <a:endParaRPr lang="en-GB" sz="3300" dirty="0"/>
          </a:p>
          <a:p>
            <a:pPr lvl="1"/>
            <a:endParaRPr lang="en-GB" sz="33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A03964-B12D-49C7-AF88-E1EF8DDF69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300" b="1" dirty="0">
                <a:solidFill>
                  <a:schemeClr val="bg1"/>
                </a:solidFill>
              </a:rPr>
              <a:t>Променими</a:t>
            </a:r>
            <a:r>
              <a:rPr lang="en-GB" sz="3300" b="1" dirty="0">
                <a:solidFill>
                  <a:schemeClr val="bg1"/>
                </a:solidFill>
              </a:rPr>
              <a:t> </a:t>
            </a:r>
            <a:r>
              <a:rPr lang="bg-BG" sz="3300" b="1" dirty="0">
                <a:solidFill>
                  <a:schemeClr val="bg1"/>
                </a:solidFill>
              </a:rPr>
              <a:t>обекти</a:t>
            </a:r>
            <a:endParaRPr lang="en-GB" sz="3300" b="1" dirty="0">
              <a:solidFill>
                <a:schemeClr val="bg1"/>
              </a:solidFill>
            </a:endParaRPr>
          </a:p>
          <a:p>
            <a:pPr lvl="1"/>
            <a:r>
              <a:rPr lang="bg-BG" sz="3300" dirty="0"/>
              <a:t>Променими</a:t>
            </a:r>
            <a:r>
              <a:rPr lang="en-US" sz="3300" dirty="0"/>
              <a:t> == mutable</a:t>
            </a:r>
          </a:p>
          <a:p>
            <a:pPr lvl="1"/>
            <a:r>
              <a:rPr lang="bg-BG" sz="3300" dirty="0"/>
              <a:t>Използват една и съща локация в паметта</a:t>
            </a:r>
            <a:endParaRPr lang="en-US" sz="3300" dirty="0"/>
          </a:p>
          <a:p>
            <a:pPr lvl="1">
              <a:buClr>
                <a:schemeClr val="tx1"/>
              </a:buClr>
            </a:pPr>
            <a:r>
              <a:rPr lang="en-US" sz="3300" b="1" noProof="1">
                <a:solidFill>
                  <a:schemeClr val="bg1"/>
                </a:solidFill>
                <a:latin typeface="Consolas" panose="020B0609020204030204" pitchFamily="49" charset="0"/>
              </a:rPr>
              <a:t>StringBuilder</a:t>
            </a:r>
            <a:r>
              <a:rPr lang="en-US" sz="3300" dirty="0"/>
              <a:t>,</a:t>
            </a:r>
            <a:r>
              <a:rPr lang="en-US" sz="3300" b="1" noProof="1">
                <a:solidFill>
                  <a:schemeClr val="bg1"/>
                </a:solidFill>
                <a:latin typeface="Consolas" panose="020B0609020204030204" pitchFamily="49" charset="0"/>
              </a:rPr>
              <a:t> List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68AC6A-8AD6-4C0A-ADBA-14014CF99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Променими и непроменими обекти</a:t>
            </a:r>
            <a:endParaRPr lang="en-GB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DC7F1879-6EB7-7D75-88DA-D99852D658C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155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3835</TotalTime>
  <Words>754</Words>
  <Application>Microsoft Macintosh PowerPoint</Application>
  <PresentationFormat>Widescreen</PresentationFormat>
  <Paragraphs>164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Consolas</vt:lpstr>
      <vt:lpstr>Wingdings</vt:lpstr>
      <vt:lpstr>SoftUni</vt:lpstr>
      <vt:lpstr>Капсулация</vt:lpstr>
      <vt:lpstr>Съдържание</vt:lpstr>
      <vt:lpstr>Изключения в програмирането</vt:lpstr>
      <vt:lpstr>Верига от изключения</vt:lpstr>
      <vt:lpstr>Повторно хвърляне на изключения</vt:lpstr>
      <vt:lpstr>Пример: Хвърляне на изключения</vt:lpstr>
      <vt:lpstr>Създаване на собствени изключения</vt:lpstr>
      <vt:lpstr>Променими и непроменими обекти</vt:lpstr>
      <vt:lpstr>Променими и непроменими обекти</vt:lpstr>
      <vt:lpstr>Променими полета</vt:lpstr>
      <vt:lpstr>Капсулация на променими полета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Капсулация</dc:title>
  <dc:subject>Модул 1 - ООП</dc:subject>
  <dc:creator>BG-IT-Edu</dc:creator>
  <cp:keywords>Software University; SoftUni; programming; coding; software development; education; training; course</cp:keywords>
  <dc:description>Open Programming and IT Courseware for IT Teachers (BG-IT-Edu): https://github.com/BG-IT-Edu
With the kind support of SoftUni: https://softuni.bg</dc:description>
  <cp:lastModifiedBy>Microsoft Office User</cp:lastModifiedBy>
  <cp:revision>91</cp:revision>
  <dcterms:created xsi:type="dcterms:W3CDTF">2018-05-23T13:08:44Z</dcterms:created>
  <dcterms:modified xsi:type="dcterms:W3CDTF">2023-10-03T13:56:19Z</dcterms:modified>
  <cp:category>programming;education;software engineering;software development</cp:category>
</cp:coreProperties>
</file>