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Default Extension="svg" ContentType="image/sv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49"/>
  </p:notesMasterIdLst>
  <p:handoutMasterIdLst>
    <p:handoutMasterId r:id="rId50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8" r:id="rId22"/>
    <p:sldId id="539" r:id="rId23"/>
    <p:sldId id="540" r:id="rId24"/>
    <p:sldId id="555" r:id="rId25"/>
    <p:sldId id="557" r:id="rId26"/>
    <p:sldId id="556" r:id="rId27"/>
    <p:sldId id="558" r:id="rId28"/>
    <p:sldId id="559" r:id="rId29"/>
    <p:sldId id="560" r:id="rId30"/>
    <p:sldId id="561" r:id="rId31"/>
    <p:sldId id="563" r:id="rId32"/>
    <p:sldId id="562" r:id="rId33"/>
    <p:sldId id="542" r:id="rId34"/>
    <p:sldId id="543" r:id="rId35"/>
    <p:sldId id="544" r:id="rId36"/>
    <p:sldId id="545" r:id="rId37"/>
    <p:sldId id="546" r:id="rId38"/>
    <p:sldId id="548" r:id="rId39"/>
    <p:sldId id="549" r:id="rId40"/>
    <p:sldId id="550" r:id="rId41"/>
    <p:sldId id="551" r:id="rId42"/>
    <p:sldId id="552" r:id="rId43"/>
    <p:sldId id="553" r:id="rId44"/>
    <p:sldId id="554" r:id="rId45"/>
    <p:sldId id="349" r:id="rId46"/>
    <p:sldId id="256" r:id="rId47"/>
    <p:sldId id="49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Отчети" id="{CF6DE255-DE62-3F4D-BEA9-53FA8816802D}">
          <p14:sldIdLst>
            <p14:sldId id="548"/>
            <p14:sldId id="549"/>
            <p14:sldId id="550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73" autoAdjust="0"/>
  </p:normalViewPr>
  <p:slideViewPr>
    <p:cSldViewPr>
      <p:cViewPr varScale="1">
        <p:scale>
          <a:sx n="80" d="100"/>
          <a:sy n="80" d="100"/>
        </p:scale>
        <p:origin x="-144" y="-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43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10.9.2023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6.png"/><Relationship Id="rId11" Type="http://schemas.openxmlformats.org/officeDocument/2006/relationships/image" Target="../media/image59.png"/><Relationship Id="rId5" Type="http://schemas.openxmlformats.org/officeDocument/2006/relationships/image" Target="../media/image55.png"/><Relationship Id="rId15" Type="http://schemas.openxmlformats.org/officeDocument/2006/relationships/image" Target="../media/image63.png"/><Relationship Id="rId10" Type="http://schemas.openxmlformats.org/officeDocument/2006/relationships/image" Target="../media/image52.sv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 smtClean="0">
                <a:latin typeface="Consolas" pitchFamily="49" charset="0"/>
              </a:rPr>
              <a:t>[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 smtClean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 smtClean="0">
                <a:latin typeface="Consolas" pitchFamily="49" charset="0"/>
              </a:rPr>
              <a:t>[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 smtClean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 smtClean="0">
                <a:latin typeface="Consolas" pitchFamily="49" charset="0"/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 smtClean="0">
                <a:latin typeface="Consolas" pitchFamily="49" charset="0"/>
              </a:rPr>
              <a:t>]</a:t>
            </a:r>
            <a:r>
              <a:rPr lang="en-US" sz="3200" dirty="0" smtClean="0"/>
              <a:t> </a:t>
            </a:r>
            <a:r>
              <a:rPr lang="bg-BG" dirty="0" smtClean="0"/>
              <a:t>и </a:t>
            </a:r>
            <a:r>
              <a:rPr lang="bg-BG" dirty="0"/>
              <a:t>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>
                <a:solidFill>
                  <a:schemeClr val="bg1"/>
                </a:solidFill>
              </a:rPr>
              <a:t>импортиране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 smtClean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 smtClean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99060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TODO: </a:t>
            </a:r>
            <a:endParaRPr lang="bg-BG" dirty="0"/>
          </a:p>
          <a:p>
            <a:pPr lvl="1"/>
            <a:r>
              <a:rPr lang="bg-BG" dirty="0"/>
              <a:t>Постъпково показване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screenshots</a:t>
            </a:r>
            <a:r>
              <a:rPr lang="en-US" dirty="0"/>
              <a:t>)</a:t>
            </a:r>
            <a:r>
              <a:rPr lang="bg-BG" dirty="0"/>
              <a:t> на това как да импортираме данни от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MS Access </a:t>
            </a:r>
            <a:r>
              <a:rPr lang="bg-BG" dirty="0"/>
              <a:t>(виж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Същия пример е нужен и за импортиране на данни от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 smtClean="0">
                <a:solidFill>
                  <a:schemeClr val="bg1"/>
                </a:solidFill>
              </a:rPr>
              <a:t> 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“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 smtClean="0"/>
              <a:t>͏</a:t>
            </a:r>
            <a:r>
              <a:rPr lang="en-US" sz="3000" b="1" dirty="0" smtClean="0">
                <a:solidFill>
                  <a:schemeClr val="bg1"/>
                </a:solidFill>
              </a:rPr>
              <a:t>MS </a:t>
            </a:r>
            <a:r>
              <a:rPr lang="en-US" sz="3000" b="1" dirty="0">
                <a:solidFill>
                  <a:schemeClr val="bg1"/>
                </a:solidFill>
              </a:rPr>
              <a:t>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 </a:t>
            </a:r>
            <a:r>
              <a:rPr lang="bg-BG" dirty="0"/>
              <a:t>Добави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Входни данни при изпълнение на заявка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Параметрични заявки</a:t>
            </a:r>
            <a:endParaRPr lang="en-US" dirty="0"/>
          </a:p>
        </p:txBody>
      </p:sp>
      <p:pic>
        <p:nvPicPr>
          <p:cNvPr id="1028" name="Picture 4" descr="Magnifying glass clipart design illustration 9399532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2438401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Част </a:t>
            </a:r>
            <a:r>
              <a:rPr lang="ru-RU" dirty="0" smtClean="0"/>
              <a:t>от информацията, която </a:t>
            </a:r>
            <a:r>
              <a:rPr lang="ru-RU" b="1" dirty="0" smtClean="0">
                <a:solidFill>
                  <a:schemeClr val="bg1"/>
                </a:solidFill>
              </a:rPr>
              <a:t>предоставяме</a:t>
            </a:r>
            <a:r>
              <a:rPr lang="ru-RU" dirty="0" smtClean="0"/>
              <a:t> </a:t>
            </a:r>
            <a:r>
              <a:rPr lang="ru-RU" dirty="0" smtClean="0"/>
              <a:t>на </a:t>
            </a:r>
            <a:r>
              <a:rPr lang="ru-RU" b="1" dirty="0" smtClean="0">
                <a:solidFill>
                  <a:schemeClr val="bg1"/>
                </a:solidFill>
              </a:rPr>
              <a:t>заявка</a:t>
            </a:r>
            <a:r>
              <a:rPr lang="ru-RU" dirty="0" smtClean="0"/>
              <a:t>, докато я </a:t>
            </a:r>
            <a:r>
              <a:rPr lang="ru-RU" b="1" dirty="0" smtClean="0">
                <a:solidFill>
                  <a:schemeClr val="bg1"/>
                </a:solidFill>
              </a:rPr>
              <a:t>изпълняваме</a:t>
            </a:r>
          </a:p>
          <a:p>
            <a:pPr lvl="1"/>
            <a:r>
              <a:rPr lang="ru-RU" dirty="0" smtClean="0"/>
              <a:t>Могат да </a:t>
            </a:r>
            <a:r>
              <a:rPr lang="ru-RU" dirty="0" smtClean="0"/>
              <a:t>се използват </a:t>
            </a:r>
            <a:r>
              <a:rPr lang="ru-RU" b="1" dirty="0" smtClean="0">
                <a:solidFill>
                  <a:schemeClr val="bg1"/>
                </a:solidFill>
              </a:rPr>
              <a:t>сами</a:t>
            </a:r>
            <a:r>
              <a:rPr lang="ru-RU" dirty="0" smtClean="0"/>
              <a:t> или като част от </a:t>
            </a:r>
            <a:r>
              <a:rPr lang="ru-RU" b="1" dirty="0" smtClean="0">
                <a:solidFill>
                  <a:schemeClr val="bg1"/>
                </a:solidFill>
              </a:rPr>
              <a:t>по-голям израз</a:t>
            </a:r>
            <a:r>
              <a:rPr lang="ru-RU" dirty="0" smtClean="0"/>
              <a:t> за формиране на </a:t>
            </a:r>
            <a:r>
              <a:rPr lang="ru-RU" b="1" dirty="0" smtClean="0">
                <a:solidFill>
                  <a:schemeClr val="bg1"/>
                </a:solidFill>
              </a:rPr>
              <a:t>критерий</a:t>
            </a:r>
            <a:r>
              <a:rPr lang="ru-RU" dirty="0" smtClean="0"/>
              <a:t> в </a:t>
            </a:r>
            <a:r>
              <a:rPr lang="ru-RU" b="1" dirty="0" smtClean="0">
                <a:solidFill>
                  <a:schemeClr val="bg1"/>
                </a:solidFill>
              </a:rPr>
              <a:t>заявката</a:t>
            </a:r>
          </a:p>
          <a:p>
            <a:r>
              <a:rPr lang="ru-RU" dirty="0" smtClean="0"/>
              <a:t>Можете </a:t>
            </a:r>
            <a:r>
              <a:rPr lang="ru-RU" dirty="0" smtClean="0"/>
              <a:t>да добавяте </a:t>
            </a:r>
            <a:r>
              <a:rPr lang="ru-RU" b="1" dirty="0" smtClean="0">
                <a:solidFill>
                  <a:schemeClr val="bg1"/>
                </a:solidFill>
              </a:rPr>
              <a:t>параметри</a:t>
            </a:r>
            <a:r>
              <a:rPr lang="ru-RU" dirty="0" smtClean="0"/>
              <a:t> към всеки от следните </a:t>
            </a:r>
            <a:r>
              <a:rPr lang="ru-RU" b="1" dirty="0" smtClean="0">
                <a:solidFill>
                  <a:schemeClr val="bg1"/>
                </a:solidFill>
              </a:rPr>
              <a:t>типове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  <a:r>
              <a:rPr lang="ru-RU" dirty="0" smtClean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Select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Crosstab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Append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Make-table</a:t>
            </a:r>
          </a:p>
          <a:p>
            <a:pPr lvl="2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Update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5814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За да </a:t>
            </a:r>
            <a:r>
              <a:rPr lang="ru-RU" dirty="0" smtClean="0"/>
              <a:t>накараме </a:t>
            </a:r>
            <a:r>
              <a:rPr lang="ru-RU" b="1" dirty="0" smtClean="0">
                <a:solidFill>
                  <a:schemeClr val="bg1"/>
                </a:solidFill>
              </a:rPr>
              <a:t>заявка </a:t>
            </a:r>
            <a:r>
              <a:rPr lang="ru-RU" dirty="0" smtClean="0"/>
              <a:t>да </a:t>
            </a:r>
            <a:r>
              <a:rPr lang="ru-RU" dirty="0" smtClean="0"/>
              <a:t>изисква </a:t>
            </a:r>
            <a:r>
              <a:rPr lang="ru-RU" b="1" dirty="0" smtClean="0">
                <a:solidFill>
                  <a:schemeClr val="bg1"/>
                </a:solidFill>
              </a:rPr>
              <a:t>критерии</a:t>
            </a:r>
            <a:r>
              <a:rPr lang="ru-RU" dirty="0" smtClean="0"/>
              <a:t>, когато я </a:t>
            </a:r>
            <a:r>
              <a:rPr lang="ru-RU" dirty="0" smtClean="0"/>
              <a:t>изпълняваме се нуждаем от </a:t>
            </a:r>
            <a:r>
              <a:rPr lang="bg-BG" b="1" dirty="0" smtClean="0">
                <a:solidFill>
                  <a:schemeClr val="bg1"/>
                </a:solidFill>
              </a:rPr>
              <a:t>параметрични заявки</a:t>
            </a:r>
            <a:endParaRPr lang="ru-RU" b="1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Така можем да използваме </a:t>
            </a:r>
            <a:r>
              <a:rPr lang="ru-RU" b="1" dirty="0" smtClean="0">
                <a:solidFill>
                  <a:schemeClr val="bg1"/>
                </a:solidFill>
              </a:rPr>
              <a:t>една </a:t>
            </a:r>
            <a:r>
              <a:rPr lang="ru-RU" b="1" dirty="0" smtClean="0">
                <a:solidFill>
                  <a:schemeClr val="bg1"/>
                </a:solidFill>
              </a:rPr>
              <a:t>и съща </a:t>
            </a:r>
            <a:r>
              <a:rPr lang="ru-RU" dirty="0" smtClean="0"/>
              <a:t>заявка </a:t>
            </a:r>
            <a:r>
              <a:rPr lang="ru-RU" b="1" dirty="0" smtClean="0">
                <a:solidFill>
                  <a:schemeClr val="bg1"/>
                </a:solidFill>
              </a:rPr>
              <a:t>отново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отново</a:t>
            </a:r>
            <a:endParaRPr lang="ru-RU" dirty="0" smtClean="0"/>
          </a:p>
          <a:p>
            <a:pPr lvl="1"/>
            <a:r>
              <a:rPr lang="ru-RU" dirty="0" smtClean="0"/>
              <a:t>Не се налага </a:t>
            </a:r>
            <a:r>
              <a:rPr lang="ru-RU" b="1" dirty="0" smtClean="0">
                <a:solidFill>
                  <a:schemeClr val="bg1"/>
                </a:solidFill>
              </a:rPr>
              <a:t>постоянно</a:t>
            </a:r>
            <a:r>
              <a:rPr lang="ru-RU" dirty="0" smtClean="0"/>
              <a:t> да я отваряме в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 smtClean="0"/>
              <a:t> </a:t>
            </a:r>
            <a:r>
              <a:rPr lang="ru-RU" dirty="0" smtClean="0"/>
              <a:t>изглед, за да редактираме </a:t>
            </a:r>
            <a:r>
              <a:rPr lang="ru-RU" b="1" dirty="0" smtClean="0">
                <a:solidFill>
                  <a:schemeClr val="bg1"/>
                </a:solidFill>
              </a:rPr>
              <a:t>критериите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Параметрични заявки</a:t>
            </a:r>
            <a:endParaRPr lang="en-US" dirty="0"/>
          </a:p>
        </p:txBody>
      </p:sp>
      <p:pic>
        <p:nvPicPr>
          <p:cNvPr id="69636" name="Picture 4" descr="Data query Vector Icons free download in SVG, PNG Form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4196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 smtClean="0"/>
              <a:t>Създайте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dirty="0" smtClean="0"/>
              <a:t> </a:t>
            </a:r>
            <a:r>
              <a:rPr lang="ru-RU" sz="3200" dirty="0" smtClean="0"/>
              <a:t>заявка и </a:t>
            </a:r>
            <a:r>
              <a:rPr lang="ru-RU" sz="3200" dirty="0" smtClean="0"/>
              <a:t>след това </a:t>
            </a:r>
            <a:r>
              <a:rPr lang="bg-BG" sz="3200" dirty="0" smtClean="0"/>
              <a:t>я </a:t>
            </a:r>
            <a:r>
              <a:rPr lang="ru-RU" sz="3200" dirty="0" smtClean="0"/>
              <a:t>отворете в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sz="3200" dirty="0" smtClean="0"/>
              <a:t> </a:t>
            </a:r>
            <a:r>
              <a:rPr lang="ru-RU" sz="3200" dirty="0" smtClean="0"/>
              <a:t>изглед</a:t>
            </a:r>
          </a:p>
          <a:p>
            <a:r>
              <a:rPr lang="ru-RU" sz="3200" dirty="0" smtClean="0"/>
              <a:t>В реда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Criteria</a:t>
            </a:r>
            <a:r>
              <a:rPr lang="en-US" sz="3200" dirty="0" smtClean="0"/>
              <a:t> </a:t>
            </a:r>
            <a:r>
              <a:rPr lang="ru-RU" sz="3200" dirty="0" smtClean="0"/>
              <a:t>на </a:t>
            </a:r>
            <a:r>
              <a:rPr lang="ru-RU" sz="3200" b="1" dirty="0" smtClean="0">
                <a:solidFill>
                  <a:schemeClr val="bg1"/>
                </a:solidFill>
              </a:rPr>
              <a:t>полето</a:t>
            </a:r>
            <a:r>
              <a:rPr lang="ru-RU" sz="3200" dirty="0" smtClean="0"/>
              <a:t>, към което искате да </a:t>
            </a:r>
            <a:r>
              <a:rPr lang="ru-RU" sz="3200" b="1" dirty="0" smtClean="0">
                <a:solidFill>
                  <a:schemeClr val="bg1"/>
                </a:solidFill>
              </a:rPr>
              <a:t>приложите</a:t>
            </a:r>
            <a:r>
              <a:rPr lang="ru-RU" sz="3200" dirty="0" smtClean="0"/>
              <a:t> параметър, въведете </a:t>
            </a:r>
            <a:r>
              <a:rPr lang="ru-RU" sz="3200" b="1" dirty="0" smtClean="0">
                <a:solidFill>
                  <a:schemeClr val="bg1"/>
                </a:solidFill>
              </a:rPr>
              <a:t>име</a:t>
            </a:r>
            <a:r>
              <a:rPr lang="ru-RU" sz="3200" dirty="0" smtClean="0"/>
              <a:t> на </a:t>
            </a:r>
            <a:r>
              <a:rPr lang="ru-RU" sz="3200" b="1" dirty="0" smtClean="0">
                <a:solidFill>
                  <a:schemeClr val="bg1"/>
                </a:solidFill>
              </a:rPr>
              <a:t>параметъра</a:t>
            </a:r>
            <a:endParaRPr lang="ru-RU" sz="3200" dirty="0" smtClean="0"/>
          </a:p>
          <a:p>
            <a:pPr lvl="1"/>
            <a:r>
              <a:rPr lang="ru-RU" sz="3000" dirty="0" smtClean="0"/>
              <a:t>Напр. </a:t>
            </a:r>
            <a:r>
              <a:rPr lang="ru-RU" sz="3000" dirty="0" smtClean="0">
                <a:latin typeface="Consolas" pitchFamily="49" charset="0"/>
              </a:rPr>
              <a:t>[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000" b="1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000" dirty="0" smtClean="0">
                <a:latin typeface="Consolas" pitchFamily="49" charset="0"/>
              </a:rPr>
              <a:t>]</a:t>
            </a:r>
            <a:endParaRPr lang="en-US" sz="3000" dirty="0" smtClean="0">
              <a:latin typeface="Consolas" pitchFamily="49" charset="0"/>
            </a:endParaRPr>
          </a:p>
          <a:p>
            <a:pPr lvl="1"/>
            <a:endParaRPr lang="en-US" dirty="0" smtClean="0">
              <a:latin typeface="Consolas" pitchFamily="49" charset="0"/>
            </a:endParaRPr>
          </a:p>
          <a:p>
            <a:pPr lvl="1"/>
            <a:endParaRPr lang="ru-RU" dirty="0" smtClean="0">
              <a:latin typeface="Consolas" pitchFamily="49" charset="0"/>
            </a:endParaRPr>
          </a:p>
          <a:p>
            <a:pPr lvl="1"/>
            <a:endParaRPr lang="en-US" sz="2800" dirty="0" smtClean="0"/>
          </a:p>
          <a:p>
            <a:pPr lvl="1"/>
            <a:endParaRPr lang="en-US" sz="2800" dirty="0" smtClean="0"/>
          </a:p>
          <a:p>
            <a:pPr lvl="1"/>
            <a:r>
              <a:rPr lang="ru-RU" sz="3000" dirty="0" smtClean="0"/>
              <a:t>Изпълнете за </a:t>
            </a:r>
            <a:r>
              <a:rPr lang="ru-RU" sz="3000" dirty="0" smtClean="0"/>
              <a:t>всяко поле, към което искате да добавите </a:t>
            </a:r>
            <a:r>
              <a:rPr lang="ru-RU" sz="3000" b="1" dirty="0" smtClean="0">
                <a:solidFill>
                  <a:schemeClr val="bg1"/>
                </a:solidFill>
              </a:rPr>
              <a:t>параметри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параметрична заявка</a:t>
            </a:r>
            <a:r>
              <a:rPr lang="en-US" dirty="0" smtClean="0"/>
              <a:t> (1)</a:t>
            </a:r>
            <a:endParaRPr lang="en-US" dirty="0"/>
          </a:p>
        </p:txBody>
      </p:sp>
      <p:pic>
        <p:nvPicPr>
          <p:cNvPr id="72706" name="Picture 2" descr="A simple parameter quer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514600"/>
            <a:ext cx="3448050" cy="3267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Когато </a:t>
            </a:r>
            <a:r>
              <a:rPr lang="ru-RU" b="1" dirty="0" smtClean="0">
                <a:solidFill>
                  <a:schemeClr val="bg1"/>
                </a:solidFill>
              </a:rPr>
              <a:t>стартирате</a:t>
            </a:r>
            <a:r>
              <a:rPr lang="ru-RU" dirty="0" smtClean="0"/>
              <a:t> заявката, подканата се появява без квадратни </a:t>
            </a:r>
            <a:r>
              <a:rPr lang="ru-RU" dirty="0" smtClean="0"/>
              <a:t>скоби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Попълнете </a:t>
            </a:r>
            <a:r>
              <a:rPr lang="ru-RU" b="1" dirty="0" smtClean="0">
                <a:solidFill>
                  <a:schemeClr val="bg1"/>
                </a:solidFill>
              </a:rPr>
              <a:t>стойността</a:t>
            </a:r>
            <a:r>
              <a:rPr lang="ru-RU" dirty="0" smtClean="0"/>
              <a:t>, която </a:t>
            </a:r>
            <a:r>
              <a:rPr lang="ru-RU" b="1" dirty="0" smtClean="0">
                <a:solidFill>
                  <a:schemeClr val="bg1"/>
                </a:solidFill>
              </a:rPr>
              <a:t>търсите</a:t>
            </a:r>
            <a:r>
              <a:rPr lang="ru-RU" dirty="0" smtClean="0"/>
              <a:t>, и след това </a:t>
            </a:r>
            <a:r>
              <a:rPr lang="ru-RU" dirty="0" smtClean="0"/>
              <a:t>натиснете върху 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ru-RU" b="1" dirty="0" smtClean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 smtClean="0">
                <a:latin typeface="Consolas" pitchFamily="49" charset="0"/>
              </a:rPr>
              <a:t>]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параметрична заявка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bg-BG" dirty="0" smtClean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3730" name="Picture 2" descr="Parameter prompt with the text &quot;Enter the start date: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667000"/>
            <a:ext cx="3429000" cy="19250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 smtClean="0"/>
              <a:t>Можете да използвате </a:t>
            </a:r>
            <a:r>
              <a:rPr lang="ru-RU" b="1" dirty="0" smtClean="0">
                <a:solidFill>
                  <a:schemeClr val="bg1"/>
                </a:solidFill>
              </a:rPr>
              <a:t>няколко</a:t>
            </a:r>
            <a:r>
              <a:rPr lang="ru-RU" dirty="0" smtClean="0"/>
              <a:t> параметъра в </a:t>
            </a:r>
            <a:r>
              <a:rPr lang="ru-RU" b="1" dirty="0" smtClean="0">
                <a:solidFill>
                  <a:schemeClr val="bg1"/>
                </a:solidFill>
              </a:rPr>
              <a:t>един</a:t>
            </a:r>
            <a:r>
              <a:rPr lang="ru-RU" dirty="0" smtClean="0"/>
              <a:t> </a:t>
            </a:r>
            <a:r>
              <a:rPr lang="ru-RU" dirty="0" smtClean="0"/>
              <a:t>критерий</a:t>
            </a:r>
            <a:endParaRPr lang="en-US" dirty="0" smtClean="0"/>
          </a:p>
          <a:p>
            <a:pPr lvl="1"/>
            <a:r>
              <a:rPr lang="ru-RU" sz="3200" dirty="0" smtClean="0"/>
              <a:t>Напр. </a:t>
            </a:r>
            <a:r>
              <a:rPr lang="ru-RU" sz="3200" dirty="0" smtClean="0">
                <a:latin typeface="Consolas" pitchFamily="49" charset="0"/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 smtClean="0">
                <a:latin typeface="Consolas" pitchFamily="49" charset="0"/>
              </a:rPr>
              <a:t>]</a:t>
            </a:r>
            <a:r>
              <a:rPr lang="ru-RU" sz="3200" dirty="0" smtClean="0"/>
              <a:t> </a:t>
            </a:r>
            <a:r>
              <a:rPr lang="ru-RU" sz="3200" dirty="0" smtClean="0"/>
              <a:t>и </a:t>
            </a:r>
            <a:r>
              <a:rPr lang="ru-RU" sz="3200" dirty="0" smtClean="0">
                <a:latin typeface="Consolas" pitchFamily="49" charset="0"/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 smtClean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 smtClean="0">
                <a:latin typeface="Consolas" pitchFamily="49" charset="0"/>
              </a:rPr>
              <a:t>]</a:t>
            </a:r>
            <a:endParaRPr lang="ru-RU" sz="3200" dirty="0" smtClean="0"/>
          </a:p>
          <a:p>
            <a:pPr lvl="1"/>
            <a:r>
              <a:rPr lang="ru-RU" sz="3200" dirty="0" smtClean="0"/>
              <a:t>Ще се генерират </a:t>
            </a:r>
            <a:r>
              <a:rPr lang="ru-RU" sz="3200" b="1" dirty="0" smtClean="0">
                <a:solidFill>
                  <a:schemeClr val="bg1"/>
                </a:solidFill>
              </a:rPr>
              <a:t>две</a:t>
            </a:r>
            <a:r>
              <a:rPr lang="ru-RU" sz="3200" dirty="0" smtClean="0"/>
              <a:t> подкани, когато </a:t>
            </a:r>
            <a:r>
              <a:rPr lang="ru-RU" sz="3200" b="1" dirty="0" smtClean="0">
                <a:solidFill>
                  <a:schemeClr val="bg1"/>
                </a:solidFill>
              </a:rPr>
              <a:t>изпълните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параметрична заявка</a:t>
            </a:r>
            <a:r>
              <a:rPr lang="en-US" dirty="0" smtClean="0"/>
              <a:t>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18" y="3124200"/>
            <a:ext cx="3685965" cy="3581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15800" cy="552876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 smtClean="0"/>
              <a:t>Можем </a:t>
            </a:r>
            <a:r>
              <a:rPr lang="ru-RU" sz="3600" dirty="0" smtClean="0"/>
              <a:t>да </a:t>
            </a:r>
            <a:r>
              <a:rPr lang="ru-RU" sz="3600" dirty="0" smtClean="0"/>
              <a:t>настроим </a:t>
            </a:r>
            <a:r>
              <a:rPr lang="ru-RU" sz="3600" b="1" dirty="0" smtClean="0">
                <a:solidFill>
                  <a:schemeClr val="bg1"/>
                </a:solidFill>
              </a:rPr>
              <a:t>параметъра</a:t>
            </a:r>
            <a:r>
              <a:rPr lang="ru-RU" sz="3600" dirty="0" smtClean="0"/>
              <a:t> да приема само </a:t>
            </a:r>
            <a:r>
              <a:rPr lang="ru-RU" sz="3600" b="1" dirty="0" smtClean="0">
                <a:solidFill>
                  <a:schemeClr val="bg1"/>
                </a:solidFill>
              </a:rPr>
              <a:t>определен тип </a:t>
            </a:r>
            <a:r>
              <a:rPr lang="ru-RU" sz="3600" b="1" dirty="0" smtClean="0">
                <a:solidFill>
                  <a:schemeClr val="bg1"/>
                </a:solidFill>
              </a:rPr>
              <a:t>данни</a:t>
            </a:r>
          </a:p>
          <a:p>
            <a:r>
              <a:rPr lang="ru-RU" sz="3600" dirty="0" smtClean="0"/>
              <a:t>Особено </a:t>
            </a:r>
            <a:r>
              <a:rPr lang="ru-RU" sz="3600" b="1" dirty="0" smtClean="0">
                <a:solidFill>
                  <a:schemeClr val="bg1"/>
                </a:solidFill>
              </a:rPr>
              <a:t>важно</a:t>
            </a:r>
            <a:r>
              <a:rPr lang="ru-RU" sz="3600" dirty="0" smtClean="0"/>
              <a:t> е да посочите типа данни за </a:t>
            </a:r>
            <a:r>
              <a:rPr lang="ru-RU" sz="3600" b="1" dirty="0" smtClean="0">
                <a:solidFill>
                  <a:schemeClr val="bg1"/>
                </a:solidFill>
              </a:rPr>
              <a:t>числа</a:t>
            </a:r>
            <a:r>
              <a:rPr lang="ru-RU" sz="3600" dirty="0" smtClean="0"/>
              <a:t>, </a:t>
            </a:r>
            <a:r>
              <a:rPr lang="ru-RU" sz="3600" b="1" dirty="0" smtClean="0">
                <a:solidFill>
                  <a:schemeClr val="bg1"/>
                </a:solidFill>
              </a:rPr>
              <a:t>валута</a:t>
            </a:r>
            <a:r>
              <a:rPr lang="ru-RU" sz="3600" dirty="0" smtClean="0"/>
              <a:t> или данни за </a:t>
            </a:r>
            <a:r>
              <a:rPr lang="ru-RU" sz="3600" b="1" dirty="0" smtClean="0">
                <a:solidFill>
                  <a:schemeClr val="bg1"/>
                </a:solidFill>
              </a:rPr>
              <a:t>дата</a:t>
            </a:r>
            <a:r>
              <a:rPr lang="ru-RU" sz="3600" dirty="0" smtClean="0"/>
              <a:t> / </a:t>
            </a:r>
            <a:r>
              <a:rPr lang="ru-RU" sz="3600" b="1" dirty="0" smtClean="0">
                <a:solidFill>
                  <a:schemeClr val="bg1"/>
                </a:solidFill>
              </a:rPr>
              <a:t>час</a:t>
            </a:r>
            <a:r>
              <a:rPr lang="ru-RU" sz="3600" dirty="0" smtClean="0"/>
              <a:t>, </a:t>
            </a:r>
            <a:endParaRPr lang="ru-RU" sz="3600" dirty="0" smtClean="0"/>
          </a:p>
          <a:p>
            <a:pPr lvl="1">
              <a:buClr>
                <a:schemeClr val="tx1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Потребителите</a:t>
            </a:r>
            <a:r>
              <a:rPr lang="ru-RU" sz="3400" dirty="0" smtClean="0"/>
              <a:t> ще получат </a:t>
            </a:r>
            <a:r>
              <a:rPr lang="ru-RU" sz="3400" b="1" dirty="0" smtClean="0">
                <a:solidFill>
                  <a:schemeClr val="bg1"/>
                </a:solidFill>
              </a:rPr>
              <a:t>по-полезно </a:t>
            </a:r>
            <a:r>
              <a:rPr lang="ru-RU" sz="3400" b="1" dirty="0" smtClean="0">
                <a:solidFill>
                  <a:schemeClr val="bg1"/>
                </a:solidFill>
              </a:rPr>
              <a:t>съобщение</a:t>
            </a:r>
            <a:r>
              <a:rPr lang="ru-RU" sz="3400" dirty="0" smtClean="0"/>
              <a:t> за </a:t>
            </a:r>
            <a:r>
              <a:rPr lang="ru-RU" sz="3400" b="1" dirty="0" smtClean="0">
                <a:solidFill>
                  <a:schemeClr val="bg1"/>
                </a:solidFill>
              </a:rPr>
              <a:t>грешка</a:t>
            </a:r>
            <a:r>
              <a:rPr lang="ru-RU" sz="3400" dirty="0" smtClean="0"/>
              <a:t>, ако </a:t>
            </a:r>
            <a:r>
              <a:rPr lang="ru-RU" sz="3400" b="1" dirty="0" smtClean="0">
                <a:solidFill>
                  <a:schemeClr val="bg1"/>
                </a:solidFill>
              </a:rPr>
              <a:t>въведат</a:t>
            </a:r>
            <a:r>
              <a:rPr lang="ru-RU" sz="3400" dirty="0" smtClean="0"/>
              <a:t> </a:t>
            </a:r>
            <a:r>
              <a:rPr lang="ru-RU" sz="3400" b="1" dirty="0" smtClean="0">
                <a:solidFill>
                  <a:schemeClr val="bg1"/>
                </a:solidFill>
              </a:rPr>
              <a:t>грешен</a:t>
            </a:r>
            <a:r>
              <a:rPr lang="ru-RU" sz="3400" dirty="0" smtClean="0"/>
              <a:t> тип </a:t>
            </a:r>
            <a:r>
              <a:rPr lang="ru-RU" sz="3400" dirty="0" smtClean="0"/>
              <a:t>данни</a:t>
            </a:r>
          </a:p>
          <a:p>
            <a:pPr lvl="2"/>
            <a:r>
              <a:rPr lang="ru-RU" sz="3100" dirty="0" smtClean="0"/>
              <a:t>Напр. въвеждане </a:t>
            </a:r>
            <a:r>
              <a:rPr lang="ru-RU" sz="3100" dirty="0" smtClean="0"/>
              <a:t>на </a:t>
            </a:r>
            <a:r>
              <a:rPr lang="ru-RU" sz="3100" b="1" dirty="0" smtClean="0">
                <a:solidFill>
                  <a:schemeClr val="bg1"/>
                </a:solidFill>
              </a:rPr>
              <a:t>текст</a:t>
            </a:r>
            <a:r>
              <a:rPr lang="ru-RU" sz="3100" dirty="0" smtClean="0"/>
              <a:t>, когато се очаква </a:t>
            </a:r>
            <a:r>
              <a:rPr lang="ru-RU" sz="3100" b="1" dirty="0" smtClean="0">
                <a:solidFill>
                  <a:schemeClr val="bg1"/>
                </a:solidFill>
              </a:rPr>
              <a:t>валутна </a:t>
            </a:r>
            <a:r>
              <a:rPr lang="ru-RU" sz="3100" b="1" dirty="0" smtClean="0">
                <a:solidFill>
                  <a:schemeClr val="bg1"/>
                </a:solidFill>
              </a:rPr>
              <a:t>стойност</a:t>
            </a:r>
          </a:p>
          <a:p>
            <a:r>
              <a:rPr lang="ru-RU" sz="3600" dirty="0" smtClean="0"/>
              <a:t>Ако </a:t>
            </a:r>
            <a:r>
              <a:rPr lang="ru-RU" sz="3600" b="1" dirty="0" smtClean="0">
                <a:solidFill>
                  <a:schemeClr val="bg1"/>
                </a:solidFill>
              </a:rPr>
              <a:t>параметър</a:t>
            </a:r>
            <a:r>
              <a:rPr lang="ru-RU" sz="3600" dirty="0" smtClean="0"/>
              <a:t> е </a:t>
            </a:r>
            <a:r>
              <a:rPr lang="ru-RU" sz="3600" b="1" dirty="0" smtClean="0">
                <a:solidFill>
                  <a:schemeClr val="bg1"/>
                </a:solidFill>
              </a:rPr>
              <a:t>конфигуриран</a:t>
            </a:r>
            <a:r>
              <a:rPr lang="ru-RU" sz="3600" dirty="0" smtClean="0"/>
              <a:t> да приема </a:t>
            </a:r>
            <a:r>
              <a:rPr lang="ru-RU" sz="3600" b="1" dirty="0" smtClean="0">
                <a:solidFill>
                  <a:schemeClr val="bg1"/>
                </a:solidFill>
              </a:rPr>
              <a:t>текстови</a:t>
            </a:r>
            <a:r>
              <a:rPr lang="ru-RU" sz="3600" dirty="0" smtClean="0"/>
              <a:t> </a:t>
            </a:r>
            <a:r>
              <a:rPr lang="ru-RU" sz="3600" b="1" dirty="0" smtClean="0">
                <a:solidFill>
                  <a:schemeClr val="bg1"/>
                </a:solidFill>
              </a:rPr>
              <a:t>данни</a:t>
            </a:r>
            <a:r>
              <a:rPr lang="ru-RU" sz="3600" dirty="0" smtClean="0"/>
              <a:t>, всеки вход се </a:t>
            </a:r>
            <a:r>
              <a:rPr lang="ru-RU" sz="3600" b="1" dirty="0" smtClean="0">
                <a:solidFill>
                  <a:schemeClr val="bg1"/>
                </a:solidFill>
              </a:rPr>
              <a:t>интерпретира</a:t>
            </a:r>
            <a:r>
              <a:rPr lang="ru-RU" sz="3600" dirty="0" smtClean="0"/>
              <a:t> като </a:t>
            </a:r>
            <a:r>
              <a:rPr lang="ru-RU" sz="3600" b="1" dirty="0" smtClean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ru-RU" sz="3400" dirty="0" smtClean="0"/>
              <a:t>Не </a:t>
            </a:r>
            <a:r>
              <a:rPr lang="ru-RU" sz="3400" dirty="0" smtClean="0"/>
              <a:t>се показва </a:t>
            </a:r>
            <a:r>
              <a:rPr lang="ru-RU" sz="3400" b="1" dirty="0" smtClean="0">
                <a:solidFill>
                  <a:schemeClr val="bg1"/>
                </a:solidFill>
              </a:rPr>
              <a:t>съобщение</a:t>
            </a:r>
            <a:r>
              <a:rPr lang="ru-RU" sz="3400" dirty="0" smtClean="0"/>
              <a:t> за </a:t>
            </a:r>
            <a:r>
              <a:rPr lang="ru-RU" sz="3400" b="1" dirty="0" smtClean="0">
                <a:solidFill>
                  <a:schemeClr val="bg1"/>
                </a:solidFill>
              </a:rPr>
              <a:t>грешка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Специфициране на типове данни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Добави </a:t>
            </a:r>
            <a:r>
              <a:rPr lang="bg-BG" b="1" dirty="0" smtClean="0">
                <a:solidFill>
                  <a:schemeClr val="bg1"/>
                </a:solidFill>
              </a:rPr>
              <a:t>скрийншоти</a:t>
            </a:r>
            <a:r>
              <a:rPr lang="bg-BG" dirty="0" smtClean="0"/>
              <a:t> за </a:t>
            </a:r>
            <a:r>
              <a:rPr lang="bg-BG" b="1" dirty="0" smtClean="0">
                <a:solidFill>
                  <a:schemeClr val="bg1"/>
                </a:solidFill>
              </a:rPr>
              <a:t>следващия слайд</a:t>
            </a:r>
            <a:r>
              <a:rPr lang="bg-BG" dirty="0" smtClean="0"/>
              <a:t> (</a:t>
            </a:r>
            <a:r>
              <a:rPr lang="bg-BG" dirty="0" smtClean="0"/>
              <a:t>Специфициране на типове данни (2</a:t>
            </a:r>
            <a:r>
              <a:rPr lang="bg-BG" dirty="0" smtClean="0"/>
              <a:t>)</a:t>
            </a:r>
            <a:r>
              <a:rPr lang="en-US" dirty="0" smtClean="0"/>
              <a:t>) </a:t>
            </a:r>
            <a:r>
              <a:rPr lang="bg-BG" dirty="0" smtClean="0"/>
              <a:t>и </a:t>
            </a:r>
            <a:r>
              <a:rPr lang="bg-BG" b="1" dirty="0" smtClean="0">
                <a:solidFill>
                  <a:schemeClr val="bg1"/>
                </a:solidFill>
              </a:rPr>
              <a:t>разпредели</a:t>
            </a:r>
            <a:r>
              <a:rPr lang="bg-BG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информацията</a:t>
            </a:r>
            <a:r>
              <a:rPr lang="bg-BG" dirty="0" smtClean="0"/>
              <a:t> на</a:t>
            </a:r>
            <a:r>
              <a:rPr lang="bg-BG" b="1" dirty="0" smtClean="0">
                <a:solidFill>
                  <a:schemeClr val="bg1"/>
                </a:solidFill>
              </a:rPr>
              <a:t> 2</a:t>
            </a:r>
            <a:r>
              <a:rPr lang="bg-BG" dirty="0" smtClean="0"/>
              <a:t> или </a:t>
            </a:r>
            <a:r>
              <a:rPr lang="bg-BG" b="1" dirty="0" smtClean="0">
                <a:solidFill>
                  <a:schemeClr val="bg1"/>
                </a:solidFill>
              </a:rPr>
              <a:t>повече</a:t>
            </a:r>
            <a:r>
              <a:rPr lang="bg-BG" dirty="0" smtClean="0"/>
              <a:t>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TODO Slide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При отворена заявка в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 smtClean="0"/>
              <a:t> </a:t>
            </a:r>
            <a:r>
              <a:rPr lang="ru-RU" dirty="0" smtClean="0"/>
              <a:t>изгле</a:t>
            </a:r>
            <a:r>
              <a:rPr lang="bg-BG" dirty="0" smtClean="0"/>
              <a:t>д</a:t>
            </a:r>
            <a:r>
              <a:rPr lang="ru-RU" dirty="0" smtClean="0"/>
              <a:t>, </a:t>
            </a:r>
            <a:r>
              <a:rPr lang="ru-RU" dirty="0" smtClean="0"/>
              <a:t>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ru-RU" dirty="0" smtClean="0"/>
              <a:t>, </a:t>
            </a:r>
            <a:r>
              <a:rPr lang="ru-RU" dirty="0" smtClean="0"/>
              <a:t>в групата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Show/Hide</a:t>
            </a:r>
            <a:r>
              <a:rPr lang="ru-RU" dirty="0" smtClean="0"/>
              <a:t> </a:t>
            </a:r>
            <a:r>
              <a:rPr lang="ru-RU" dirty="0" smtClean="0"/>
              <a:t>натиснете върху 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Parameters</a:t>
            </a:r>
            <a:r>
              <a:rPr lang="en-US" dirty="0" smtClean="0">
                <a:latin typeface="Consolas" pitchFamily="49" charset="0"/>
              </a:rPr>
              <a:t>]</a:t>
            </a:r>
          </a:p>
          <a:p>
            <a:r>
              <a:rPr lang="ru-RU" dirty="0" smtClean="0"/>
              <a:t>В полето </a:t>
            </a:r>
            <a:r>
              <a:rPr lang="en-US" b="1" dirty="0" smtClean="0">
                <a:solidFill>
                  <a:schemeClr val="bg1"/>
                </a:solidFill>
              </a:rPr>
              <a:t>Query </a:t>
            </a:r>
            <a:r>
              <a:rPr lang="en-US" b="1" dirty="0" smtClean="0">
                <a:solidFill>
                  <a:schemeClr val="bg1"/>
                </a:solidFill>
              </a:rPr>
              <a:t>Parameters</a:t>
            </a:r>
            <a:r>
              <a:rPr lang="en-US" b="1" dirty="0" smtClean="0"/>
              <a:t> </a:t>
            </a:r>
            <a:r>
              <a:rPr lang="ru-RU" dirty="0" smtClean="0"/>
              <a:t>на </a:t>
            </a:r>
            <a:r>
              <a:rPr lang="ru-RU" dirty="0" smtClean="0"/>
              <a:t>заявката, в колоната </a:t>
            </a:r>
            <a:r>
              <a:rPr lang="en-US" b="1" dirty="0" smtClean="0">
                <a:solidFill>
                  <a:schemeClr val="bg1"/>
                </a:solidFill>
              </a:rPr>
              <a:t>Parameter</a:t>
            </a:r>
            <a:r>
              <a:rPr lang="ru-RU" dirty="0" smtClean="0"/>
              <a:t>, </a:t>
            </a:r>
            <a:r>
              <a:rPr lang="ru-RU" dirty="0" smtClean="0"/>
              <a:t>въведете </a:t>
            </a:r>
            <a:r>
              <a:rPr lang="ru-RU" b="1" dirty="0" smtClean="0">
                <a:solidFill>
                  <a:schemeClr val="bg1"/>
                </a:solidFill>
              </a:rPr>
              <a:t>подканата</a:t>
            </a:r>
            <a:r>
              <a:rPr lang="ru-RU" dirty="0" smtClean="0"/>
              <a:t> за всеки </a:t>
            </a:r>
            <a:r>
              <a:rPr lang="ru-RU" b="1" dirty="0" smtClean="0">
                <a:solidFill>
                  <a:schemeClr val="bg1"/>
                </a:solidFill>
              </a:rPr>
              <a:t>параметър</a:t>
            </a:r>
            <a:r>
              <a:rPr lang="ru-RU" dirty="0" smtClean="0"/>
              <a:t>, за който искате да посочите тип </a:t>
            </a:r>
            <a:r>
              <a:rPr lang="ru-RU" dirty="0" smtClean="0"/>
              <a:t>данни</a:t>
            </a:r>
            <a:endParaRPr lang="en-US" dirty="0" smtClean="0"/>
          </a:p>
          <a:p>
            <a:r>
              <a:rPr lang="ru-RU" dirty="0" smtClean="0"/>
              <a:t>Уверете </a:t>
            </a:r>
            <a:r>
              <a:rPr lang="ru-RU" dirty="0" smtClean="0"/>
              <a:t>се, че всеки параметър </a:t>
            </a:r>
            <a:r>
              <a:rPr lang="ru-RU" b="1" dirty="0" smtClean="0">
                <a:solidFill>
                  <a:schemeClr val="bg1"/>
                </a:solidFill>
              </a:rPr>
              <a:t>съответства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подканата</a:t>
            </a:r>
            <a:r>
              <a:rPr lang="ru-RU" dirty="0" smtClean="0"/>
              <a:t>, която сте използвали в реда </a:t>
            </a:r>
            <a:r>
              <a:rPr lang="en-US" b="1" dirty="0" smtClean="0">
                <a:solidFill>
                  <a:schemeClr val="bg1"/>
                </a:solidFill>
              </a:rPr>
              <a:t>Criteria</a:t>
            </a:r>
          </a:p>
          <a:p>
            <a:r>
              <a:rPr lang="ru-RU" dirty="0" smtClean="0"/>
              <a:t>В колоната </a:t>
            </a:r>
            <a:r>
              <a:rPr lang="en-US" b="1" dirty="0" smtClean="0">
                <a:solidFill>
                  <a:schemeClr val="bg1"/>
                </a:solidFill>
              </a:rPr>
              <a:t>Data </a:t>
            </a:r>
            <a:r>
              <a:rPr lang="en-US" b="1" dirty="0" smtClean="0">
                <a:solidFill>
                  <a:schemeClr val="bg1"/>
                </a:solidFill>
              </a:rPr>
              <a:t>Type </a:t>
            </a:r>
            <a:r>
              <a:rPr lang="ru-RU" dirty="0" smtClean="0"/>
              <a:t>изберете </a:t>
            </a:r>
            <a:r>
              <a:rPr lang="ru-RU" b="1" dirty="0" smtClean="0">
                <a:solidFill>
                  <a:schemeClr val="bg1"/>
                </a:solidFill>
              </a:rPr>
              <a:t>типа данни</a:t>
            </a:r>
            <a:r>
              <a:rPr lang="ru-RU" dirty="0" smtClean="0"/>
              <a:t> за всеки </a:t>
            </a:r>
            <a:r>
              <a:rPr lang="ru-RU" b="1" dirty="0" smtClean="0">
                <a:solidFill>
                  <a:schemeClr val="bg1"/>
                </a:solidFill>
              </a:rPr>
              <a:t>параметър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Специфициране на типове данни </a:t>
            </a:r>
            <a:r>
              <a:rPr lang="bg-BG" dirty="0" smtClean="0"/>
              <a:t>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</a:t>
            </a:r>
            <a:r>
              <a:rPr lang="ru-RU" dirty="0" smtClean="0"/>
              <a:t>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 smtClean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 smtClean="0">
                <a:latin typeface="Consolas" pitchFamily="49" charset="0"/>
              </a:rPr>
              <a:t>[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 smtClean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Инструментите</a:t>
            </a:r>
            <a:r>
              <a:rPr lang="ru-RU" dirty="0" smtClean="0"/>
              <a:t> за отчет се намират 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 smtClean="0"/>
              <a:t> </a:t>
            </a:r>
            <a:r>
              <a:rPr lang="ru-RU" dirty="0" smtClean="0"/>
              <a:t>на лентата, в групата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 smtClean="0"/>
          </a:p>
          <a:p>
            <a:pPr>
              <a:buClr>
                <a:srgbClr val="224464"/>
              </a:buClr>
            </a:pPr>
            <a:r>
              <a:rPr lang="bg-BG" dirty="0" smtClean="0"/>
              <a:t>Те ни дават възможността да </a:t>
            </a:r>
            <a:r>
              <a:rPr lang="bg-BG" b="1" dirty="0" smtClean="0">
                <a:solidFill>
                  <a:schemeClr val="bg1"/>
                </a:solidFill>
              </a:rPr>
              <a:t>създаваме отчети</a:t>
            </a:r>
            <a:r>
              <a:rPr lang="bg-BG" dirty="0" smtClean="0"/>
              <a:t> и да ги </a:t>
            </a:r>
            <a:r>
              <a:rPr lang="bg-BG" b="1" dirty="0" smtClean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/>
                <a:gridCol w="7924800"/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Натиснете върху </a:t>
            </a:r>
            <a:r>
              <a:rPr lang="ru-RU" b="1" dirty="0" smtClean="0">
                <a:solidFill>
                  <a:schemeClr val="bg1"/>
                </a:solidFill>
              </a:rPr>
              <a:t>бутона</a:t>
            </a:r>
            <a:r>
              <a:rPr lang="ru-RU" dirty="0" smtClean="0"/>
              <a:t> за </a:t>
            </a:r>
            <a:r>
              <a:rPr lang="ru-RU" b="1" dirty="0" smtClean="0">
                <a:solidFill>
                  <a:schemeClr val="bg1"/>
                </a:solidFill>
              </a:rPr>
              <a:t>инструмента</a:t>
            </a:r>
            <a:r>
              <a:rPr lang="ru-RU" dirty="0" smtClean="0"/>
              <a:t>, който искате да използвате</a:t>
            </a:r>
          </a:p>
          <a:p>
            <a:pPr lvl="1"/>
            <a:r>
              <a:rPr lang="ru-RU" dirty="0" smtClean="0"/>
              <a:t>Ако се появи </a:t>
            </a:r>
            <a:r>
              <a:rPr lang="ru-RU" b="1" dirty="0" smtClean="0">
                <a:solidFill>
                  <a:schemeClr val="bg1"/>
                </a:solidFill>
              </a:rPr>
              <a:t>съветник</a:t>
            </a:r>
            <a:r>
              <a:rPr lang="ru-RU" dirty="0" smtClean="0"/>
              <a:t>, следвайте </a:t>
            </a:r>
            <a:r>
              <a:rPr lang="ru-RU" b="1" dirty="0" smtClean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 smtClean="0"/>
              <a:t>Натиснете върху </a:t>
            </a:r>
            <a:r>
              <a:rPr lang="en-US" dirty="0" smtClean="0">
                <a:latin typeface="Consolas" pitchFamily="49" charset="0"/>
              </a:rPr>
              <a:t>[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 smtClean="0">
                <a:latin typeface="Consolas" pitchFamily="49" charset="0"/>
              </a:rPr>
              <a:t>]</a:t>
            </a:r>
            <a:r>
              <a:rPr lang="en-US" dirty="0" smtClean="0"/>
              <a:t> </a:t>
            </a:r>
            <a:r>
              <a:rPr lang="ru-RU" dirty="0" smtClean="0"/>
              <a:t>на последната страница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Access</a:t>
            </a:r>
            <a:r>
              <a:rPr lang="ru-RU" sz="3400" dirty="0" smtClean="0"/>
              <a:t> показва отчета в 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 smtClean="0"/>
              <a:t> </a:t>
            </a:r>
            <a:r>
              <a:rPr lang="ru-RU" sz="3400" dirty="0" smtClean="0"/>
              <a:t>изглед</a:t>
            </a:r>
            <a:endParaRPr lang="en-US" sz="3400" dirty="0" smtClean="0"/>
          </a:p>
          <a:p>
            <a:pPr algn="ctr">
              <a:buClr>
                <a:schemeClr val="tx1"/>
              </a:buClr>
              <a:buNone/>
            </a:pPr>
            <a:r>
              <a:rPr lang="en-US" sz="4000" b="1" dirty="0" smtClean="0">
                <a:solidFill>
                  <a:srgbClr val="FF0000"/>
                </a:solidFill>
              </a:rPr>
              <a:t>TODO: Add created report (</a:t>
            </a:r>
            <a:r>
              <a:rPr lang="en-US" sz="4000" b="1" dirty="0" smtClean="0">
                <a:solidFill>
                  <a:schemeClr val="bg1"/>
                </a:solidFill>
              </a:rPr>
              <a:t>not modified</a:t>
            </a:r>
            <a:r>
              <a:rPr lang="en-US" sz="4000" b="1" dirty="0" smtClean="0">
                <a:solidFill>
                  <a:srgbClr val="FF0000"/>
                </a:solidFill>
              </a:rPr>
              <a:t>) screenshot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отчет от таблица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 smtClean="0">
                <a:solidFill>
                  <a:schemeClr val="bg1"/>
                </a:solidFill>
              </a:rPr>
              <a:t>Преоразмерете</a:t>
            </a:r>
            <a:r>
              <a:rPr lang="ru-RU" sz="3200" dirty="0" smtClean="0"/>
              <a:t> полетата и етикетите</a:t>
            </a:r>
          </a:p>
          <a:p>
            <a:pPr lvl="1"/>
            <a:r>
              <a:rPr lang="ru-RU" sz="3200" dirty="0" smtClean="0"/>
              <a:t>Можете да </a:t>
            </a:r>
            <a:r>
              <a:rPr lang="ru-RU" sz="3200" b="1" dirty="0" smtClean="0">
                <a:solidFill>
                  <a:schemeClr val="bg1"/>
                </a:solidFill>
              </a:rPr>
              <a:t>смените мястото </a:t>
            </a:r>
            <a:r>
              <a:rPr lang="ru-RU" sz="3200" dirty="0" smtClean="0"/>
              <a:t>на дадено </a:t>
            </a:r>
            <a:r>
              <a:rPr lang="ru-RU" sz="3200" b="1" dirty="0" smtClean="0">
                <a:solidFill>
                  <a:schemeClr val="bg1"/>
                </a:solidFill>
              </a:rPr>
              <a:t>поле</a:t>
            </a:r>
            <a:r>
              <a:rPr lang="ru-RU" sz="3200" dirty="0" smtClean="0"/>
              <a:t> с друго</a:t>
            </a:r>
          </a:p>
          <a:p>
            <a:pPr lvl="1"/>
            <a:r>
              <a:rPr lang="ru-RU" sz="3200" dirty="0" smtClean="0"/>
              <a:t>Натиснете с десния бутон върху поле и използвайте командите от контекстното меню:</a:t>
            </a:r>
          </a:p>
          <a:p>
            <a:pPr lvl="2">
              <a:buClr>
                <a:schemeClr val="tx1"/>
              </a:buClr>
            </a:pPr>
            <a:r>
              <a:rPr lang="bg-BG" sz="3000" b="1" dirty="0" smtClean="0">
                <a:solidFill>
                  <a:schemeClr val="bg1"/>
                </a:solidFill>
              </a:rPr>
              <a:t>Обединение</a:t>
            </a:r>
            <a:r>
              <a:rPr lang="bg-BG" sz="3000" dirty="0" smtClean="0"/>
              <a:t> </a:t>
            </a:r>
            <a:r>
              <a:rPr lang="ru-RU" sz="3000" dirty="0" smtClean="0"/>
              <a:t>или </a:t>
            </a:r>
            <a:r>
              <a:rPr lang="ru-RU" sz="3000" b="1" dirty="0" smtClean="0">
                <a:solidFill>
                  <a:schemeClr val="bg1"/>
                </a:solidFill>
              </a:rPr>
              <a:t>разделяне</a:t>
            </a:r>
            <a:r>
              <a:rPr lang="ru-RU" sz="3000" dirty="0" smtClean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 smtClean="0">
                <a:solidFill>
                  <a:schemeClr val="bg1"/>
                </a:solidFill>
              </a:rPr>
              <a:t>Изтриване</a:t>
            </a:r>
            <a:r>
              <a:rPr lang="ru-RU" sz="3000" dirty="0" smtClean="0"/>
              <a:t> на полета</a:t>
            </a:r>
          </a:p>
          <a:p>
            <a:pPr lvl="2"/>
            <a:r>
              <a:rPr lang="ru-RU" sz="3000" dirty="0" smtClean="0"/>
              <a:t>Други опции за форматиране...</a:t>
            </a:r>
            <a:endParaRPr lang="en-US" sz="30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отчет от таблица (</a:t>
            </a:r>
            <a:r>
              <a:rPr lang="en-US" dirty="0" smtClean="0"/>
              <a:t>3</a:t>
            </a:r>
            <a:r>
              <a:rPr lang="bg-BG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 smtClean="0">
                <a:latin typeface="Consolas" pitchFamily="49" charset="0"/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 smtClean="0">
                <a:latin typeface="Consolas" pitchFamily="49" charset="0"/>
              </a:rPr>
              <a:t>]</a:t>
            </a:r>
            <a:endParaRPr lang="en-US" sz="3200" dirty="0">
              <a:latin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 smtClean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17943</TotalTime>
  <Words>1845</Words>
  <Application>Microsoft Office PowerPoint</Application>
  <PresentationFormat>Custom</PresentationFormat>
  <Paragraphs>294</Paragraphs>
  <Slides>44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TODO Slide</vt:lpstr>
      <vt:lpstr>Импортиране на данни от Excel</vt:lpstr>
      <vt:lpstr>Импортиране на данни от SQL Server</vt:lpstr>
      <vt:lpstr>Параметрични заявки</vt:lpstr>
      <vt:lpstr>Какво са параметрите?</vt:lpstr>
      <vt:lpstr>Параметрични заявки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Специфициране на типове данни (1)</vt:lpstr>
      <vt:lpstr>TODO Slide</vt:lpstr>
      <vt:lpstr>Специфициране на типове данни (2)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Slide 43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614</cp:revision>
  <dcterms:created xsi:type="dcterms:W3CDTF">2018-05-23T13:08:44Z</dcterms:created>
  <dcterms:modified xsi:type="dcterms:W3CDTF">2023-09-10T12:24:45Z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