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627" r:id="rId2"/>
    <p:sldId id="276" r:id="rId3"/>
    <p:sldId id="1194" r:id="rId4"/>
    <p:sldId id="1195" r:id="rId5"/>
    <p:sldId id="1227" r:id="rId6"/>
    <p:sldId id="1235" r:id="rId7"/>
    <p:sldId id="1196" r:id="rId8"/>
    <p:sldId id="1228" r:id="rId9"/>
    <p:sldId id="1197" r:id="rId10"/>
    <p:sldId id="1246" r:id="rId11"/>
    <p:sldId id="1240" r:id="rId12"/>
    <p:sldId id="1241" r:id="rId13"/>
    <p:sldId id="1242" r:id="rId14"/>
    <p:sldId id="1243" r:id="rId15"/>
    <p:sldId id="1244" r:id="rId16"/>
    <p:sldId id="1245" r:id="rId17"/>
    <p:sldId id="1187" r:id="rId18"/>
    <p:sldId id="1188" r:id="rId19"/>
    <p:sldId id="1200" r:id="rId20"/>
    <p:sldId id="1189" r:id="rId21"/>
    <p:sldId id="1190" r:id="rId22"/>
    <p:sldId id="1239" r:id="rId23"/>
    <p:sldId id="1236" r:id="rId24"/>
    <p:sldId id="1237" r:id="rId25"/>
    <p:sldId id="1238" r:id="rId26"/>
    <p:sldId id="1229" r:id="rId27"/>
    <p:sldId id="1230" r:id="rId28"/>
    <p:sldId id="1231" r:id="rId29"/>
    <p:sldId id="1232" r:id="rId30"/>
    <p:sldId id="1233" r:id="rId31"/>
    <p:sldId id="1234" r:id="rId32"/>
    <p:sldId id="349" r:id="rId33"/>
    <p:sldId id="504" r:id="rId34"/>
    <p:sldId id="50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1816F5B6-9078-44A7-AA27-52E9F0E45B14}">
          <p14:sldIdLst>
            <p14:sldId id="627"/>
            <p14:sldId id="276"/>
          </p14:sldIdLst>
        </p14:section>
        <p14:section name="СУБД" id="{12385D2D-A6A7-4516-90C9-8F3BFDC47590}">
          <p14:sldIdLst>
            <p14:sldId id="1194"/>
            <p14:sldId id="1195"/>
            <p14:sldId id="1227"/>
            <p14:sldId id="1235"/>
            <p14:sldId id="1196"/>
            <p14:sldId id="1228"/>
            <p14:sldId id="1197"/>
            <p14:sldId id="1246"/>
            <p14:sldId id="1240"/>
            <p14:sldId id="1241"/>
            <p14:sldId id="1242"/>
            <p14:sldId id="1243"/>
            <p14:sldId id="1244"/>
            <p14:sldId id="1245"/>
          </p14:sldIdLst>
        </p14:section>
        <p14:section name="Релационни БД" id="{3745F6D7-2AC2-4357-A966-2B713D2F393F}">
          <p14:sldIdLst>
            <p14:sldId id="1187"/>
            <p14:sldId id="1188"/>
            <p14:sldId id="1200"/>
            <p14:sldId id="1189"/>
            <p14:sldId id="1190"/>
            <p14:sldId id="1239"/>
          </p14:sldIdLst>
        </p14:section>
        <p14:section name="Нерелационни БД" id="{6A693F14-D563-4B4D-BC26-287E7547650D}">
          <p14:sldIdLst>
            <p14:sldId id="1236"/>
            <p14:sldId id="1237"/>
            <p14:sldId id="1238"/>
          </p14:sldIdLst>
        </p14:section>
        <p14:section name="Типове данни" id="{028731E1-5C37-4CE6-A60F-81F72DE98334}">
          <p14:sldIdLst>
            <p14:sldId id="1229"/>
            <p14:sldId id="1230"/>
            <p14:sldId id="1231"/>
            <p14:sldId id="1232"/>
            <p14:sldId id="1233"/>
          </p14:sldIdLst>
        </p14:section>
        <p14:section name="Демо" id="{37A7466C-D0B3-4DDB-A9B7-9370D9A1D150}">
          <p14:sldIdLst>
            <p14:sldId id="1234"/>
          </p14:sldIdLst>
        </p14:section>
        <p14:section name="Обобщение" id="{F4C95109-9172-4838-B121-8627BC1A4E6E}">
          <p14:sldIdLst>
            <p14:sldId id="349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1B933E-339E-40A8-81B1-88EFB49E9CCD}" v="20" dt="2023-10-05T17:23:05.074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5" autoAdjust="0"/>
    <p:restoredTop sz="95216" autoAdjust="0"/>
  </p:normalViewPr>
  <p:slideViewPr>
    <p:cSldViewPr showGuides="1">
      <p:cViewPr varScale="1">
        <p:scale>
          <a:sx n="105" d="100"/>
          <a:sy n="105" d="100"/>
        </p:scale>
        <p:origin x="834" y="1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asko Katsarski" userId="cc8518145bc96298" providerId="LiveId" clId="{D71B933E-339E-40A8-81B1-88EFB49E9CCD}"/>
    <pc:docChg chg="undo custSel modSld">
      <pc:chgData name="Spasko Katsarski" userId="cc8518145bc96298" providerId="LiveId" clId="{D71B933E-339E-40A8-81B1-88EFB49E9CCD}" dt="2023-10-05T17:23:05.074" v="25" actId="207"/>
      <pc:docMkLst>
        <pc:docMk/>
      </pc:docMkLst>
      <pc:sldChg chg="modSp">
        <pc:chgData name="Spasko Katsarski" userId="cc8518145bc96298" providerId="LiveId" clId="{D71B933E-339E-40A8-81B1-88EFB49E9CCD}" dt="2023-10-05T17:18:20.952" v="14" actId="20577"/>
        <pc:sldMkLst>
          <pc:docMk/>
          <pc:sldMk cId="1713799751" sldId="276"/>
        </pc:sldMkLst>
        <pc:spChg chg="mod">
          <ac:chgData name="Spasko Katsarski" userId="cc8518145bc96298" providerId="LiveId" clId="{D71B933E-339E-40A8-81B1-88EFB49E9CCD}" dt="2023-10-05T17:18:20.952" v="14" actId="20577"/>
          <ac:spMkLst>
            <pc:docMk/>
            <pc:sldMk cId="1713799751" sldId="276"/>
            <ac:spMk id="444419" creationId="{00000000-0000-0000-0000-000000000000}"/>
          </ac:spMkLst>
        </pc:spChg>
      </pc:sldChg>
      <pc:sldChg chg="addSp delSp modSp mod">
        <pc:chgData name="Spasko Katsarski" userId="cc8518145bc96298" providerId="LiveId" clId="{D71B933E-339E-40A8-81B1-88EFB49E9CCD}" dt="2023-10-05T17:18:08.485" v="1"/>
        <pc:sldMkLst>
          <pc:docMk/>
          <pc:sldMk cId="2637781195" sldId="627"/>
        </pc:sldMkLst>
        <pc:picChg chg="add mod">
          <ac:chgData name="Spasko Katsarski" userId="cc8518145bc96298" providerId="LiveId" clId="{D71B933E-339E-40A8-81B1-88EFB49E9CCD}" dt="2023-10-05T17:18:08.485" v="1"/>
          <ac:picMkLst>
            <pc:docMk/>
            <pc:sldMk cId="2637781195" sldId="627"/>
            <ac:picMk id="3" creationId="{35D4182D-FCC2-4B4A-20C9-6464900A14C0}"/>
          </ac:picMkLst>
        </pc:picChg>
        <pc:picChg chg="del">
          <ac:chgData name="Spasko Katsarski" userId="cc8518145bc96298" providerId="LiveId" clId="{D71B933E-339E-40A8-81B1-88EFB49E9CCD}" dt="2023-10-05T17:18:08.312" v="0" actId="478"/>
          <ac:picMkLst>
            <pc:docMk/>
            <pc:sldMk cId="2637781195" sldId="627"/>
            <ac:picMk id="8" creationId="{75312D09-226E-6C55-27BB-461591B94F24}"/>
          </ac:picMkLst>
        </pc:picChg>
      </pc:sldChg>
      <pc:sldChg chg="modSp">
        <pc:chgData name="Spasko Katsarski" userId="cc8518145bc96298" providerId="LiveId" clId="{D71B933E-339E-40A8-81B1-88EFB49E9CCD}" dt="2023-10-05T17:22:26.478" v="21" actId="207"/>
        <pc:sldMkLst>
          <pc:docMk/>
          <pc:sldMk cId="3592678234" sldId="1188"/>
        </pc:sldMkLst>
        <pc:spChg chg="mod">
          <ac:chgData name="Spasko Katsarski" userId="cc8518145bc96298" providerId="LiveId" clId="{D71B933E-339E-40A8-81B1-88EFB49E9CCD}" dt="2023-10-05T17:22:26.478" v="21" actId="207"/>
          <ac:spMkLst>
            <pc:docMk/>
            <pc:sldMk cId="3592678234" sldId="1188"/>
            <ac:spMk id="13" creationId="{00000000-0000-0000-0000-000000000000}"/>
          </ac:spMkLst>
        </pc:spChg>
      </pc:sldChg>
      <pc:sldChg chg="modSp">
        <pc:chgData name="Spasko Katsarski" userId="cc8518145bc96298" providerId="LiveId" clId="{D71B933E-339E-40A8-81B1-88EFB49E9CCD}" dt="2023-10-05T17:22:42.880" v="23" actId="207"/>
        <pc:sldMkLst>
          <pc:docMk/>
          <pc:sldMk cId="3412014863" sldId="1190"/>
        </pc:sldMkLst>
        <pc:spChg chg="mod">
          <ac:chgData name="Spasko Katsarski" userId="cc8518145bc96298" providerId="LiveId" clId="{D71B933E-339E-40A8-81B1-88EFB49E9CCD}" dt="2023-10-05T17:22:42.880" v="23" actId="207"/>
          <ac:spMkLst>
            <pc:docMk/>
            <pc:sldMk cId="3412014863" sldId="1190"/>
            <ac:spMk id="10" creationId="{33C59CE8-AB90-2B71-C014-64805AC3BBE4}"/>
          </ac:spMkLst>
        </pc:spChg>
      </pc:sldChg>
      <pc:sldChg chg="modSp">
        <pc:chgData name="Spasko Katsarski" userId="cc8518145bc96298" providerId="LiveId" clId="{D71B933E-339E-40A8-81B1-88EFB49E9CCD}" dt="2023-10-05T17:21:33.815" v="15" actId="207"/>
        <pc:sldMkLst>
          <pc:docMk/>
          <pc:sldMk cId="3140429905" sldId="1195"/>
        </pc:sldMkLst>
        <pc:spChg chg="mod">
          <ac:chgData name="Spasko Katsarski" userId="cc8518145bc96298" providerId="LiveId" clId="{D71B933E-339E-40A8-81B1-88EFB49E9CCD}" dt="2023-10-05T17:21:33.815" v="15" actId="207"/>
          <ac:spMkLst>
            <pc:docMk/>
            <pc:sldMk cId="3140429905" sldId="1195"/>
            <ac:spMk id="3" creationId="{556288C9-C2D8-D872-8574-1AC1BA3E97DE}"/>
          </ac:spMkLst>
        </pc:spChg>
      </pc:sldChg>
      <pc:sldChg chg="modSp mod">
        <pc:chgData name="Spasko Katsarski" userId="cc8518145bc96298" providerId="LiveId" clId="{D71B933E-339E-40A8-81B1-88EFB49E9CCD}" dt="2023-10-05T17:21:52.981" v="20" actId="207"/>
        <pc:sldMkLst>
          <pc:docMk/>
          <pc:sldMk cId="1397580211" sldId="1197"/>
        </pc:sldMkLst>
        <pc:spChg chg="mod">
          <ac:chgData name="Spasko Katsarski" userId="cc8518145bc96298" providerId="LiveId" clId="{D71B933E-339E-40A8-81B1-88EFB49E9CCD}" dt="2023-10-05T17:21:50.549" v="19" actId="207"/>
          <ac:spMkLst>
            <pc:docMk/>
            <pc:sldMk cId="1397580211" sldId="1197"/>
            <ac:spMk id="50" creationId="{C23F5FA3-7738-E20A-6375-AA43EBA9A105}"/>
          </ac:spMkLst>
        </pc:spChg>
        <pc:spChg chg="mod">
          <ac:chgData name="Spasko Katsarski" userId="cc8518145bc96298" providerId="LiveId" clId="{D71B933E-339E-40A8-81B1-88EFB49E9CCD}" dt="2023-10-05T17:21:50.549" v="19" actId="207"/>
          <ac:spMkLst>
            <pc:docMk/>
            <pc:sldMk cId="1397580211" sldId="1197"/>
            <ac:spMk id="92" creationId="{84C08DBC-B301-6451-3110-E48CC4B25E5D}"/>
          </ac:spMkLst>
        </pc:spChg>
        <pc:spChg chg="mod">
          <ac:chgData name="Spasko Katsarski" userId="cc8518145bc96298" providerId="LiveId" clId="{D71B933E-339E-40A8-81B1-88EFB49E9CCD}" dt="2023-10-05T17:21:52.981" v="20" actId="207"/>
          <ac:spMkLst>
            <pc:docMk/>
            <pc:sldMk cId="1397580211" sldId="1197"/>
            <ac:spMk id="122" creationId="{CAD0128F-9F22-F14A-4980-D8C36D803286}"/>
          </ac:spMkLst>
        </pc:spChg>
        <pc:spChg chg="mod">
          <ac:chgData name="Spasko Katsarski" userId="cc8518145bc96298" providerId="LiveId" clId="{D71B933E-339E-40A8-81B1-88EFB49E9CCD}" dt="2023-10-05T17:21:52.981" v="20" actId="207"/>
          <ac:spMkLst>
            <pc:docMk/>
            <pc:sldMk cId="1397580211" sldId="1197"/>
            <ac:spMk id="126" creationId="{D53DF93E-517A-3F90-2062-0D0E5467D86A}"/>
          </ac:spMkLst>
        </pc:spChg>
      </pc:sldChg>
      <pc:sldChg chg="modSp">
        <pc:chgData name="Spasko Katsarski" userId="cc8518145bc96298" providerId="LiveId" clId="{D71B933E-339E-40A8-81B1-88EFB49E9CCD}" dt="2023-10-05T17:22:32.341" v="22" actId="207"/>
        <pc:sldMkLst>
          <pc:docMk/>
          <pc:sldMk cId="1226421516" sldId="1200"/>
        </pc:sldMkLst>
        <pc:spChg chg="mod">
          <ac:chgData name="Spasko Katsarski" userId="cc8518145bc96298" providerId="LiveId" clId="{D71B933E-339E-40A8-81B1-88EFB49E9CCD}" dt="2023-10-05T17:22:32.341" v="22" actId="207"/>
          <ac:spMkLst>
            <pc:docMk/>
            <pc:sldMk cId="1226421516" sldId="1200"/>
            <ac:spMk id="3" creationId="{00000000-0000-0000-0000-000000000000}"/>
          </ac:spMkLst>
        </pc:spChg>
      </pc:sldChg>
      <pc:sldChg chg="modSp">
        <pc:chgData name="Spasko Katsarski" userId="cc8518145bc96298" providerId="LiveId" clId="{D71B933E-339E-40A8-81B1-88EFB49E9CCD}" dt="2023-10-05T17:22:51.273" v="24" actId="207"/>
        <pc:sldMkLst>
          <pc:docMk/>
          <pc:sldMk cId="926285213" sldId="1237"/>
        </pc:sldMkLst>
        <pc:spChg chg="mod">
          <ac:chgData name="Spasko Katsarski" userId="cc8518145bc96298" providerId="LiveId" clId="{D71B933E-339E-40A8-81B1-88EFB49E9CCD}" dt="2023-10-05T17:22:51.273" v="24" actId="207"/>
          <ac:spMkLst>
            <pc:docMk/>
            <pc:sldMk cId="926285213" sldId="1237"/>
            <ac:spMk id="71" creationId="{37741B19-FC02-C310-C50E-63FD2D15B77C}"/>
          </ac:spMkLst>
        </pc:spChg>
      </pc:sldChg>
      <pc:sldChg chg="modSp">
        <pc:chgData name="Spasko Katsarski" userId="cc8518145bc96298" providerId="LiveId" clId="{D71B933E-339E-40A8-81B1-88EFB49E9CCD}" dt="2023-10-05T17:23:05.074" v="25" actId="207"/>
        <pc:sldMkLst>
          <pc:docMk/>
          <pc:sldMk cId="309645025" sldId="1238"/>
        </pc:sldMkLst>
        <pc:spChg chg="mod">
          <ac:chgData name="Spasko Katsarski" userId="cc8518145bc96298" providerId="LiveId" clId="{D71B933E-339E-40A8-81B1-88EFB49E9CCD}" dt="2023-10-05T17:23:05.074" v="25" actId="207"/>
          <ac:spMkLst>
            <pc:docMk/>
            <pc:sldMk cId="309645025" sldId="1238"/>
            <ac:spMk id="10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25.2.2024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2D5B3F4-646B-5DA4-F973-7515905E50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55554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table is the</a:t>
            </a:r>
            <a:r>
              <a:rPr lang="en-US" baseline="0" dirty="0"/>
              <a:t> main unit of data storage. It has rows, columns and cells. Cells contain stored data. Each column has a data type. Types can be VARCHAR(String), INT, DATE etc.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3C6E4365-C2C6-EADC-E2EB-76A5CDFDE20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241456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0595680F-3764-2EDC-1BBC-9E9756E0852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54297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FD6BE1D-71A3-2260-39D0-05655C26686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047065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@VarcharVar VARCHAR(5) = 'Test';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@NVarcharVar NVARCHAR(5) = 'Test';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@Char CHAR(5) = 'Test';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DATALENGTH(@VarcharVar), DATALENGTH(@NVarcharVar), DATALENGTH(@Char)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7DFA047E-DE5C-0BC9-D80D-44995B1173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464012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2F0EBF-2C26-7E82-0ECF-6970F3FE1D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062758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264165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993A9AB-532D-B376-9548-9593DEC1AE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258924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7873718-4EF7-D4BA-768F-C09AAEC16F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079794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92B579DB-EC86-536F-81B3-538FD57B8B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4491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3E9EEF53-7322-00FB-4DAB-DA80A50654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37206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FF5BCF1C-8D4D-76DD-A549-C6EB36153A7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92421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FB51B76-6800-4AAB-01EC-50D03FAA9D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30972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42269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23065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00821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48062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0A4D3A2C-3BFC-6602-1212-E998CC7D47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90414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jayne@gmail.com" TargetMode="External"/><Relationship Id="rId2" Type="http://schemas.openxmlformats.org/officeDocument/2006/relationships/hyperlink" Target="mailto:peter@gmail.com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79867" y="5904000"/>
            <a:ext cx="5248260" cy="341313"/>
          </a:xfrm>
        </p:spPr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6374856" y="5529764"/>
            <a:ext cx="5248260" cy="374236"/>
          </a:xfrm>
        </p:spPr>
        <p:txBody>
          <a:bodyPr>
            <a:noAutofit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"Релационни бази данни"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39000"/>
            <a:ext cx="4751953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https://github.com/BG-IT-Edu</a:t>
            </a:r>
            <a:endParaRPr lang="bg-BG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534046" y="5229000"/>
            <a:ext cx="4751954" cy="724904"/>
          </a:xfrm>
        </p:spPr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Проект "Отворено учебно съдържание по програмиране и ИТ", СофтУни Фондация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746" y="1851129"/>
            <a:ext cx="11083636" cy="767871"/>
          </a:xfrm>
        </p:spPr>
        <p:txBody>
          <a:bodyPr>
            <a:normAutofit fontScale="92500"/>
          </a:bodyPr>
          <a:lstStyle/>
          <a:p>
            <a:r>
              <a:rPr lang="ru-RU" dirty="0"/>
              <a:t>Какво е СУБД</a:t>
            </a:r>
            <a:r>
              <a:rPr lang="en-US" dirty="0"/>
              <a:t>?</a:t>
            </a:r>
            <a:r>
              <a:rPr lang="bg-BG" dirty="0"/>
              <a:t> Релационни и нерелационни бази данни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91000" y="411501"/>
            <a:ext cx="11347382" cy="1307499"/>
          </a:xfrm>
        </p:spPr>
        <p:txBody>
          <a:bodyPr>
            <a:normAutofit fontScale="90000"/>
          </a:bodyPr>
          <a:lstStyle/>
          <a:p>
            <a:r>
              <a:rPr lang="bg-BG" sz="5400" dirty="0"/>
              <a:t>Системи за управление на бази от данни (СУБД)</a:t>
            </a:r>
            <a:endParaRPr lang="en-US" dirty="0"/>
          </a:p>
        </p:txBody>
      </p:sp>
      <p:pic>
        <p:nvPicPr>
          <p:cNvPr id="2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044C7AEA-A2D1-A2DC-AC2A-0AD256941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000" y="2948356"/>
            <a:ext cx="2983875" cy="224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yellow and blue sign with white text&#10;&#10;Description automatically generated">
            <a:extLst>
              <a:ext uri="{FF2B5EF4-FFF2-40B4-BE49-F238E27FC236}">
                <a16:creationId xmlns:a16="http://schemas.microsoft.com/office/drawing/2014/main" id="{35D4182D-FCC2-4B4A-20C9-6464900A14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11" y="3001428"/>
            <a:ext cx="1956689" cy="87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78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69B274-448A-3425-2E30-DD9BDFF8D3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4E3B5-5383-F4BA-6768-D9AC14347D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Създаване</a:t>
            </a:r>
            <a:r>
              <a:rPr lang="ru-RU" dirty="0"/>
              <a:t> на базата данни</a:t>
            </a:r>
          </a:p>
          <a:p>
            <a:pPr algn="l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Вмъкване</a:t>
            </a:r>
            <a:r>
              <a:rPr lang="ru-RU" dirty="0"/>
              <a:t> на данни</a:t>
            </a:r>
          </a:p>
          <a:p>
            <a:pPr algn="l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Модифициране</a:t>
            </a:r>
            <a:r>
              <a:rPr lang="ru-RU" dirty="0"/>
              <a:t> на данни</a:t>
            </a:r>
          </a:p>
          <a:p>
            <a:pPr algn="l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Извличане</a:t>
            </a:r>
            <a:r>
              <a:rPr lang="ru-RU" dirty="0"/>
              <a:t> на данни</a:t>
            </a:r>
          </a:p>
          <a:p>
            <a:pPr algn="l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Управление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транзакции</a:t>
            </a:r>
          </a:p>
          <a:p>
            <a:pPr algn="l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Оптимизация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производителността</a:t>
            </a:r>
          </a:p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Сигурност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резервно копие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BD2D1D-2E13-93F9-3029-F6C06DA57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Процедура на СУБД</a:t>
            </a:r>
            <a:endParaRPr lang="en-US" dirty="0"/>
          </a:p>
        </p:txBody>
      </p:sp>
      <p:pic>
        <p:nvPicPr>
          <p:cNvPr id="6" name="Picture 5" descr="A diagram of data processing&#10;&#10;Description automatically generated">
            <a:extLst>
              <a:ext uri="{FF2B5EF4-FFF2-40B4-BE49-F238E27FC236}">
                <a16:creationId xmlns:a16="http://schemas.microsoft.com/office/drawing/2014/main" id="{2806821E-63A2-72F2-FE24-6701D0C7E4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62" y="2025508"/>
            <a:ext cx="3870000" cy="38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65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8F03B4-0724-EDF0-7228-589D870724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29E82-797E-D148-F18B-76C204749C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400" spc="-5" dirty="0">
                <a:solidFill>
                  <a:srgbClr val="224464"/>
                </a:solidFill>
                <a:cs typeface="Calibri"/>
              </a:rPr>
              <a:t>У</a:t>
            </a:r>
            <a:r>
              <a:rPr lang="ru-RU" sz="3400" spc="-5" dirty="0">
                <a:solidFill>
                  <a:srgbClr val="224464"/>
                </a:solidFill>
                <a:cs typeface="Calibri"/>
              </a:rPr>
              <a:t>правлява </a:t>
            </a:r>
            <a:r>
              <a:rPr lang="ru-RU" sz="3400" b="1" spc="-5" dirty="0">
                <a:solidFill>
                  <a:schemeClr val="bg1"/>
                </a:solidFill>
                <a:cs typeface="Calibri"/>
              </a:rPr>
              <a:t>съхранението</a:t>
            </a:r>
            <a:r>
              <a:rPr lang="ru-RU" sz="3400" spc="-5" dirty="0">
                <a:solidFill>
                  <a:srgbClr val="224464"/>
                </a:solidFill>
                <a:cs typeface="Calibri"/>
              </a:rPr>
              <a:t> и </a:t>
            </a:r>
            <a:r>
              <a:rPr lang="ru-RU" sz="3400" b="1" spc="-5" dirty="0">
                <a:solidFill>
                  <a:schemeClr val="bg1"/>
                </a:solidFill>
                <a:cs typeface="Calibri"/>
              </a:rPr>
              <a:t>достъпа</a:t>
            </a:r>
            <a:r>
              <a:rPr lang="ru-RU" sz="3400" spc="-5" dirty="0">
                <a:solidFill>
                  <a:srgbClr val="224464"/>
                </a:solidFill>
                <a:cs typeface="Calibri"/>
              </a:rPr>
              <a:t> до </a:t>
            </a:r>
            <a:r>
              <a:rPr lang="ru-RU" sz="3400" b="1" spc="-5" dirty="0">
                <a:solidFill>
                  <a:schemeClr val="bg1"/>
                </a:solidFill>
                <a:cs typeface="Calibri"/>
              </a:rPr>
              <a:t>файлове</a:t>
            </a:r>
            <a:r>
              <a:rPr lang="ru-RU" sz="3400" spc="-5" dirty="0">
                <a:solidFill>
                  <a:srgbClr val="224464"/>
                </a:solidFill>
                <a:cs typeface="Calibri"/>
              </a:rPr>
              <a:t>, които</a:t>
            </a:r>
            <a:r>
              <a:rPr lang="en-US" sz="3400" spc="-5" dirty="0">
                <a:solidFill>
                  <a:srgbClr val="224464"/>
                </a:solidFill>
                <a:cs typeface="Calibri"/>
              </a:rPr>
              <a:t> </a:t>
            </a:r>
            <a:r>
              <a:rPr lang="ru-RU" sz="3400" spc="-5" dirty="0">
                <a:solidFill>
                  <a:srgbClr val="224464"/>
                </a:solidFill>
                <a:cs typeface="Calibri"/>
              </a:rPr>
              <a:t>съдържат </a:t>
            </a:r>
            <a:r>
              <a:rPr lang="ru-RU" sz="3400" b="1" spc="-5" dirty="0">
                <a:solidFill>
                  <a:schemeClr val="bg1"/>
                </a:solidFill>
                <a:cs typeface="Calibri"/>
              </a:rPr>
              <a:t>бази данни</a:t>
            </a:r>
            <a:r>
              <a:rPr lang="ru-RU" sz="3400" spc="-5" dirty="0">
                <a:solidFill>
                  <a:srgbClr val="224464"/>
                </a:solidFill>
                <a:cs typeface="Calibri"/>
              </a:rPr>
              <a:t> и свързаната с тях </a:t>
            </a:r>
            <a:r>
              <a:rPr lang="ru-RU" sz="3400" b="1" spc="-5" dirty="0">
                <a:solidFill>
                  <a:schemeClr val="bg1"/>
                </a:solidFill>
                <a:cs typeface="Calibri"/>
              </a:rPr>
              <a:t>информация</a:t>
            </a:r>
            <a:endParaRPr lang="en-US" sz="3400" b="1" spc="-5" dirty="0">
              <a:solidFill>
                <a:schemeClr val="bg1"/>
              </a:solidFill>
              <a:cs typeface="Calibri"/>
            </a:endParaRPr>
          </a:p>
          <a:p>
            <a:r>
              <a:rPr lang="ru-RU" sz="3400" spc="-5" dirty="0">
                <a:solidFill>
                  <a:srgbClr val="224464"/>
                </a:solidFill>
                <a:cs typeface="Calibri"/>
              </a:rPr>
              <a:t>Централизиран ресурс, който осигурява:</a:t>
            </a:r>
          </a:p>
          <a:p>
            <a:pPr lvl="1"/>
            <a:r>
              <a:rPr lang="ru-RU" sz="3200" spc="-5" dirty="0">
                <a:solidFill>
                  <a:srgbClr val="224464"/>
                </a:solidFill>
                <a:cs typeface="Calibri"/>
              </a:rPr>
              <a:t>Централизирано съхранение</a:t>
            </a:r>
          </a:p>
          <a:p>
            <a:pPr lvl="1"/>
            <a:r>
              <a:rPr lang="ru-RU" sz="3200" spc="-5" dirty="0">
                <a:solidFill>
                  <a:srgbClr val="224464"/>
                </a:solidFill>
                <a:cs typeface="Calibri"/>
              </a:rPr>
              <a:t>Контрол на достъпа</a:t>
            </a:r>
          </a:p>
          <a:p>
            <a:pPr lvl="1"/>
            <a:r>
              <a:rPr lang="ru-RU" sz="3200" spc="-5" dirty="0">
                <a:solidFill>
                  <a:srgbClr val="224464"/>
                </a:solidFill>
                <a:cs typeface="Calibri"/>
              </a:rPr>
              <a:t>Ефективност и производителност</a:t>
            </a:r>
          </a:p>
          <a:p>
            <a:pPr lvl="1"/>
            <a:r>
              <a:rPr lang="ru-RU" sz="3200" spc="-5" dirty="0">
                <a:solidFill>
                  <a:srgbClr val="224464"/>
                </a:solidFill>
                <a:cs typeface="Calibri"/>
              </a:rPr>
              <a:t>Споделяне на данни</a:t>
            </a:r>
          </a:p>
          <a:p>
            <a:pPr lvl="1"/>
            <a:r>
              <a:rPr lang="ru-RU" sz="3200" spc="-5" dirty="0">
                <a:solidFill>
                  <a:srgbClr val="224464"/>
                </a:solidFill>
                <a:cs typeface="Calibri"/>
              </a:rPr>
              <a:t>Мащабируемост</a:t>
            </a:r>
          </a:p>
          <a:p>
            <a:pPr lvl="1"/>
            <a:endParaRPr lang="en-US" sz="3200" spc="-5" dirty="0">
              <a:solidFill>
                <a:srgbClr val="224464"/>
              </a:solidFill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3A91E9-E451-1879-19F5-1CA03F3B9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Файлов сървър</a:t>
            </a:r>
            <a:endParaRPr lang="en-US" dirty="0"/>
          </a:p>
        </p:txBody>
      </p:sp>
      <p:pic>
        <p:nvPicPr>
          <p:cNvPr id="7" name="Picture 6" descr="A logo of a computer server&#10;&#10;Description automatically generated">
            <a:extLst>
              <a:ext uri="{FF2B5EF4-FFF2-40B4-BE49-F238E27FC236}">
                <a16:creationId xmlns:a16="http://schemas.microsoft.com/office/drawing/2014/main" id="{CBBB6DF4-ED9F-39C9-CCB9-6A68B10EC0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000" y="3435552"/>
            <a:ext cx="3114000" cy="31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86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E9101B-6287-9B5A-63DF-499F8F5BD7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D1A83-70F4-184C-8867-C371ADA541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СУБД, която:</a:t>
            </a:r>
          </a:p>
          <a:p>
            <a:pPr lvl="1"/>
            <a:r>
              <a:rPr lang="ru-RU" sz="3200" dirty="0"/>
              <a:t>Не се съхранява на едно място, а е </a:t>
            </a:r>
            <a:r>
              <a:rPr lang="ru-RU" sz="3200" b="1" dirty="0">
                <a:solidFill>
                  <a:schemeClr val="bg1"/>
                </a:solidFill>
              </a:rPr>
              <a:t>разпределена</a:t>
            </a:r>
            <a:r>
              <a:rPr lang="ru-RU" sz="3200" dirty="0"/>
              <a:t> между </a:t>
            </a:r>
            <a:r>
              <a:rPr lang="ru-RU" sz="3200" b="1" dirty="0">
                <a:solidFill>
                  <a:schemeClr val="bg1"/>
                </a:solidFill>
              </a:rPr>
              <a:t>различни</a:t>
            </a:r>
            <a:r>
              <a:rPr lang="ru-RU" sz="3200" dirty="0"/>
              <a:t> </a:t>
            </a:r>
            <a:r>
              <a:rPr lang="ru-RU" sz="3200" b="1" dirty="0">
                <a:solidFill>
                  <a:schemeClr val="bg1"/>
                </a:solidFill>
              </a:rPr>
              <a:t>узли</a:t>
            </a:r>
          </a:p>
          <a:p>
            <a:pPr lvl="2"/>
            <a:r>
              <a:rPr lang="ru-RU" sz="3200" dirty="0"/>
              <a:t>Узлите се свързват чрез </a:t>
            </a:r>
            <a:r>
              <a:rPr lang="ru-RU" sz="3200" b="1" dirty="0">
                <a:solidFill>
                  <a:schemeClr val="bg1"/>
                </a:solidFill>
              </a:rPr>
              <a:t>мрежа</a:t>
            </a:r>
          </a:p>
          <a:p>
            <a:pPr lvl="1"/>
            <a:r>
              <a:rPr lang="ru-RU" sz="3200" dirty="0"/>
              <a:t>Позволява на базата данни да бъде </a:t>
            </a:r>
            <a:r>
              <a:rPr lang="ru-RU" sz="3200" b="1" dirty="0">
                <a:solidFill>
                  <a:schemeClr val="bg1"/>
                </a:solidFill>
              </a:rPr>
              <a:t>разпределена</a:t>
            </a:r>
            <a:r>
              <a:rPr lang="ru-RU" sz="3200" dirty="0"/>
              <a:t> или </a:t>
            </a:r>
            <a:r>
              <a:rPr lang="ru-RU" sz="3200" b="1" dirty="0">
                <a:solidFill>
                  <a:schemeClr val="bg1"/>
                </a:solidFill>
              </a:rPr>
              <a:t>репликирана</a:t>
            </a:r>
            <a:r>
              <a:rPr lang="ru-RU" sz="3200" dirty="0"/>
              <a:t> между </a:t>
            </a:r>
            <a:r>
              <a:rPr lang="ru-RU" sz="3200" b="1" dirty="0">
                <a:solidFill>
                  <a:schemeClr val="bg1"/>
                </a:solidFill>
              </a:rPr>
              <a:t>различни</a:t>
            </a:r>
            <a:r>
              <a:rPr lang="ru-RU" sz="3200" dirty="0"/>
              <a:t> </a:t>
            </a:r>
            <a:r>
              <a:rPr lang="ru-RU" sz="3200" b="1" dirty="0">
                <a:solidFill>
                  <a:schemeClr val="bg1"/>
                </a:solidFill>
              </a:rPr>
              <a:t>точки</a:t>
            </a:r>
            <a:r>
              <a:rPr lang="ru-RU" sz="3200" dirty="0"/>
              <a:t> в </a:t>
            </a:r>
            <a:r>
              <a:rPr lang="ru-RU" sz="3200" b="1" dirty="0">
                <a:solidFill>
                  <a:schemeClr val="bg1"/>
                </a:solidFill>
              </a:rPr>
              <a:t>мрежата</a:t>
            </a:r>
          </a:p>
          <a:p>
            <a:pPr lvl="2"/>
            <a:r>
              <a:rPr lang="ru-RU" sz="3200" dirty="0"/>
              <a:t>Подобрява </a:t>
            </a:r>
            <a:r>
              <a:rPr lang="ru-RU" sz="3200" b="1" dirty="0">
                <a:solidFill>
                  <a:schemeClr val="bg1"/>
                </a:solidFill>
              </a:rPr>
              <a:t>достъпността</a:t>
            </a:r>
            <a:r>
              <a:rPr lang="ru-RU" sz="3200" dirty="0"/>
              <a:t>,</a:t>
            </a:r>
            <a:r>
              <a:rPr lang="ru-RU" sz="3200" b="1" dirty="0">
                <a:solidFill>
                  <a:schemeClr val="bg1"/>
                </a:solidFill>
              </a:rPr>
              <a:t> надеждността </a:t>
            </a:r>
            <a:r>
              <a:rPr lang="ru-RU" sz="3200" dirty="0"/>
              <a:t>и</a:t>
            </a:r>
            <a:r>
              <a:rPr lang="ru-RU" sz="3200" b="1" dirty="0">
                <a:solidFill>
                  <a:schemeClr val="bg1"/>
                </a:solidFill>
              </a:rPr>
              <a:t> мащабируемостта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D06A0B-0005-BB8C-45C5-08075CA99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Разпределена система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26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B31DE1-120F-22CA-806F-322BB16D61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30AD7-6A08-5650-9E30-62FAE34C87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Начин, по който </a:t>
            </a:r>
            <a:r>
              <a:rPr lang="bg-BG" b="1" dirty="0">
                <a:solidFill>
                  <a:schemeClr val="bg1"/>
                </a:solidFill>
              </a:rPr>
              <a:t>потребителят</a:t>
            </a:r>
            <a:r>
              <a:rPr lang="bg-BG" dirty="0"/>
              <a:t> вижда данните</a:t>
            </a:r>
          </a:p>
          <a:p>
            <a:r>
              <a:rPr lang="ru-RU" dirty="0"/>
              <a:t>Това е </a:t>
            </a:r>
            <a:r>
              <a:rPr lang="ru-RU" b="1" dirty="0">
                <a:solidFill>
                  <a:schemeClr val="bg1"/>
                </a:solidFill>
              </a:rPr>
              <a:t>най-високото ниво</a:t>
            </a:r>
            <a:r>
              <a:rPr lang="ru-RU" dirty="0"/>
              <a:t> от трите нива на </a:t>
            </a:r>
            <a:r>
              <a:rPr lang="ru-RU" b="1" dirty="0"/>
              <a:t>абстракция</a:t>
            </a:r>
          </a:p>
          <a:p>
            <a:r>
              <a:rPr lang="ru-RU" dirty="0"/>
              <a:t>Външните нива на абстракция могат да представляват различни "</a:t>
            </a:r>
            <a:r>
              <a:rPr lang="ru-RU" b="1" dirty="0">
                <a:solidFill>
                  <a:schemeClr val="bg1"/>
                </a:solidFill>
              </a:rPr>
              <a:t>изгледи</a:t>
            </a:r>
            <a:r>
              <a:rPr lang="ru-RU" dirty="0"/>
              <a:t>" (</a:t>
            </a:r>
            <a:r>
              <a:rPr lang="ru-RU" b="1" dirty="0">
                <a:solidFill>
                  <a:schemeClr val="bg1"/>
                </a:solidFill>
              </a:rPr>
              <a:t>views</a:t>
            </a:r>
            <a:r>
              <a:rPr lang="ru-RU" dirty="0"/>
              <a:t>) на базата данни</a:t>
            </a:r>
          </a:p>
          <a:p>
            <a:pPr lvl="1"/>
            <a:r>
              <a:rPr lang="ru-RU" dirty="0"/>
              <a:t>Например таблица с данни, която е специфична за нуждите на отдел в организацията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13FFE0-36E2-00F6-85A6-D6A0605E3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Външно ниво на абстракция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21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C8208D-726E-A260-D421-D6ED7EDC65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FEA2A-F128-8014-2E94-67C56C8C77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Посредник между </a:t>
            </a:r>
            <a:r>
              <a:rPr lang="ru-RU" b="1" dirty="0">
                <a:solidFill>
                  <a:schemeClr val="bg1"/>
                </a:solidFill>
              </a:rPr>
              <a:t>външните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вътрешните</a:t>
            </a:r>
            <a:r>
              <a:rPr lang="ru-RU" dirty="0"/>
              <a:t> нива на </a:t>
            </a:r>
            <a:r>
              <a:rPr lang="ru-RU" b="1" dirty="0"/>
              <a:t>абстракция</a:t>
            </a:r>
          </a:p>
          <a:p>
            <a:r>
              <a:rPr lang="ru-RU" dirty="0"/>
              <a:t>Описва </a:t>
            </a:r>
            <a:r>
              <a:rPr lang="ru-RU" b="1" dirty="0">
                <a:solidFill>
                  <a:schemeClr val="bg1"/>
                </a:solidFill>
              </a:rPr>
              <a:t>структурата</a:t>
            </a:r>
            <a:r>
              <a:rPr lang="ru-RU" dirty="0"/>
              <a:t> на цялата </a:t>
            </a:r>
            <a:r>
              <a:rPr lang="ru-RU" b="1" dirty="0">
                <a:solidFill>
                  <a:schemeClr val="bg1"/>
                </a:solidFill>
              </a:rPr>
              <a:t>база данни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/>
              <a:t>за </a:t>
            </a:r>
            <a:r>
              <a:rPr lang="ru-RU" b="1" dirty="0">
                <a:solidFill>
                  <a:schemeClr val="bg1"/>
                </a:solidFill>
              </a:rPr>
              <a:t>всички</a:t>
            </a:r>
            <a:r>
              <a:rPr lang="ru-RU" dirty="0"/>
              <a:t> потребители</a:t>
            </a:r>
          </a:p>
          <a:p>
            <a:r>
              <a:rPr lang="ru-RU" dirty="0"/>
              <a:t>Определя какви </a:t>
            </a:r>
            <a:r>
              <a:rPr lang="ru-RU" b="1" dirty="0">
                <a:solidFill>
                  <a:schemeClr val="bg1"/>
                </a:solidFill>
              </a:rPr>
              <a:t>данни</a:t>
            </a:r>
            <a:r>
              <a:rPr lang="ru-RU" dirty="0"/>
              <a:t> се </a:t>
            </a:r>
            <a:r>
              <a:rPr lang="ru-RU" b="1" dirty="0">
                <a:solidFill>
                  <a:schemeClr val="bg1"/>
                </a:solidFill>
              </a:rPr>
              <a:t>съхраняват</a:t>
            </a:r>
            <a:r>
              <a:rPr lang="ru-RU" dirty="0"/>
              <a:t> в базата данни и </a:t>
            </a:r>
            <a:r>
              <a:rPr lang="ru-RU" b="1" dirty="0">
                <a:solidFill>
                  <a:schemeClr val="bg1"/>
                </a:solidFill>
              </a:rPr>
              <a:t>връзките</a:t>
            </a:r>
            <a:r>
              <a:rPr lang="ru-RU" dirty="0"/>
              <a:t> между тях, но без да влиза в детайли как точно тези данни се съхраняват физически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36B1A0-5A39-1F5E-E211-8548A4FA8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Концептуално ниво на абстракция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39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11ACC2-CBC7-7CCF-3FE2-CD8FB8D481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E87E5-B8D6-025A-BBBE-20A1695B8E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Най-ниското</a:t>
            </a:r>
            <a:r>
              <a:rPr lang="ru-RU" dirty="0"/>
              <a:t> ниво и описва </a:t>
            </a:r>
            <a:r>
              <a:rPr lang="ru-RU" b="1" dirty="0">
                <a:solidFill>
                  <a:schemeClr val="bg1"/>
                </a:solidFill>
              </a:rPr>
              <a:t>физическото</a:t>
            </a:r>
            <a:r>
              <a:rPr lang="ru-RU" dirty="0"/>
              <a:t> съхранение на данните в базата</a:t>
            </a:r>
          </a:p>
          <a:p>
            <a:r>
              <a:rPr lang="ru-RU" dirty="0"/>
              <a:t>Включва </a:t>
            </a:r>
            <a:r>
              <a:rPr lang="ru-RU" b="1" dirty="0">
                <a:solidFill>
                  <a:schemeClr val="bg1"/>
                </a:solidFill>
              </a:rPr>
              <a:t>физическите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пътища</a:t>
            </a:r>
            <a:r>
              <a:rPr lang="ru-RU" dirty="0"/>
              <a:t> за достъп до данните, както и </a:t>
            </a:r>
            <a:r>
              <a:rPr lang="ru-RU" b="1" dirty="0">
                <a:solidFill>
                  <a:schemeClr val="bg1"/>
                </a:solidFill>
              </a:rPr>
              <a:t>структурите</a:t>
            </a:r>
            <a:r>
              <a:rPr lang="ru-RU" dirty="0"/>
              <a:t> за </a:t>
            </a:r>
            <a:r>
              <a:rPr lang="ru-RU" b="1" dirty="0">
                <a:solidFill>
                  <a:schemeClr val="bg1"/>
                </a:solidFill>
              </a:rPr>
              <a:t>съхранение</a:t>
            </a:r>
            <a:r>
              <a:rPr lang="ru-RU" dirty="0"/>
              <a:t> като </a:t>
            </a:r>
            <a:r>
              <a:rPr lang="ru-RU" b="1" dirty="0">
                <a:solidFill>
                  <a:schemeClr val="bg1"/>
                </a:solidFill>
              </a:rPr>
              <a:t>индекси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хеш-таблиците</a:t>
            </a:r>
          </a:p>
          <a:p>
            <a:r>
              <a:rPr lang="ru-RU" dirty="0"/>
              <a:t>Занимава се с </a:t>
            </a:r>
            <a:r>
              <a:rPr lang="ru-RU" b="1" dirty="0">
                <a:solidFill>
                  <a:schemeClr val="bg1"/>
                </a:solidFill>
              </a:rPr>
              <a:t>оптимизирането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производителността</a:t>
            </a:r>
            <a:r>
              <a:rPr lang="ru-RU" dirty="0"/>
              <a:t> на базата данни и ефективното използване на хардуерните ресурси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2FD16A3-DD6C-BDE3-0511-9915CA54E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ECECEC"/>
                </a:solidFill>
                <a:effectLst/>
                <a:latin typeface="Söhne"/>
              </a:rPr>
              <a:t>Вътрешно</a:t>
            </a:r>
            <a:r>
              <a:rPr lang="ru-RU" dirty="0"/>
              <a:t> ниво на абстракция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62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9CB950-A36F-D9DC-0C30-BBBF27C89A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FCACD-CDD3-CDB1-0A98-FCE1EF8DE5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Софтуер</a:t>
            </a:r>
            <a:r>
              <a:rPr lang="ru-RU" dirty="0"/>
              <a:t>, който позволява на крайните потребители да </a:t>
            </a:r>
            <a:r>
              <a:rPr lang="ru-RU" b="1" dirty="0">
                <a:solidFill>
                  <a:schemeClr val="bg1"/>
                </a:solidFill>
              </a:rPr>
              <a:t>взаимодействат</a:t>
            </a:r>
            <a:r>
              <a:rPr lang="ru-RU" dirty="0"/>
              <a:t> с база данни</a:t>
            </a:r>
          </a:p>
          <a:p>
            <a:r>
              <a:rPr lang="ru-RU" dirty="0"/>
              <a:t>Такова приложение служи като </a:t>
            </a:r>
            <a:r>
              <a:rPr lang="ru-RU" b="1" dirty="0">
                <a:solidFill>
                  <a:schemeClr val="bg1"/>
                </a:solidFill>
              </a:rPr>
              <a:t>посредник</a:t>
            </a:r>
            <a:r>
              <a:rPr lang="ru-RU" dirty="0"/>
              <a:t> между </a:t>
            </a:r>
            <a:r>
              <a:rPr lang="ru-RU" b="1" dirty="0">
                <a:solidFill>
                  <a:schemeClr val="bg1"/>
                </a:solidFill>
              </a:rPr>
              <a:t>потребителя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системата</a:t>
            </a:r>
            <a:r>
              <a:rPr lang="ru-RU" dirty="0"/>
              <a:t> за </a:t>
            </a:r>
            <a:r>
              <a:rPr lang="ru-RU" b="1" dirty="0">
                <a:solidFill>
                  <a:schemeClr val="bg1"/>
                </a:solidFill>
              </a:rPr>
              <a:t>управление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бази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данни</a:t>
            </a:r>
            <a:r>
              <a:rPr lang="ru-RU" dirty="0"/>
              <a:t> </a:t>
            </a:r>
          </a:p>
          <a:p>
            <a:pPr lvl="1">
              <a:buClr>
                <a:schemeClr val="tx1"/>
              </a:buClr>
            </a:pPr>
            <a:r>
              <a:rPr lang="ru-RU" dirty="0"/>
              <a:t>Предоставя </a:t>
            </a:r>
            <a:r>
              <a:rPr lang="ru-RU" b="1" dirty="0">
                <a:solidFill>
                  <a:schemeClr val="bg1"/>
                </a:solidFill>
              </a:rPr>
              <a:t>интерфейс</a:t>
            </a:r>
            <a:r>
              <a:rPr lang="ru-RU" dirty="0"/>
              <a:t> за извършване на </a:t>
            </a:r>
            <a:r>
              <a:rPr lang="ru-RU" b="1" dirty="0">
                <a:solidFill>
                  <a:schemeClr val="bg1"/>
                </a:solidFill>
              </a:rPr>
              <a:t>различни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операции</a:t>
            </a:r>
            <a:r>
              <a:rPr lang="ru-RU" dirty="0"/>
              <a:t> над </a:t>
            </a:r>
            <a:r>
              <a:rPr lang="ru-RU" b="1" dirty="0">
                <a:solidFill>
                  <a:schemeClr val="bg1"/>
                </a:solidFill>
              </a:rPr>
              <a:t>данните</a:t>
            </a:r>
            <a:r>
              <a:rPr lang="ru-RU" dirty="0"/>
              <a:t>:</a:t>
            </a:r>
          </a:p>
          <a:p>
            <a:pPr lvl="2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Създаване</a:t>
            </a:r>
          </a:p>
          <a:p>
            <a:pPr lvl="2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Промяна</a:t>
            </a:r>
          </a:p>
          <a:p>
            <a:pPr lvl="2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Изтриване</a:t>
            </a:r>
          </a:p>
          <a:p>
            <a:pPr lvl="2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Търсене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D373C3-412A-AB06-D5A9-7A60FFC63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Какво е </a:t>
            </a:r>
            <a:r>
              <a:rPr lang="ru-RU" dirty="0"/>
              <a:t>клиентско приложение на бази от данни?</a:t>
            </a:r>
            <a:endParaRPr lang="en-US" dirty="0"/>
          </a:p>
        </p:txBody>
      </p:sp>
      <p:pic>
        <p:nvPicPr>
          <p:cNvPr id="7" name="Picture 6" descr="A person pointing at a computer screen&#10;&#10;Description automatically generated">
            <a:extLst>
              <a:ext uri="{FF2B5EF4-FFF2-40B4-BE49-F238E27FC236}">
                <a16:creationId xmlns:a16="http://schemas.microsoft.com/office/drawing/2014/main" id="{615FC17E-D325-31CA-C7BD-5823E60C54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05" t="15311" r="10713" b="14748"/>
          <a:stretch/>
        </p:blipFill>
        <p:spPr>
          <a:xfrm>
            <a:off x="6636000" y="3888363"/>
            <a:ext cx="3060000" cy="276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2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000" y="1809000"/>
            <a:ext cx="4125262" cy="1804032"/>
          </a:xfrm>
          <a:prstGeom prst="rect">
            <a:avLst/>
          </a:prstGeom>
        </p:spPr>
      </p:pic>
      <p:sp>
        <p:nvSpPr>
          <p:cNvPr id="4" name="Подзаглавие 3">
            <a:extLst>
              <a:ext uri="{FF2B5EF4-FFF2-40B4-BE49-F238E27FC236}">
                <a16:creationId xmlns:a16="http://schemas.microsoft.com/office/drawing/2014/main" id="{3176B15F-E4EA-F689-3AB4-92C9E3DFE0A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Таблици, релации и </a:t>
            </a:r>
            <a:r>
              <a:rPr lang="en-US" dirty="0"/>
              <a:t>SQL</a:t>
            </a:r>
            <a:endParaRPr lang="bg-BG" dirty="0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823E3517-53F1-4E22-5215-CCF4309CF79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Релационни бази данни</a:t>
            </a:r>
          </a:p>
        </p:txBody>
      </p:sp>
    </p:spTree>
    <p:extLst>
      <p:ext uri="{BB962C8B-B14F-4D97-AF65-F5344CB8AC3E}">
        <p14:creationId xmlns:p14="http://schemas.microsoft.com/office/powerpoint/2010/main" val="363443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447800" y="228600"/>
            <a:ext cx="8625520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5" dirty="0"/>
              <a:t>SQL</a:t>
            </a:r>
            <a:r>
              <a:rPr sz="4000" spc="-40" dirty="0"/>
              <a:t> </a:t>
            </a:r>
            <a:r>
              <a:rPr lang="bg-BG" sz="4000" spc="-15" dirty="0"/>
              <a:t>бази данни </a:t>
            </a:r>
            <a:r>
              <a:rPr sz="4000" spc="-10" dirty="0"/>
              <a:t>(</a:t>
            </a:r>
            <a:r>
              <a:rPr lang="bg-BG" sz="4000" spc="-10" dirty="0"/>
              <a:t>релационни</a:t>
            </a:r>
            <a:r>
              <a:rPr sz="4000" spc="-10" dirty="0"/>
              <a:t>)</a:t>
            </a:r>
            <a:r>
              <a:rPr lang="en-US" sz="4000" spc="-10" dirty="0"/>
              <a:t> (1)</a:t>
            </a:r>
            <a:endParaRPr sz="4000" dirty="0"/>
          </a:p>
        </p:txBody>
      </p:sp>
      <p:sp>
        <p:nvSpPr>
          <p:cNvPr id="13" name="object 13"/>
          <p:cNvSpPr txBox="1"/>
          <p:nvPr/>
        </p:nvSpPr>
        <p:spPr>
          <a:xfrm>
            <a:off x="1828800" y="990600"/>
            <a:ext cx="10105900" cy="326166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72110" indent="-360045">
              <a:lnSpc>
                <a:spcPct val="105000"/>
              </a:lnSpc>
              <a:spcBef>
                <a:spcPts val="110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600" spc="-10" dirty="0">
                <a:solidFill>
                  <a:srgbClr val="224464"/>
                </a:solidFill>
                <a:latin typeface="Calibri"/>
                <a:cs typeface="Calibri"/>
              </a:rPr>
              <a:t>Релационните </a:t>
            </a:r>
            <a:r>
              <a:rPr sz="3600" dirty="0">
                <a:solidFill>
                  <a:srgbClr val="224464"/>
                </a:solidFill>
                <a:latin typeface="Calibri"/>
                <a:cs typeface="Calibri"/>
              </a:rPr>
              <a:t>(</a:t>
            </a:r>
            <a:r>
              <a:rPr sz="3600" b="1" dirty="0">
                <a:solidFill>
                  <a:schemeClr val="bg1"/>
                </a:solidFill>
                <a:latin typeface="Calibri"/>
                <a:cs typeface="Calibri"/>
              </a:rPr>
              <a:t>SQL</a:t>
            </a:r>
            <a:r>
              <a:rPr sz="3600" dirty="0">
                <a:solidFill>
                  <a:srgbClr val="224464"/>
                </a:solidFill>
                <a:latin typeface="Calibri"/>
                <a:cs typeface="Calibri"/>
              </a:rPr>
              <a:t>)</a:t>
            </a:r>
            <a:r>
              <a:rPr sz="3600" spc="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600" spc="-5" dirty="0">
                <a:solidFill>
                  <a:srgbClr val="224464"/>
                </a:solidFill>
                <a:latin typeface="Calibri"/>
                <a:cs typeface="Calibri"/>
              </a:rPr>
              <a:t>бази данни </a:t>
            </a:r>
            <a:r>
              <a:rPr lang="bg-BG" sz="3600" spc="-20" dirty="0">
                <a:solidFill>
                  <a:srgbClr val="224464"/>
                </a:solidFill>
                <a:latin typeface="Calibri"/>
                <a:cs typeface="Calibri"/>
              </a:rPr>
              <a:t>организират данните в</a:t>
            </a:r>
            <a:r>
              <a:rPr sz="3600" spc="-5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600" b="1" spc="-5" dirty="0">
                <a:solidFill>
                  <a:schemeClr val="bg1"/>
                </a:solidFill>
                <a:latin typeface="Calibri"/>
                <a:cs typeface="Calibri"/>
              </a:rPr>
              <a:t>таблици</a:t>
            </a:r>
          </a:p>
          <a:p>
            <a:pPr marL="829310" lvl="1" indent="-360045">
              <a:lnSpc>
                <a:spcPct val="105000"/>
              </a:lnSpc>
              <a:spcBef>
                <a:spcPts val="1400"/>
              </a:spcBef>
              <a:spcAft>
                <a:spcPts val="600"/>
              </a:spcAft>
              <a:buFont typeface="Wingdings"/>
              <a:buChar char=""/>
              <a:tabLst>
                <a:tab pos="372745" algn="l"/>
              </a:tabLst>
            </a:pPr>
            <a:r>
              <a:rPr lang="bg-BG" sz="3400" spc="-40" dirty="0">
                <a:solidFill>
                  <a:srgbClr val="224464"/>
                </a:solidFill>
                <a:latin typeface="Calibri"/>
                <a:cs typeface="Calibri"/>
              </a:rPr>
              <a:t>Таблиците имат строга структура </a:t>
            </a:r>
            <a:r>
              <a:rPr lang="bg-BG" sz="3400" spc="-15" dirty="0">
                <a:solidFill>
                  <a:srgbClr val="224464"/>
                </a:solidFill>
                <a:latin typeface="Calibri"/>
                <a:cs typeface="Calibri"/>
              </a:rPr>
              <a:t>(</a:t>
            </a:r>
            <a:r>
              <a:rPr lang="bg-BG" sz="3400" b="1" spc="-15" dirty="0">
                <a:solidFill>
                  <a:schemeClr val="bg1"/>
                </a:solidFill>
                <a:latin typeface="Calibri"/>
                <a:cs typeface="Calibri"/>
              </a:rPr>
              <a:t>колони</a:t>
            </a:r>
            <a:r>
              <a:rPr lang="bg-BG" sz="3400" b="1" spc="5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400" dirty="0">
                <a:solidFill>
                  <a:srgbClr val="224464"/>
                </a:solidFill>
                <a:latin typeface="Calibri"/>
                <a:cs typeface="Calibri"/>
              </a:rPr>
              <a:t>със зададени типове на данни</a:t>
            </a:r>
            <a:r>
              <a:rPr lang="bg-BG" sz="3400" spc="-10" dirty="0">
                <a:solidFill>
                  <a:srgbClr val="224464"/>
                </a:solidFill>
                <a:latin typeface="Calibri"/>
                <a:cs typeface="Calibri"/>
              </a:rPr>
              <a:t>)</a:t>
            </a:r>
          </a:p>
          <a:p>
            <a:pPr marL="829310" lvl="1" indent="-360045">
              <a:lnSpc>
                <a:spcPct val="105000"/>
              </a:lnSpc>
              <a:spcBef>
                <a:spcPts val="1400"/>
              </a:spcBef>
              <a:spcAft>
                <a:spcPts val="600"/>
              </a:spcAft>
              <a:buFont typeface="Wingdings"/>
              <a:buChar char=""/>
              <a:tabLst>
                <a:tab pos="372745" algn="l"/>
              </a:tabLst>
            </a:pPr>
            <a:r>
              <a:rPr lang="bg-BG" sz="3400" spc="-10" dirty="0">
                <a:solidFill>
                  <a:srgbClr val="224464"/>
                </a:solidFill>
                <a:latin typeface="Calibri"/>
                <a:cs typeface="Calibri"/>
              </a:rPr>
              <a:t>Могат да имат</a:t>
            </a:r>
            <a:r>
              <a:rPr lang="bg-BG" sz="3400" spc="-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400" b="1" spc="-15" dirty="0">
                <a:solidFill>
                  <a:schemeClr val="bg1"/>
                </a:solidFill>
                <a:latin typeface="Calibri"/>
                <a:cs typeface="Calibri"/>
              </a:rPr>
              <a:t>връзки</a:t>
            </a:r>
            <a:r>
              <a:rPr lang="bg-BG" sz="3400" b="1" spc="5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400" spc="-10" dirty="0">
                <a:solidFill>
                  <a:srgbClr val="224464"/>
                </a:solidFill>
                <a:latin typeface="Calibri"/>
                <a:cs typeface="Calibri"/>
              </a:rPr>
              <a:t>към други таблици</a:t>
            </a:r>
            <a:endParaRPr lang="bg-BG" sz="3400" dirty="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10200" y="4876800"/>
            <a:ext cx="2014727" cy="1664207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6096000" y="4953000"/>
            <a:ext cx="58801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dirty="0">
                <a:solidFill>
                  <a:srgbClr val="224464"/>
                </a:solidFill>
                <a:latin typeface="Calibri"/>
                <a:cs typeface="Calibri"/>
              </a:rPr>
              <a:t>S</a:t>
            </a:r>
            <a:r>
              <a:rPr sz="2800" b="1" spc="-10" dirty="0">
                <a:solidFill>
                  <a:srgbClr val="224464"/>
                </a:solidFill>
                <a:latin typeface="Calibri"/>
                <a:cs typeface="Calibri"/>
              </a:rPr>
              <a:t>Q</a:t>
            </a:r>
            <a:r>
              <a:rPr sz="2800" b="1" dirty="0">
                <a:solidFill>
                  <a:srgbClr val="224464"/>
                </a:solidFill>
                <a:latin typeface="Calibri"/>
                <a:cs typeface="Calibri"/>
              </a:rPr>
              <a:t>L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861292" y="6618223"/>
            <a:ext cx="205104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z="1000">
                <a:solidFill>
                  <a:srgbClr val="224464"/>
                </a:solidFill>
                <a:latin typeface="Calibri"/>
                <a:cs typeface="Calibri"/>
              </a:rPr>
              <a:pPr marL="38100">
                <a:lnSpc>
                  <a:spcPts val="1055"/>
                </a:lnSpc>
              </a:pPr>
              <a:t>18</a:t>
            </a:fld>
            <a:endParaRPr sz="1000" dirty="0">
              <a:latin typeface="Calibri"/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23FD449-8EBF-6C2D-D6AF-6A555C4330D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67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72110" marR="5080" indent="-360045">
              <a:lnSpc>
                <a:spcPct val="105300"/>
              </a:lnSpc>
              <a:spcBef>
                <a:spcPts val="1175"/>
              </a:spcBef>
              <a:buFont typeface="Wingdings"/>
              <a:buChar char=""/>
              <a:tabLst>
                <a:tab pos="372745" algn="l"/>
              </a:tabLst>
            </a:pPr>
            <a:r>
              <a:rPr lang="ru-RU" sz="3800" spc="-10" dirty="0">
                <a:solidFill>
                  <a:srgbClr val="224464"/>
                </a:solidFill>
                <a:cs typeface="Calibri"/>
              </a:rPr>
              <a:t>Релационните бази данни използват </a:t>
            </a:r>
            <a:r>
              <a:rPr lang="ru-RU" sz="3800" b="1" dirty="0">
                <a:solidFill>
                  <a:srgbClr val="224464"/>
                </a:solidFill>
                <a:cs typeface="Calibri"/>
              </a:rPr>
              <a:t>SQL</a:t>
            </a:r>
            <a:r>
              <a:rPr lang="ru-RU" sz="3800" spc="-40" dirty="0">
                <a:solidFill>
                  <a:srgbClr val="224464"/>
                </a:solidFill>
                <a:cs typeface="Calibri"/>
              </a:rPr>
              <a:t> </a:t>
            </a:r>
            <a:r>
              <a:rPr lang="ru-RU" sz="3800" spc="-30" dirty="0">
                <a:solidFill>
                  <a:srgbClr val="224464"/>
                </a:solidFill>
                <a:cs typeface="Calibri"/>
              </a:rPr>
              <a:t>за дефиниране и манипулиране на данни.</a:t>
            </a:r>
            <a:endParaRPr lang="ru-RU" sz="3800" dirty="0"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1400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ru-RU" sz="3600" spc="-15" dirty="0">
                <a:solidFill>
                  <a:srgbClr val="224464"/>
                </a:solidFill>
                <a:cs typeface="Calibri"/>
              </a:rPr>
              <a:t>Изключително мощен за сложни заявки</a:t>
            </a:r>
          </a:p>
          <a:p>
            <a:pPr marL="805180" lvl="1" indent="-360680">
              <a:lnSpc>
                <a:spcPct val="100000"/>
              </a:lnSpc>
              <a:spcBef>
                <a:spcPts val="1400"/>
              </a:spcBef>
              <a:buClr>
                <a:schemeClr val="tx1"/>
              </a:buClr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ru-RU" sz="3600" b="1" spc="-10" dirty="0">
                <a:solidFill>
                  <a:schemeClr val="bg1"/>
                </a:solidFill>
                <a:cs typeface="Calibri"/>
              </a:rPr>
              <a:t>Релационните бази данни </a:t>
            </a:r>
            <a:r>
              <a:rPr lang="ru-RU" sz="3600" dirty="0"/>
              <a:t>са най-използваната технология за управление на данни.</a:t>
            </a:r>
            <a:endParaRPr lang="ru-RU" sz="36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pc="5" dirty="0"/>
              <a:t>SQL</a:t>
            </a:r>
            <a:r>
              <a:rPr lang="en-US" sz="4000" spc="-40" dirty="0"/>
              <a:t> </a:t>
            </a:r>
            <a:r>
              <a:rPr lang="bg-BG" sz="4000" spc="-15" dirty="0"/>
              <a:t>бази данни </a:t>
            </a:r>
            <a:r>
              <a:rPr lang="bg-BG" sz="4000" spc="-10" dirty="0"/>
              <a:t>(релационни)</a:t>
            </a:r>
            <a:r>
              <a:rPr lang="en-US" sz="4000" spc="-10" dirty="0"/>
              <a:t>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A29E6B0-9ABC-ED7E-6B26-26594269E39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2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0813" y="1299604"/>
            <a:ext cx="9448396" cy="5207396"/>
          </a:xfrm>
        </p:spPr>
        <p:txBody>
          <a:bodyPr>
            <a:normAutofit/>
          </a:bodyPr>
          <a:lstStyle/>
          <a:p>
            <a:pPr fontAlgn="base"/>
            <a:r>
              <a:rPr lang="bg-BG" dirty="0"/>
              <a:t>Какво е СУБД?</a:t>
            </a:r>
          </a:p>
          <a:p>
            <a:pPr marL="860733" lvl="1" indent="-571500" fontAlgn="base"/>
            <a:r>
              <a:rPr lang="en-US" dirty="0"/>
              <a:t>Database </a:t>
            </a:r>
            <a:r>
              <a:rPr lang="bg-BG" dirty="0"/>
              <a:t>сървъри</a:t>
            </a:r>
            <a:endParaRPr lang="en-US" dirty="0"/>
          </a:p>
          <a:p>
            <a:pPr fontAlgn="base"/>
            <a:r>
              <a:rPr lang="ru-RU" dirty="0"/>
              <a:t>Релационни бази данни </a:t>
            </a:r>
          </a:p>
          <a:p>
            <a:pPr fontAlgn="base"/>
            <a:r>
              <a:rPr lang="ru-RU" dirty="0"/>
              <a:t>Нерелационни бази данни</a:t>
            </a:r>
            <a:endParaRPr lang="en-US" dirty="0"/>
          </a:p>
          <a:p>
            <a:pPr fontAlgn="base"/>
            <a:r>
              <a:rPr lang="bg-BG" dirty="0"/>
              <a:t>Типове данни</a:t>
            </a:r>
          </a:p>
          <a:p>
            <a:r>
              <a:rPr lang="bg-BG" dirty="0"/>
              <a:t>Демо</a:t>
            </a:r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BD5133E-BE69-B9D6-C4AC-AC2A8CB3AFF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79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8635" y="1143000"/>
            <a:ext cx="12725400" cy="5715000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Таблиците</a:t>
            </a:r>
            <a:r>
              <a:rPr lang="en-US" sz="3200" dirty="0"/>
              <a:t> </a:t>
            </a:r>
            <a:r>
              <a:rPr lang="bg-BG" sz="3200" dirty="0"/>
              <a:t>са основният </a:t>
            </a:r>
            <a:r>
              <a:rPr lang="bg-BG" sz="3200" b="1" dirty="0">
                <a:solidFill>
                  <a:schemeClr val="bg1"/>
                </a:solidFill>
              </a:rPr>
              <a:t>градивен елемент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bg-BG" sz="3200" dirty="0"/>
              <a:t>на релационните бази данни</a:t>
            </a:r>
            <a:endParaRPr lang="en-US" sz="3200" dirty="0"/>
          </a:p>
          <a:p>
            <a:pPr>
              <a:spcBef>
                <a:spcPts val="25592"/>
              </a:spcBef>
              <a:spcAft>
                <a:spcPts val="400"/>
              </a:spcAft>
            </a:pPr>
            <a:r>
              <a:rPr lang="bg-BG" sz="3200" dirty="0"/>
              <a:t>Всеки </a:t>
            </a:r>
            <a:r>
              <a:rPr lang="bg-BG" sz="3200" b="1" dirty="0">
                <a:solidFill>
                  <a:schemeClr val="bg1"/>
                </a:solidFill>
              </a:rPr>
              <a:t>ред</a:t>
            </a:r>
            <a:r>
              <a:rPr lang="en-US" sz="3200" dirty="0"/>
              <a:t> </a:t>
            </a:r>
            <a:r>
              <a:rPr lang="bg-BG" sz="3200" dirty="0"/>
              <a:t>се нарича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запис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bg-BG" sz="3200" dirty="0"/>
              <a:t>или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обект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spcBef>
                <a:spcPts val="200"/>
              </a:spcBef>
            </a:pPr>
            <a:r>
              <a:rPr lang="bg-BG" sz="3200" dirty="0"/>
              <a:t>Колоните </a:t>
            </a:r>
            <a:r>
              <a:rPr lang="en-US" sz="3200" dirty="0"/>
              <a:t>(</a:t>
            </a:r>
            <a:r>
              <a:rPr lang="bg-BG" sz="3200" b="1" dirty="0">
                <a:solidFill>
                  <a:schemeClr val="bg1"/>
                </a:solidFill>
              </a:rPr>
              <a:t>полета</a:t>
            </a:r>
            <a:r>
              <a:rPr lang="en-US" sz="3200" dirty="0"/>
              <a:t>) </a:t>
            </a:r>
            <a:r>
              <a:rPr lang="bg-BG" sz="3200" dirty="0"/>
              <a:t>определят </a:t>
            </a:r>
            <a:r>
              <a:rPr lang="bg-BG" sz="3200" b="1" dirty="0">
                <a:solidFill>
                  <a:schemeClr val="bg1"/>
                </a:solidFill>
              </a:rPr>
              <a:t>вида</a:t>
            </a:r>
            <a:r>
              <a:rPr lang="en-US" sz="3200" dirty="0"/>
              <a:t> </a:t>
            </a:r>
            <a:r>
              <a:rPr lang="bg-BG" sz="3200" dirty="0"/>
              <a:t>на данните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Таблици</a:t>
            </a:r>
          </a:p>
        </p:txBody>
      </p:sp>
      <p:graphicFrame>
        <p:nvGraphicFramePr>
          <p:cNvPr id="15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0486569"/>
              </p:ext>
            </p:extLst>
          </p:nvPr>
        </p:nvGraphicFramePr>
        <p:xfrm>
          <a:off x="1901317" y="2574063"/>
          <a:ext cx="8921586" cy="2415496"/>
        </p:xfrm>
        <a:graphic>
          <a:graphicData uri="http://schemas.openxmlformats.org/drawingml/2006/table">
            <a:tbl>
              <a:tblPr/>
              <a:tblGrid>
                <a:gridCol w="2141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3945">
                  <a:extLst>
                    <a:ext uri="{9D8B030D-6E8A-4147-A177-3AD203B41FA5}">
                      <a16:colId xmlns:a16="http://schemas.microsoft.com/office/drawing/2014/main" val="1808587013"/>
                    </a:ext>
                  </a:extLst>
                </a:gridCol>
                <a:gridCol w="1675962">
                  <a:extLst>
                    <a:ext uri="{9D8B030D-6E8A-4147-A177-3AD203B41FA5}">
                      <a16:colId xmlns:a16="http://schemas.microsoft.com/office/drawing/2014/main" val="1545185628"/>
                    </a:ext>
                  </a:extLst>
                </a:gridCol>
              </a:tblGrid>
              <a:tr h="58679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CustomerID</a:t>
                      </a:r>
                    </a:p>
                  </a:txBody>
                  <a:tcPr marL="157425" marR="157425" marT="45708" marB="45708" anchor="ctr" horzOverflow="overflow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FirstName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25" marR="157425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BirthDate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25" marR="157425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CityID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25" marR="157425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Brigitte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03/12/1975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101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August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27/05/1968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102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Benjamin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15/10/1988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103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Denis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07/01/1993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104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533400" y="4392932"/>
            <a:ext cx="1159990" cy="609557"/>
          </a:xfrm>
          <a:prstGeom prst="wedgeRoundRectCallout">
            <a:avLst>
              <a:gd name="adj1" fmla="val 43059"/>
              <a:gd name="adj2" fmla="val -916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Ред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17" name="Rectangle: Rounded Corners 16"/>
          <p:cNvSpPr/>
          <p:nvPr/>
        </p:nvSpPr>
        <p:spPr>
          <a:xfrm>
            <a:off x="1704011" y="3503666"/>
            <a:ext cx="9255889" cy="672924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ln>
                <a:solidFill>
                  <a:schemeClr val="tx1"/>
                </a:solidFill>
                <a:prstDash val="solid"/>
              </a:ln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/>
          <p:cNvSpPr/>
          <p:nvPr/>
        </p:nvSpPr>
        <p:spPr>
          <a:xfrm>
            <a:off x="3913235" y="2424446"/>
            <a:ext cx="2869453" cy="2679002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7518428" y="1804483"/>
            <a:ext cx="1588272" cy="609557"/>
          </a:xfrm>
          <a:prstGeom prst="wedgeRoundRectCallout">
            <a:avLst>
              <a:gd name="adj1" fmla="val -82609"/>
              <a:gd name="adj2" fmla="val 426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Колона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22" name="Rectangle: Rounded Corners 21"/>
          <p:cNvSpPr/>
          <p:nvPr/>
        </p:nvSpPr>
        <p:spPr>
          <a:xfrm>
            <a:off x="3913235" y="3516362"/>
            <a:ext cx="2869453" cy="647531"/>
          </a:xfrm>
          <a:prstGeom prst="roundRect">
            <a:avLst>
              <a:gd name="adj" fmla="val 5385"/>
            </a:avLst>
          </a:prstGeom>
          <a:noFill/>
          <a:ln w="1270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7560735" y="5158835"/>
            <a:ext cx="1354665" cy="609557"/>
          </a:xfrm>
          <a:prstGeom prst="wedgeRoundRectCallout">
            <a:avLst>
              <a:gd name="adj1" fmla="val -149726"/>
              <a:gd name="adj2" fmla="val -2453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Клетка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50C5569D-AF26-DE27-1532-684F093F6A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564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1" grpId="0" animBg="1"/>
      <p:bldP spid="22" grpId="0" animBg="1"/>
      <p:bldP spid="2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3C59CE8-AB90-2B71-C014-64805AC3BB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sz="3800" spc="-10" dirty="0">
                <a:solidFill>
                  <a:srgbClr val="224464"/>
                </a:solidFill>
                <a:cs typeface="Calibri"/>
              </a:rPr>
              <a:t>Релационните данни се съхраняват в една или повече </a:t>
            </a:r>
            <a:r>
              <a:rPr lang="bg-BG" sz="3800" b="1" spc="-10" dirty="0">
                <a:solidFill>
                  <a:schemeClr val="bg1"/>
                </a:solidFill>
                <a:latin typeface="Calibri"/>
                <a:cs typeface="Calibri"/>
              </a:rPr>
              <a:t>таблици</a:t>
            </a:r>
            <a:r>
              <a:rPr lang="bg-BG" sz="3800" spc="-10" dirty="0">
                <a:latin typeface="Calibri"/>
                <a:cs typeface="Calibri"/>
              </a:rPr>
              <a:t>,</a:t>
            </a:r>
            <a:r>
              <a:rPr lang="bg-BG" sz="3800" b="1" spc="-1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800" spc="-10" dirty="0">
                <a:latin typeface="Calibri"/>
                <a:cs typeface="Calibri"/>
              </a:rPr>
              <a:t>които и може да имат:</a:t>
            </a:r>
          </a:p>
          <a:p>
            <a:pPr lvl="1"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  <a:latin typeface="Calibri"/>
                <a:cs typeface="Calibri"/>
              </a:rPr>
              <a:t>Уникален</a:t>
            </a:r>
            <a:r>
              <a:rPr lang="bg-BG" sz="3600" b="1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600" b="1" dirty="0">
                <a:solidFill>
                  <a:schemeClr val="bg1"/>
                </a:solidFill>
                <a:latin typeface="Calibri"/>
                <a:cs typeface="Calibri"/>
              </a:rPr>
              <a:t>ключ</a:t>
            </a:r>
            <a:r>
              <a:rPr lang="bg-BG" sz="3600" dirty="0">
                <a:solidFill>
                  <a:srgbClr val="224464"/>
                </a:solidFill>
                <a:cs typeface="Calibri"/>
              </a:rPr>
              <a:t>, идентифициращ всеки ред</a:t>
            </a:r>
            <a:endParaRPr lang="bg-BG" sz="3600" spc="-15" dirty="0">
              <a:solidFill>
                <a:srgbClr val="224464"/>
              </a:solidFill>
              <a:latin typeface="Calibri"/>
              <a:cs typeface="Calibri"/>
            </a:endParaRPr>
          </a:p>
          <a:p>
            <a:pPr lvl="1">
              <a:buClr>
                <a:schemeClr val="tx1"/>
              </a:buClr>
            </a:pPr>
            <a:r>
              <a:rPr lang="bg-BG" sz="3600" b="1" spc="-15" dirty="0">
                <a:solidFill>
                  <a:schemeClr val="bg1"/>
                </a:solidFill>
                <a:latin typeface="Calibri"/>
                <a:cs typeface="Calibri"/>
              </a:rPr>
              <a:t>Външни</a:t>
            </a:r>
            <a:r>
              <a:rPr lang="bg-BG" sz="3600" b="1" spc="-1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600" b="1" spc="-15" dirty="0">
                <a:solidFill>
                  <a:schemeClr val="bg1"/>
                </a:solidFill>
                <a:latin typeface="Calibri"/>
                <a:cs typeface="Calibri"/>
              </a:rPr>
              <a:t>ключове</a:t>
            </a:r>
            <a:r>
              <a:rPr lang="bg-BG" sz="3600" spc="-15" dirty="0">
                <a:latin typeface="Calibri"/>
                <a:cs typeface="Calibri"/>
              </a:rPr>
              <a:t>,</a:t>
            </a:r>
            <a:r>
              <a:rPr lang="en-US" sz="3600" b="1" spc="-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600" spc="-5" dirty="0">
                <a:solidFill>
                  <a:srgbClr val="224464"/>
                </a:solidFill>
                <a:latin typeface="Calibri"/>
                <a:cs typeface="Calibri"/>
              </a:rPr>
              <a:t>определящи</a:t>
            </a:r>
            <a:r>
              <a:rPr lang="en-US" sz="3600" spc="-4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600" b="1" spc="-10" dirty="0">
                <a:solidFill>
                  <a:schemeClr val="bg1"/>
                </a:solidFill>
                <a:latin typeface="Calibri"/>
                <a:cs typeface="Calibri"/>
              </a:rPr>
              <a:t>връзки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D35260-D1B5-F234-70D0-D70694BD3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spc="-10" dirty="0">
                <a:latin typeface="Calibri"/>
                <a:cs typeface="Calibri"/>
              </a:rPr>
              <a:t>Релационният модел на БД</a:t>
            </a:r>
            <a:endParaRPr lang="x-none"/>
          </a:p>
        </p:txBody>
      </p:sp>
      <p:sp>
        <p:nvSpPr>
          <p:cNvPr id="23" name="object 23"/>
          <p:cNvSpPr txBox="1"/>
          <p:nvPr/>
        </p:nvSpPr>
        <p:spPr>
          <a:xfrm>
            <a:off x="11861292" y="6618223"/>
            <a:ext cx="205104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z="1000">
                <a:solidFill>
                  <a:srgbClr val="224464"/>
                </a:solidFill>
                <a:latin typeface="Calibri"/>
                <a:cs typeface="Calibri"/>
              </a:rPr>
              <a:pPr marL="38100">
                <a:lnSpc>
                  <a:spcPts val="1055"/>
                </a:lnSpc>
              </a:pPr>
              <a:t>21</a:t>
            </a:fld>
            <a:endParaRPr sz="1000" dirty="0">
              <a:latin typeface="Calibri"/>
              <a:cs typeface="Calibri"/>
            </a:endParaRPr>
          </a:p>
        </p:txBody>
      </p:sp>
      <p:pic>
        <p:nvPicPr>
          <p:cNvPr id="22532" name="Picture 4" descr="https://o.remove.bg/downloads/4fea28bc-78a4-4ba2-b4aa-080d9d833290/r-db-removebg-previe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71925" y="3962400"/>
            <a:ext cx="4248150" cy="2738759"/>
          </a:xfrm>
          <a:prstGeom prst="rect">
            <a:avLst/>
          </a:prstGeom>
          <a:noFill/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60608884-3129-086D-6872-7713D2D507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201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D35260-D1B5-F234-70D0-D70694BD3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spc="-10" dirty="0">
                <a:latin typeface="Calibri"/>
                <a:cs typeface="Calibri"/>
              </a:rPr>
              <a:t>Релационният модел на БД </a:t>
            </a:r>
            <a:r>
              <a:rPr lang="en-US" sz="4000" spc="-10" dirty="0">
                <a:latin typeface="Calibri"/>
                <a:cs typeface="Calibri"/>
              </a:rPr>
              <a:t>– </a:t>
            </a:r>
            <a:r>
              <a:rPr lang="bg-BG" sz="4000" spc="-10" dirty="0">
                <a:latin typeface="Calibri"/>
                <a:cs typeface="Calibri"/>
              </a:rPr>
              <a:t>пример</a:t>
            </a:r>
            <a:endParaRPr lang="x-none"/>
          </a:p>
        </p:txBody>
      </p:sp>
      <p:graphicFrame>
        <p:nvGraphicFramePr>
          <p:cNvPr id="13" name="object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559516"/>
              </p:ext>
            </p:extLst>
          </p:nvPr>
        </p:nvGraphicFramePr>
        <p:xfrm>
          <a:off x="1219200" y="1821565"/>
          <a:ext cx="5244557" cy="18733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6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6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67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10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4592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DFE2E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643"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Order</a:t>
                      </a:r>
                      <a:r>
                        <a:rPr sz="2000" b="1" spc="-5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Quantity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Price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spc="-3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Table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200.00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0709"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Chair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123.12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961855"/>
              </p:ext>
            </p:extLst>
          </p:nvPr>
        </p:nvGraphicFramePr>
        <p:xfrm>
          <a:off x="7010400" y="2057400"/>
          <a:ext cx="4038600" cy="16370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0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3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53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Email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spc="-2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Peter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  <a:hlinkClick r:id="rId2"/>
                        </a:rPr>
                        <a:t>peter@gmail.com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263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Jayne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  <a:hlinkClick r:id="rId3"/>
                        </a:rPr>
                        <a:t>jayne@gmail.com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368588"/>
              </p:ext>
            </p:extLst>
          </p:nvPr>
        </p:nvGraphicFramePr>
        <p:xfrm>
          <a:off x="3172657" y="4863994"/>
          <a:ext cx="5273727" cy="1667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7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2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0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3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39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5090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000" b="1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Customer</a:t>
                      </a:r>
                      <a:r>
                        <a:rPr sz="2000" b="1" spc="-5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509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000" b="1" spc="-2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Date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509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000" b="1" spc="-4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Total</a:t>
                      </a:r>
                      <a:r>
                        <a:rPr sz="2000" b="1" spc="-4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Price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509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6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11/1/17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323.12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9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11/15/17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13.99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3657600" y="4267200"/>
            <a:ext cx="123477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bg-BG" sz="2400" b="1" dirty="0">
                <a:solidFill>
                  <a:srgbClr val="224464"/>
                </a:solidFill>
                <a:latin typeface="Calibri"/>
                <a:cs typeface="Calibri"/>
              </a:rPr>
              <a:t>Поръчки</a:t>
            </a:r>
            <a:endParaRPr sz="2400" dirty="0">
              <a:latin typeface="Calibri"/>
              <a:cs typeface="Calibri"/>
            </a:endParaRPr>
          </a:p>
        </p:txBody>
      </p:sp>
      <p:grpSp>
        <p:nvGrpSpPr>
          <p:cNvPr id="2" name="object 18"/>
          <p:cNvGrpSpPr/>
          <p:nvPr/>
        </p:nvGrpSpPr>
        <p:grpSpPr>
          <a:xfrm>
            <a:off x="4876799" y="3886200"/>
            <a:ext cx="2767349" cy="914400"/>
            <a:chOff x="5446776" y="4224578"/>
            <a:chExt cx="2720340" cy="1059180"/>
          </a:xfrm>
        </p:grpSpPr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46776" y="4224578"/>
              <a:ext cx="2720085" cy="105900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493258" y="4363212"/>
              <a:ext cx="2573655" cy="855344"/>
            </a:xfrm>
            <a:custGeom>
              <a:avLst/>
              <a:gdLst/>
              <a:ahLst/>
              <a:cxnLst/>
              <a:rect l="l" t="t" r="r" b="b"/>
              <a:pathLst>
                <a:path w="2573654" h="855345">
                  <a:moveTo>
                    <a:pt x="2497200" y="408558"/>
                  </a:moveTo>
                  <a:lnTo>
                    <a:pt x="19050" y="408558"/>
                  </a:lnTo>
                  <a:lnTo>
                    <a:pt x="11626" y="410053"/>
                  </a:lnTo>
                  <a:lnTo>
                    <a:pt x="5572" y="414131"/>
                  </a:lnTo>
                  <a:lnTo>
                    <a:pt x="1494" y="420185"/>
                  </a:lnTo>
                  <a:lnTo>
                    <a:pt x="0" y="427608"/>
                  </a:lnTo>
                  <a:lnTo>
                    <a:pt x="0" y="855218"/>
                  </a:lnTo>
                  <a:lnTo>
                    <a:pt x="38100" y="855218"/>
                  </a:lnTo>
                  <a:lnTo>
                    <a:pt x="38100" y="446658"/>
                  </a:lnTo>
                  <a:lnTo>
                    <a:pt x="19050" y="446658"/>
                  </a:lnTo>
                  <a:lnTo>
                    <a:pt x="38100" y="427608"/>
                  </a:lnTo>
                  <a:lnTo>
                    <a:pt x="2497200" y="427608"/>
                  </a:lnTo>
                  <a:lnTo>
                    <a:pt x="2497200" y="408558"/>
                  </a:lnTo>
                  <a:close/>
                </a:path>
                <a:path w="2573654" h="855345">
                  <a:moveTo>
                    <a:pt x="38100" y="427608"/>
                  </a:moveTo>
                  <a:lnTo>
                    <a:pt x="19050" y="446658"/>
                  </a:lnTo>
                  <a:lnTo>
                    <a:pt x="38100" y="446658"/>
                  </a:lnTo>
                  <a:lnTo>
                    <a:pt x="38100" y="427608"/>
                  </a:lnTo>
                  <a:close/>
                </a:path>
                <a:path w="2573654" h="855345">
                  <a:moveTo>
                    <a:pt x="2535300" y="408558"/>
                  </a:moveTo>
                  <a:lnTo>
                    <a:pt x="2516250" y="408558"/>
                  </a:lnTo>
                  <a:lnTo>
                    <a:pt x="2497200" y="427608"/>
                  </a:lnTo>
                  <a:lnTo>
                    <a:pt x="38100" y="427608"/>
                  </a:lnTo>
                  <a:lnTo>
                    <a:pt x="38100" y="446658"/>
                  </a:lnTo>
                  <a:lnTo>
                    <a:pt x="2516250" y="446658"/>
                  </a:lnTo>
                  <a:lnTo>
                    <a:pt x="2523674" y="445164"/>
                  </a:lnTo>
                  <a:lnTo>
                    <a:pt x="2529728" y="441086"/>
                  </a:lnTo>
                  <a:lnTo>
                    <a:pt x="2533806" y="435032"/>
                  </a:lnTo>
                  <a:lnTo>
                    <a:pt x="2535300" y="427608"/>
                  </a:lnTo>
                  <a:lnTo>
                    <a:pt x="2535300" y="408558"/>
                  </a:lnTo>
                  <a:close/>
                </a:path>
                <a:path w="2573654" h="855345">
                  <a:moveTo>
                    <a:pt x="2535300" y="95250"/>
                  </a:moveTo>
                  <a:lnTo>
                    <a:pt x="2497200" y="95250"/>
                  </a:lnTo>
                  <a:lnTo>
                    <a:pt x="2497200" y="427608"/>
                  </a:lnTo>
                  <a:lnTo>
                    <a:pt x="2516250" y="408558"/>
                  </a:lnTo>
                  <a:lnTo>
                    <a:pt x="2535300" y="408558"/>
                  </a:lnTo>
                  <a:lnTo>
                    <a:pt x="2535300" y="95250"/>
                  </a:lnTo>
                  <a:close/>
                </a:path>
                <a:path w="2573654" h="855345">
                  <a:moveTo>
                    <a:pt x="2516250" y="0"/>
                  </a:moveTo>
                  <a:lnTo>
                    <a:pt x="2459100" y="114300"/>
                  </a:lnTo>
                  <a:lnTo>
                    <a:pt x="2497200" y="114300"/>
                  </a:lnTo>
                  <a:lnTo>
                    <a:pt x="2497200" y="95250"/>
                  </a:lnTo>
                  <a:lnTo>
                    <a:pt x="2563875" y="95250"/>
                  </a:lnTo>
                  <a:lnTo>
                    <a:pt x="2516250" y="0"/>
                  </a:lnTo>
                  <a:close/>
                </a:path>
                <a:path w="2573654" h="855345">
                  <a:moveTo>
                    <a:pt x="2563875" y="95250"/>
                  </a:moveTo>
                  <a:lnTo>
                    <a:pt x="2535300" y="95250"/>
                  </a:lnTo>
                  <a:lnTo>
                    <a:pt x="2535300" y="114300"/>
                  </a:lnTo>
                  <a:lnTo>
                    <a:pt x="2573400" y="114300"/>
                  </a:lnTo>
                  <a:lnTo>
                    <a:pt x="2563875" y="95250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3" name="Group 10">
            <a:extLst>
              <a:ext uri="{FF2B5EF4-FFF2-40B4-BE49-F238E27FC236}">
                <a16:creationId xmlns:a16="http://schemas.microsoft.com/office/drawing/2014/main" id="{6F0BBA8E-5AC4-569C-BA68-2DE67DD0DBF7}"/>
              </a:ext>
            </a:extLst>
          </p:cNvPr>
          <p:cNvGrpSpPr/>
          <p:nvPr/>
        </p:nvGrpSpPr>
        <p:grpSpPr>
          <a:xfrm>
            <a:off x="2590799" y="4038600"/>
            <a:ext cx="1154819" cy="838201"/>
            <a:chOff x="2673541" y="4184396"/>
            <a:chExt cx="1135202" cy="1052893"/>
          </a:xfrm>
        </p:grpSpPr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73541" y="4184396"/>
              <a:ext cx="1135202" cy="105289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720023" y="4207320"/>
              <a:ext cx="990600" cy="850265"/>
            </a:xfrm>
            <a:custGeom>
              <a:avLst/>
              <a:gdLst/>
              <a:ahLst/>
              <a:cxnLst/>
              <a:rect l="l" t="t" r="r" b="b"/>
              <a:pathLst>
                <a:path w="990600" h="850264">
                  <a:moveTo>
                    <a:pt x="914400" y="735711"/>
                  </a:moveTo>
                  <a:lnTo>
                    <a:pt x="876300" y="735711"/>
                  </a:lnTo>
                  <a:lnTo>
                    <a:pt x="933450" y="850011"/>
                  </a:lnTo>
                  <a:lnTo>
                    <a:pt x="981075" y="754761"/>
                  </a:lnTo>
                  <a:lnTo>
                    <a:pt x="914400" y="754761"/>
                  </a:lnTo>
                  <a:lnTo>
                    <a:pt x="914400" y="735711"/>
                  </a:lnTo>
                  <a:close/>
                </a:path>
                <a:path w="990600" h="850264">
                  <a:moveTo>
                    <a:pt x="914400" y="425069"/>
                  </a:moveTo>
                  <a:lnTo>
                    <a:pt x="914400" y="754761"/>
                  </a:lnTo>
                  <a:lnTo>
                    <a:pt x="952500" y="754761"/>
                  </a:lnTo>
                  <a:lnTo>
                    <a:pt x="952500" y="444119"/>
                  </a:lnTo>
                  <a:lnTo>
                    <a:pt x="933450" y="444119"/>
                  </a:lnTo>
                  <a:lnTo>
                    <a:pt x="914400" y="425069"/>
                  </a:lnTo>
                  <a:close/>
                </a:path>
                <a:path w="990600" h="850264">
                  <a:moveTo>
                    <a:pt x="990600" y="735711"/>
                  </a:moveTo>
                  <a:lnTo>
                    <a:pt x="952500" y="735711"/>
                  </a:lnTo>
                  <a:lnTo>
                    <a:pt x="952500" y="754761"/>
                  </a:lnTo>
                  <a:lnTo>
                    <a:pt x="981075" y="754761"/>
                  </a:lnTo>
                  <a:lnTo>
                    <a:pt x="990600" y="735711"/>
                  </a:lnTo>
                  <a:close/>
                </a:path>
                <a:path w="990600" h="850264">
                  <a:moveTo>
                    <a:pt x="38100" y="0"/>
                  </a:moveTo>
                  <a:lnTo>
                    <a:pt x="0" y="0"/>
                  </a:lnTo>
                  <a:lnTo>
                    <a:pt x="0" y="425069"/>
                  </a:lnTo>
                  <a:lnTo>
                    <a:pt x="1494" y="432438"/>
                  </a:lnTo>
                  <a:lnTo>
                    <a:pt x="5572" y="438499"/>
                  </a:lnTo>
                  <a:lnTo>
                    <a:pt x="11626" y="442606"/>
                  </a:lnTo>
                  <a:lnTo>
                    <a:pt x="19050" y="444119"/>
                  </a:lnTo>
                  <a:lnTo>
                    <a:pt x="914400" y="444119"/>
                  </a:lnTo>
                  <a:lnTo>
                    <a:pt x="914400" y="425069"/>
                  </a:lnTo>
                  <a:lnTo>
                    <a:pt x="38100" y="425069"/>
                  </a:lnTo>
                  <a:lnTo>
                    <a:pt x="19050" y="406019"/>
                  </a:lnTo>
                  <a:lnTo>
                    <a:pt x="38100" y="406019"/>
                  </a:lnTo>
                  <a:lnTo>
                    <a:pt x="38100" y="0"/>
                  </a:lnTo>
                  <a:close/>
                </a:path>
                <a:path w="990600" h="850264">
                  <a:moveTo>
                    <a:pt x="933450" y="406019"/>
                  </a:moveTo>
                  <a:lnTo>
                    <a:pt x="38100" y="406019"/>
                  </a:lnTo>
                  <a:lnTo>
                    <a:pt x="38100" y="425069"/>
                  </a:lnTo>
                  <a:lnTo>
                    <a:pt x="914400" y="425069"/>
                  </a:lnTo>
                  <a:lnTo>
                    <a:pt x="933450" y="444119"/>
                  </a:lnTo>
                  <a:lnTo>
                    <a:pt x="952500" y="444119"/>
                  </a:lnTo>
                  <a:lnTo>
                    <a:pt x="952500" y="425069"/>
                  </a:lnTo>
                  <a:lnTo>
                    <a:pt x="951005" y="417645"/>
                  </a:lnTo>
                  <a:lnTo>
                    <a:pt x="946927" y="411591"/>
                  </a:lnTo>
                  <a:lnTo>
                    <a:pt x="940873" y="407513"/>
                  </a:lnTo>
                  <a:lnTo>
                    <a:pt x="933450" y="406019"/>
                  </a:lnTo>
                  <a:close/>
                </a:path>
                <a:path w="990600" h="850264">
                  <a:moveTo>
                    <a:pt x="38100" y="406019"/>
                  </a:moveTo>
                  <a:lnTo>
                    <a:pt x="19050" y="406019"/>
                  </a:lnTo>
                  <a:lnTo>
                    <a:pt x="38100" y="425069"/>
                  </a:lnTo>
                  <a:lnTo>
                    <a:pt x="38100" y="406019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1861292" y="6618223"/>
            <a:ext cx="205104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z="1000">
                <a:solidFill>
                  <a:srgbClr val="224464"/>
                </a:solidFill>
                <a:latin typeface="Calibri"/>
                <a:cs typeface="Calibri"/>
              </a:rPr>
              <a:pPr marL="38100">
                <a:lnSpc>
                  <a:spcPts val="1055"/>
                </a:lnSpc>
              </a:pPr>
              <a:t>22</a:t>
            </a:fld>
            <a:endParaRPr sz="1000" dirty="0">
              <a:latin typeface="Calibri"/>
              <a:cs typeface="Calibri"/>
            </a:endParaRPr>
          </a:p>
        </p:txBody>
      </p:sp>
      <p:sp>
        <p:nvSpPr>
          <p:cNvPr id="6" name="object 17">
            <a:extLst>
              <a:ext uri="{FF2B5EF4-FFF2-40B4-BE49-F238E27FC236}">
                <a16:creationId xmlns:a16="http://schemas.microsoft.com/office/drawing/2014/main" id="{0AD4EF84-B60E-BEFD-FF77-6250B203BA3E}"/>
              </a:ext>
            </a:extLst>
          </p:cNvPr>
          <p:cNvSpPr txBox="1"/>
          <p:nvPr/>
        </p:nvSpPr>
        <p:spPr>
          <a:xfrm>
            <a:off x="1219200" y="1487426"/>
            <a:ext cx="162785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bg-BG" sz="2400" b="1" dirty="0">
                <a:solidFill>
                  <a:srgbClr val="224464"/>
                </a:solidFill>
                <a:latin typeface="Calibri"/>
                <a:cs typeface="Calibri"/>
              </a:rPr>
              <a:t>Предмети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" name="object 17">
            <a:extLst>
              <a:ext uri="{FF2B5EF4-FFF2-40B4-BE49-F238E27FC236}">
                <a16:creationId xmlns:a16="http://schemas.microsoft.com/office/drawing/2014/main" id="{7B1AA02D-C164-044C-53A2-AFB8D96F22B8}"/>
              </a:ext>
            </a:extLst>
          </p:cNvPr>
          <p:cNvSpPr txBox="1"/>
          <p:nvPr/>
        </p:nvSpPr>
        <p:spPr>
          <a:xfrm>
            <a:off x="7010400" y="1487426"/>
            <a:ext cx="155033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bg-BG" sz="2400" b="1" dirty="0">
                <a:solidFill>
                  <a:srgbClr val="224464"/>
                </a:solidFill>
                <a:latin typeface="Calibri"/>
                <a:cs typeface="Calibri"/>
              </a:rPr>
              <a:t>Клиенти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F9129C5-C42D-241E-A108-DD9F2CAB51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558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0A38F2C-25B4-0E49-6A6E-4C4B375265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93321" y="1447800"/>
            <a:ext cx="2405357" cy="2405357"/>
          </a:xfrm>
          <a:prstGeom prst="rect">
            <a:avLst/>
          </a:prstGeom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0F694B78-B548-5871-7529-C3718CC4252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30916"/>
            <a:ext cx="10961783" cy="768084"/>
          </a:xfrm>
        </p:spPr>
        <p:txBody>
          <a:bodyPr/>
          <a:lstStyle/>
          <a:p>
            <a:r>
              <a:rPr lang="bg-BG"/>
              <a:t>Нерелационни бази данни</a:t>
            </a:r>
          </a:p>
        </p:txBody>
      </p:sp>
      <p:sp>
        <p:nvSpPr>
          <p:cNvPr id="7" name="Подзаглавие 6">
            <a:extLst>
              <a:ext uri="{FF2B5EF4-FFF2-40B4-BE49-F238E27FC236}">
                <a16:creationId xmlns:a16="http://schemas.microsoft.com/office/drawing/2014/main" id="{4ECC8507-7DD8-9879-06B4-A045BE29285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NoSQL бази данни и JSON документи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288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37741B19-FC02-C310-C50E-63FD2D15B7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7546639" cy="5546589"/>
          </a:xfrm>
        </p:spPr>
        <p:txBody>
          <a:bodyPr>
            <a:normAutofit lnSpcReduction="10000"/>
          </a:bodyPr>
          <a:lstStyle/>
          <a:p>
            <a:pPr marL="372110" marR="5080" indent="-360045">
              <a:lnSpc>
                <a:spcPts val="4540"/>
              </a:lnSpc>
              <a:buClr>
                <a:schemeClr val="tx1"/>
              </a:buClr>
              <a:buFont typeface="Wingdings"/>
              <a:buChar char=""/>
              <a:tabLst>
                <a:tab pos="372745" algn="l"/>
              </a:tabLst>
            </a:pPr>
            <a:r>
              <a:rPr lang="en-US" sz="3600" b="1" dirty="0">
                <a:solidFill>
                  <a:schemeClr val="bg1"/>
                </a:solidFill>
                <a:latin typeface="Calibri"/>
                <a:cs typeface="Calibri"/>
              </a:rPr>
              <a:t>NoSQL</a:t>
            </a:r>
            <a:r>
              <a:rPr lang="en-US" sz="3600" b="1" spc="-1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600" spc="-10" dirty="0">
                <a:solidFill>
                  <a:srgbClr val="224464"/>
                </a:solidFill>
                <a:latin typeface="Calibri"/>
                <a:cs typeface="Calibri"/>
              </a:rPr>
              <a:t>бази данни </a:t>
            </a:r>
            <a:r>
              <a:rPr lang="bg-BG" sz="3600" spc="-25" dirty="0">
                <a:solidFill>
                  <a:srgbClr val="224464"/>
                </a:solidFill>
                <a:latin typeface="Calibri"/>
                <a:cs typeface="Calibri"/>
              </a:rPr>
              <a:t>имат динамична схема за </a:t>
            </a:r>
            <a:r>
              <a:rPr lang="bg-BG" sz="3600" b="1" spc="-10" dirty="0">
                <a:solidFill>
                  <a:schemeClr val="bg1"/>
                </a:solidFill>
                <a:latin typeface="Calibri"/>
                <a:cs typeface="Calibri"/>
              </a:rPr>
              <a:t>неструктурирани</a:t>
            </a:r>
            <a:r>
              <a:rPr lang="bg-BG" sz="3600" b="1" spc="-1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600" spc="-20" dirty="0">
                <a:solidFill>
                  <a:srgbClr val="224464"/>
                </a:solidFill>
                <a:latin typeface="Calibri"/>
                <a:cs typeface="Calibri"/>
              </a:rPr>
              <a:t>данни</a:t>
            </a:r>
            <a:endParaRPr lang="en-US" sz="3600" spc="-20" dirty="0">
              <a:solidFill>
                <a:srgbClr val="224464"/>
              </a:solidFill>
              <a:latin typeface="Calibri"/>
              <a:cs typeface="Calibri"/>
            </a:endParaRPr>
          </a:p>
          <a:p>
            <a:pPr marL="372110" indent="-360045">
              <a:lnSpc>
                <a:spcPct val="100000"/>
              </a:lnSpc>
              <a:spcBef>
                <a:spcPts val="1595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600" spc="-25" dirty="0">
                <a:solidFill>
                  <a:srgbClr val="224464"/>
                </a:solidFill>
                <a:latin typeface="Calibri"/>
                <a:cs typeface="Calibri"/>
              </a:rPr>
              <a:t>Данните могат да се съхраняват по няколко начина</a:t>
            </a:r>
            <a:r>
              <a:rPr lang="en-US" sz="3600" spc="-35" dirty="0">
                <a:solidFill>
                  <a:srgbClr val="224464"/>
                </a:solidFill>
                <a:latin typeface="Calibri"/>
                <a:cs typeface="Calibri"/>
              </a:rPr>
              <a:t>:</a:t>
            </a:r>
            <a:endParaRPr lang="en-US" sz="3600" dirty="0">
              <a:latin typeface="Calibri"/>
              <a:cs typeface="Calibri"/>
            </a:endParaRPr>
          </a:p>
          <a:p>
            <a:pPr marL="805180" lvl="1" indent="-360045">
              <a:lnSpc>
                <a:spcPct val="100000"/>
              </a:lnSpc>
              <a:spcBef>
                <a:spcPts val="1430"/>
              </a:spcBef>
              <a:buFont typeface="Wingdings"/>
              <a:buChar char=""/>
              <a:tabLst>
                <a:tab pos="805180" algn="l"/>
              </a:tabLst>
            </a:pPr>
            <a:r>
              <a:rPr lang="bg-BG" sz="3400" b="1" spc="-10" dirty="0">
                <a:solidFill>
                  <a:srgbClr val="224464"/>
                </a:solidFill>
                <a:latin typeface="Calibri"/>
                <a:cs typeface="Calibri"/>
              </a:rPr>
              <a:t>Документен</a:t>
            </a:r>
            <a:r>
              <a:rPr lang="en-US" sz="3400" spc="-10" dirty="0">
                <a:solidFill>
                  <a:srgbClr val="224464"/>
                </a:solidFill>
                <a:latin typeface="Calibri"/>
                <a:cs typeface="Calibri"/>
              </a:rPr>
              <a:t> (JSON store)</a:t>
            </a:r>
            <a:endParaRPr lang="en-US" sz="3400" dirty="0">
              <a:latin typeface="Calibri"/>
              <a:cs typeface="Calibri"/>
            </a:endParaRPr>
          </a:p>
          <a:p>
            <a:pPr marL="805180" lvl="1" indent="-360045">
              <a:lnSpc>
                <a:spcPct val="100000"/>
              </a:lnSpc>
              <a:spcBef>
                <a:spcPts val="1395"/>
              </a:spcBef>
              <a:buFont typeface="Wingdings"/>
              <a:buChar char=""/>
              <a:tabLst>
                <a:tab pos="805180" algn="l"/>
              </a:tabLst>
            </a:pPr>
            <a:r>
              <a:rPr lang="bg-BG" sz="3400" b="1" spc="-5" dirty="0">
                <a:solidFill>
                  <a:srgbClr val="224464"/>
                </a:solidFill>
                <a:latin typeface="Calibri"/>
                <a:cs typeface="Calibri"/>
              </a:rPr>
              <a:t>Чрез колони</a:t>
            </a:r>
            <a:r>
              <a:rPr lang="en-US" sz="3400" spc="-5" dirty="0">
                <a:solidFill>
                  <a:srgbClr val="224464"/>
                </a:solidFill>
                <a:latin typeface="Calibri"/>
                <a:cs typeface="Calibri"/>
              </a:rPr>
              <a:t> (table store)</a:t>
            </a:r>
            <a:endParaRPr lang="en-US" sz="3400" dirty="0">
              <a:latin typeface="Calibri"/>
              <a:cs typeface="Calibri"/>
            </a:endParaRPr>
          </a:p>
          <a:p>
            <a:pPr marL="805180" lvl="1" indent="-360045">
              <a:lnSpc>
                <a:spcPct val="100000"/>
              </a:lnSpc>
              <a:spcBef>
                <a:spcPts val="1415"/>
              </a:spcBef>
              <a:buFont typeface="Wingdings"/>
              <a:buChar char=""/>
              <a:tabLst>
                <a:tab pos="805180" algn="l"/>
              </a:tabLst>
            </a:pPr>
            <a:r>
              <a:rPr lang="bg-BG" sz="3400" b="1" spc="-5" dirty="0">
                <a:solidFill>
                  <a:srgbClr val="224464"/>
                </a:solidFill>
                <a:latin typeface="Calibri"/>
                <a:cs typeface="Calibri"/>
              </a:rPr>
              <a:t>Базиран на граф</a:t>
            </a:r>
            <a:endParaRPr lang="en-US" sz="3400" b="1" dirty="0">
              <a:latin typeface="Calibri"/>
              <a:cs typeface="Calibri"/>
            </a:endParaRPr>
          </a:p>
          <a:p>
            <a:pPr marL="805180" lvl="1" indent="-360045">
              <a:lnSpc>
                <a:spcPct val="100000"/>
              </a:lnSpc>
              <a:spcBef>
                <a:spcPts val="1395"/>
              </a:spcBef>
              <a:buFont typeface="Wingdings"/>
              <a:buChar char=""/>
              <a:tabLst>
                <a:tab pos="805180" algn="l"/>
              </a:tabLst>
            </a:pPr>
            <a:r>
              <a:rPr lang="bg-BG" sz="3400" b="1" spc="-15" dirty="0">
                <a:solidFill>
                  <a:srgbClr val="224464"/>
                </a:solidFill>
                <a:latin typeface="Calibri"/>
                <a:cs typeface="Calibri"/>
              </a:rPr>
              <a:t>Двойки ключ-стойност</a:t>
            </a:r>
            <a:endParaRPr lang="en-US" b="1" dirty="0"/>
          </a:p>
        </p:txBody>
      </p:sp>
      <p:sp>
        <p:nvSpPr>
          <p:cNvPr id="116" name="object 11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(</a:t>
            </a:r>
            <a:r>
              <a:rPr lang="bg-BG" dirty="0"/>
              <a:t>нерелационни</a:t>
            </a:r>
            <a:r>
              <a:rPr lang="en-US" dirty="0"/>
              <a:t>) </a:t>
            </a:r>
            <a:r>
              <a:rPr lang="bg-BG" dirty="0"/>
              <a:t>бази данни</a:t>
            </a:r>
            <a:endParaRPr lang="en-US" dirty="0"/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848FC971-AEE1-DEEA-5BE0-370C63B03EA2}"/>
              </a:ext>
            </a:extLst>
          </p:cNvPr>
          <p:cNvGrpSpPr/>
          <p:nvPr/>
        </p:nvGrpSpPr>
        <p:grpSpPr>
          <a:xfrm>
            <a:off x="9220200" y="1447800"/>
            <a:ext cx="2645663" cy="2645664"/>
            <a:chOff x="9049511" y="1600200"/>
            <a:chExt cx="2645663" cy="2645664"/>
          </a:xfrm>
        </p:grpSpPr>
        <p:pic>
          <p:nvPicPr>
            <p:cNvPr id="119" name="object 1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49511" y="1600200"/>
              <a:ext cx="2645663" cy="2645664"/>
            </a:xfrm>
            <a:prstGeom prst="rect">
              <a:avLst/>
            </a:prstGeom>
          </p:spPr>
        </p:pic>
        <p:sp>
          <p:nvSpPr>
            <p:cNvPr id="120" name="object 120"/>
            <p:cNvSpPr txBox="1"/>
            <p:nvPr/>
          </p:nvSpPr>
          <p:spPr>
            <a:xfrm>
              <a:off x="9926193" y="1758771"/>
              <a:ext cx="873760" cy="39179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dirty="0">
                  <a:solidFill>
                    <a:srgbClr val="224464"/>
                  </a:solidFill>
                  <a:latin typeface="Calibri"/>
                  <a:cs typeface="Calibri"/>
                </a:rPr>
                <a:t>NoSQL</a:t>
              </a:r>
              <a:endParaRPr sz="2400" dirty="0">
                <a:latin typeface="Calibri"/>
                <a:cs typeface="Calibri"/>
              </a:endParaRPr>
            </a:p>
          </p:txBody>
        </p:sp>
      </p:grpSp>
      <p:sp>
        <p:nvSpPr>
          <p:cNvPr id="121" name="object 121"/>
          <p:cNvSpPr txBox="1"/>
          <p:nvPr/>
        </p:nvSpPr>
        <p:spPr>
          <a:xfrm>
            <a:off x="11861292" y="6618223"/>
            <a:ext cx="205104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z="1000">
                <a:solidFill>
                  <a:srgbClr val="224464"/>
                </a:solidFill>
                <a:latin typeface="Calibri"/>
                <a:cs typeface="Calibri"/>
              </a:rPr>
              <a:pPr marL="38100">
                <a:lnSpc>
                  <a:spcPts val="1055"/>
                </a:lnSpc>
              </a:pPr>
              <a:t>24</a:t>
            </a:fld>
            <a:endParaRPr sz="1000" dirty="0">
              <a:latin typeface="Calibri"/>
              <a:cs typeface="Calibri"/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3A9D3AB9-7CB9-A6D3-3CD4-D3613AFE02F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28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0406" y="227247"/>
            <a:ext cx="9715594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5" dirty="0">
                <a:solidFill>
                  <a:srgbClr val="FFFFFF"/>
                </a:solidFill>
              </a:rPr>
              <a:t>NoSQL</a:t>
            </a:r>
            <a:r>
              <a:rPr sz="4000" spc="-105" dirty="0">
                <a:solidFill>
                  <a:srgbClr val="FFFFFF"/>
                </a:solidFill>
              </a:rPr>
              <a:t> </a:t>
            </a:r>
            <a:r>
              <a:rPr lang="bg-BG" sz="4000" spc="-15" dirty="0">
                <a:solidFill>
                  <a:srgbClr val="FFFFFF"/>
                </a:solidFill>
              </a:rPr>
              <a:t>бази данни</a:t>
            </a:r>
            <a:endParaRPr sz="4000" dirty="0"/>
          </a:p>
        </p:txBody>
      </p:sp>
      <p:sp>
        <p:nvSpPr>
          <p:cNvPr id="10" name="object 10"/>
          <p:cNvSpPr txBox="1"/>
          <p:nvPr/>
        </p:nvSpPr>
        <p:spPr>
          <a:xfrm>
            <a:off x="285699" y="1004956"/>
            <a:ext cx="11672258" cy="3299621"/>
          </a:xfrm>
          <a:prstGeom prst="rect">
            <a:avLst/>
          </a:prstGeom>
        </p:spPr>
        <p:txBody>
          <a:bodyPr vert="horz" wrap="square" lIns="0" tIns="204470" rIns="0" bIns="0" rtlCol="0">
            <a:spAutoFit/>
          </a:bodyPr>
          <a:lstStyle/>
          <a:p>
            <a:pPr marL="372110" indent="-360045">
              <a:lnSpc>
                <a:spcPct val="100000"/>
              </a:lnSpc>
              <a:spcBef>
                <a:spcPts val="1610"/>
              </a:spcBef>
              <a:buClr>
                <a:srgbClr val="224464"/>
              </a:buClr>
              <a:buFont typeface="Wingdings"/>
              <a:buChar char=""/>
              <a:tabLst>
                <a:tab pos="372745" algn="l"/>
              </a:tabLst>
            </a:pPr>
            <a:r>
              <a:rPr lang="en-US" sz="3400" b="1" dirty="0">
                <a:solidFill>
                  <a:schemeClr val="bg1"/>
                </a:solidFill>
                <a:latin typeface="Calibri"/>
                <a:cs typeface="Calibri"/>
              </a:rPr>
              <a:t>NoSQL</a:t>
            </a:r>
            <a:r>
              <a:rPr lang="en-US" sz="3400" b="1" spc="-6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bg-BG" sz="3400" b="1" spc="-5" dirty="0">
                <a:solidFill>
                  <a:schemeClr val="bg1"/>
                </a:solidFill>
                <a:latin typeface="Calibri"/>
                <a:cs typeface="Calibri"/>
              </a:rPr>
              <a:t>бази данни</a:t>
            </a:r>
            <a:r>
              <a:rPr lang="bg-BG" sz="3400" b="1" spc="-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400" dirty="0">
                <a:solidFill>
                  <a:srgbClr val="224464"/>
                </a:solidFill>
                <a:latin typeface="Calibri"/>
                <a:cs typeface="Calibri"/>
              </a:rPr>
              <a:t>не използват таблици и </a:t>
            </a:r>
            <a:r>
              <a:rPr lang="en-US" sz="3400" dirty="0">
                <a:solidFill>
                  <a:srgbClr val="224464"/>
                </a:solidFill>
                <a:latin typeface="Calibri"/>
                <a:cs typeface="Calibri"/>
              </a:rPr>
              <a:t>SQL</a:t>
            </a:r>
            <a:endParaRPr lang="en-US" sz="3400" dirty="0">
              <a:latin typeface="Calibri"/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1400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200" spc="-15" dirty="0">
                <a:solidFill>
                  <a:srgbClr val="224464"/>
                </a:solidFill>
                <a:latin typeface="Calibri"/>
                <a:cs typeface="Calibri"/>
              </a:rPr>
              <a:t>Вместо това</a:t>
            </a:r>
            <a:r>
              <a:rPr lang="en-US" sz="32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200" spc="-10" dirty="0">
                <a:solidFill>
                  <a:srgbClr val="224464"/>
                </a:solidFill>
                <a:latin typeface="Calibri"/>
                <a:cs typeface="Calibri"/>
              </a:rPr>
              <a:t>използват </a:t>
            </a:r>
            <a:r>
              <a:rPr lang="bg-BG" sz="3200" b="1" spc="-10" dirty="0">
                <a:solidFill>
                  <a:schemeClr val="bg1"/>
                </a:solidFill>
                <a:latin typeface="Calibri"/>
                <a:cs typeface="Calibri"/>
              </a:rPr>
              <a:t>колекции от документи</a:t>
            </a:r>
            <a:r>
              <a:rPr lang="bg-BG" sz="3200" b="1" spc="-1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200" spc="-5" dirty="0">
                <a:solidFill>
                  <a:srgbClr val="224464"/>
                </a:solidFill>
                <a:latin typeface="Calibri"/>
                <a:cs typeface="Calibri"/>
              </a:rPr>
              <a:t>или </a:t>
            </a:r>
            <a:r>
              <a:rPr lang="bg-BG" sz="3200" b="1" spc="-25" dirty="0">
                <a:solidFill>
                  <a:schemeClr val="bg1"/>
                </a:solidFill>
                <a:latin typeface="Calibri"/>
                <a:cs typeface="Calibri"/>
              </a:rPr>
              <a:t>двойки</a:t>
            </a:r>
            <a:r>
              <a:rPr lang="bg-BG" sz="3200" b="1" spc="-2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200" b="1" spc="-25" dirty="0">
                <a:solidFill>
                  <a:schemeClr val="bg1"/>
                </a:solidFill>
                <a:latin typeface="Calibri"/>
                <a:cs typeface="Calibri"/>
              </a:rPr>
              <a:t>ключ-стойност</a:t>
            </a:r>
            <a:endParaRPr lang="en-US" sz="32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372110" indent="-360045">
              <a:lnSpc>
                <a:spcPct val="100000"/>
              </a:lnSpc>
              <a:spcBef>
                <a:spcPts val="1390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600" dirty="0">
                <a:solidFill>
                  <a:schemeClr val="bg1"/>
                </a:solidFill>
              </a:rPr>
              <a:t>По-</a:t>
            </a:r>
            <a:r>
              <a:rPr lang="bg-BG" sz="3400" b="1" spc="-5" dirty="0">
                <a:solidFill>
                  <a:schemeClr val="bg1"/>
                </a:solidFill>
                <a:latin typeface="Calibri"/>
                <a:cs typeface="Calibri"/>
              </a:rPr>
              <a:t>мащабируеми</a:t>
            </a:r>
            <a:r>
              <a:rPr lang="bg-BG" sz="3400" b="1" spc="-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400" spc="5" dirty="0">
                <a:solidFill>
                  <a:srgbClr val="224464"/>
                </a:solidFill>
                <a:latin typeface="Calibri"/>
                <a:cs typeface="Calibri"/>
              </a:rPr>
              <a:t>и с </a:t>
            </a:r>
            <a:r>
              <a:rPr lang="bg-BG" sz="3400" b="1" dirty="0">
                <a:solidFill>
                  <a:schemeClr val="bg1"/>
                </a:solidFill>
                <a:latin typeface="Calibri"/>
                <a:cs typeface="Calibri"/>
              </a:rPr>
              <a:t>висока производителност</a:t>
            </a:r>
            <a:endParaRPr lang="en-US" sz="34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372110" indent="-360045">
              <a:lnSpc>
                <a:spcPct val="100000"/>
              </a:lnSpc>
              <a:spcBef>
                <a:spcPts val="1415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400" spc="-5" dirty="0">
                <a:solidFill>
                  <a:srgbClr val="224464"/>
                </a:solidFill>
                <a:latin typeface="Calibri"/>
                <a:cs typeface="Calibri"/>
              </a:rPr>
              <a:t>Примери</a:t>
            </a:r>
            <a:r>
              <a:rPr lang="en-US" sz="3400" spc="-5" dirty="0">
                <a:solidFill>
                  <a:srgbClr val="224464"/>
                </a:solidFill>
                <a:latin typeface="Calibri"/>
                <a:cs typeface="Calibri"/>
              </a:rPr>
              <a:t>:</a:t>
            </a:r>
            <a:r>
              <a:rPr lang="en-US" sz="3400" spc="-7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en-US" sz="3400" b="1" spc="-5" dirty="0">
                <a:solidFill>
                  <a:schemeClr val="bg1"/>
                </a:solidFill>
                <a:latin typeface="Calibri"/>
                <a:cs typeface="Calibri"/>
              </a:rPr>
              <a:t>MongoDB</a:t>
            </a:r>
            <a:r>
              <a:rPr lang="en-US" sz="3400" spc="-5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lang="en-US" sz="3400" spc="-5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en-US" sz="3400" b="1" spc="-10" dirty="0">
                <a:solidFill>
                  <a:schemeClr val="bg1"/>
                </a:solidFill>
                <a:latin typeface="Calibri"/>
                <a:cs typeface="Calibri"/>
              </a:rPr>
              <a:t>Cassandra</a:t>
            </a:r>
            <a:r>
              <a:rPr lang="en-US" sz="3400" spc="-10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lang="en-US" sz="3400" spc="-4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en-US" sz="3400" b="1" spc="-10" dirty="0">
                <a:solidFill>
                  <a:schemeClr val="bg1"/>
                </a:solidFill>
                <a:latin typeface="Calibri"/>
                <a:cs typeface="Calibri"/>
              </a:rPr>
              <a:t>Redis</a:t>
            </a:r>
            <a:r>
              <a:rPr lang="en-US" sz="3400" spc="-10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lang="en-US" sz="3400" spc="-3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en-US" sz="3400" spc="-15" dirty="0">
                <a:solidFill>
                  <a:srgbClr val="224464"/>
                </a:solidFill>
                <a:latin typeface="Calibri"/>
                <a:cs typeface="Calibri"/>
              </a:rPr>
              <a:t>etc.</a:t>
            </a:r>
            <a:endParaRPr lang="en-US" sz="3400" dirty="0">
              <a:latin typeface="Calibri"/>
              <a:cs typeface="Calibri"/>
            </a:endParaRPr>
          </a:p>
        </p:txBody>
      </p:sp>
      <p:sp>
        <p:nvSpPr>
          <p:cNvPr id="23" name="Rectangle 19">
            <a:extLst>
              <a:ext uri="{FF2B5EF4-FFF2-40B4-BE49-F238E27FC236}">
                <a16:creationId xmlns:a16="http://schemas.microsoft.com/office/drawing/2014/main" id="{EF975B85-581B-A516-2BC0-D13E98F1E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441986"/>
            <a:ext cx="9558654" cy="2246769"/>
          </a:xfrm>
          <a:prstGeom prst="rect">
            <a:avLst/>
          </a:prstGeom>
          <a:solidFill>
            <a:schemeClr val="bg2">
              <a:lumMod val="8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800" b="1" noProof="1">
                <a:latin typeface="Consolas"/>
                <a:cs typeface="Consolas"/>
              </a:rPr>
              <a:t>{</a:t>
            </a:r>
          </a:p>
          <a:p>
            <a:pPr marL="12700">
              <a:lnSpc>
                <a:spcPct val="100000"/>
              </a:lnSpc>
            </a:pPr>
            <a:r>
              <a:rPr lang="en-US" sz="2800" b="1" noProof="1">
                <a:latin typeface="Consolas"/>
                <a:cs typeface="Consolas"/>
              </a:rPr>
              <a:t>  "</a:t>
            </a:r>
            <a:r>
              <a:rPr lang="en-US" sz="2800" b="1" noProof="1">
                <a:solidFill>
                  <a:schemeClr val="bg1"/>
                </a:solidFill>
                <a:latin typeface="Consolas"/>
                <a:cs typeface="Consolas"/>
              </a:rPr>
              <a:t>_id</a:t>
            </a:r>
            <a:r>
              <a:rPr lang="en-US" sz="2800" b="1" noProof="1">
                <a:latin typeface="Consolas"/>
                <a:cs typeface="Consolas"/>
              </a:rPr>
              <a:t>": </a:t>
            </a:r>
            <a:r>
              <a:rPr lang="en-US" sz="2800" b="1" noProof="1">
                <a:solidFill>
                  <a:schemeClr val="bg1"/>
                </a:solidFill>
                <a:latin typeface="Consolas"/>
                <a:cs typeface="Consolas"/>
              </a:rPr>
              <a:t>ObjectId</a:t>
            </a:r>
            <a:r>
              <a:rPr lang="en-US" sz="2800" b="1" noProof="1">
                <a:latin typeface="Consolas"/>
                <a:cs typeface="Consolas"/>
              </a:rPr>
              <a:t>("59d3fe7ed81452db0933a871"),</a:t>
            </a:r>
          </a:p>
          <a:p>
            <a:pPr marL="12700">
              <a:lnSpc>
                <a:spcPct val="100000"/>
              </a:lnSpc>
            </a:pPr>
            <a:r>
              <a:rPr lang="en-US" sz="2800" b="1" noProof="1">
                <a:latin typeface="Consolas"/>
                <a:cs typeface="Consolas"/>
              </a:rPr>
              <a:t>  "</a:t>
            </a:r>
            <a:r>
              <a:rPr lang="en-US" sz="2800" b="1" noProof="1">
                <a:solidFill>
                  <a:schemeClr val="bg1"/>
                </a:solidFill>
                <a:latin typeface="Consolas"/>
                <a:cs typeface="Consolas"/>
              </a:rPr>
              <a:t>email</a:t>
            </a:r>
            <a:r>
              <a:rPr lang="en-US" sz="2800" b="1" noProof="1">
                <a:latin typeface="Consolas"/>
                <a:cs typeface="Consolas"/>
              </a:rPr>
              <a:t>": "peter@gmail.com",</a:t>
            </a:r>
          </a:p>
          <a:p>
            <a:pPr marL="12700">
              <a:lnSpc>
                <a:spcPct val="100000"/>
              </a:lnSpc>
            </a:pPr>
            <a:r>
              <a:rPr lang="en-US" sz="2800" b="1" noProof="1">
                <a:latin typeface="Consolas"/>
                <a:cs typeface="Consolas"/>
              </a:rPr>
              <a:t>  "</a:t>
            </a:r>
            <a:r>
              <a:rPr lang="en-US" sz="2800" b="1" noProof="1">
                <a:solidFill>
                  <a:schemeClr val="bg1"/>
                </a:solidFill>
                <a:latin typeface="Consolas"/>
                <a:cs typeface="Consolas"/>
              </a:rPr>
              <a:t>age</a:t>
            </a:r>
            <a:r>
              <a:rPr lang="en-US" sz="2800" b="1" noProof="1">
                <a:latin typeface="Consolas"/>
                <a:cs typeface="Consolas"/>
              </a:rPr>
              <a:t>": 22</a:t>
            </a:r>
          </a:p>
          <a:p>
            <a:pPr marL="12700">
              <a:lnSpc>
                <a:spcPct val="100000"/>
              </a:lnSpc>
            </a:pPr>
            <a:r>
              <a:rPr lang="en-US" sz="2800" b="1" noProof="1">
                <a:latin typeface="Consolas"/>
                <a:cs typeface="Consolas"/>
              </a:rPr>
              <a:t>}</a:t>
            </a: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C34A2E56-F2E7-AC46-5CE9-793C12729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5638800"/>
            <a:ext cx="3880757" cy="1120487"/>
          </a:xfrm>
          <a:prstGeom prst="wedgeRoundRectCallout">
            <a:avLst>
              <a:gd name="adj1" fmla="val -56372"/>
              <a:gd name="adj2" fmla="val -352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</a:rPr>
              <a:t>Пример за </a:t>
            </a:r>
            <a:r>
              <a:rPr lang="en-US" sz="2800" b="1" noProof="1">
                <a:solidFill>
                  <a:srgbClr val="FFFFFF"/>
                </a:solidFill>
              </a:rPr>
              <a:t>JSON </a:t>
            </a:r>
            <a:r>
              <a:rPr lang="bg-BG" sz="2800" b="1" noProof="1">
                <a:solidFill>
                  <a:srgbClr val="FFFFFF"/>
                </a:solidFill>
              </a:rPr>
              <a:t>документ в </a:t>
            </a:r>
            <a:r>
              <a:rPr lang="en-US" sz="2800" b="1" noProof="1">
                <a:solidFill>
                  <a:srgbClr val="FFFFFF"/>
                </a:solidFill>
              </a:rPr>
              <a:t>MongoDB</a:t>
            </a:r>
          </a:p>
        </p:txBody>
      </p:sp>
      <p:sp>
        <p:nvSpPr>
          <p:cNvPr id="24" name="object 15">
            <a:extLst>
              <a:ext uri="{FF2B5EF4-FFF2-40B4-BE49-F238E27FC236}">
                <a16:creationId xmlns:a16="http://schemas.microsoft.com/office/drawing/2014/main" id="{F23F4A49-E31B-C517-27D9-8A20DD1D6553}"/>
              </a:ext>
            </a:extLst>
          </p:cNvPr>
          <p:cNvSpPr txBox="1"/>
          <p:nvPr/>
        </p:nvSpPr>
        <p:spPr>
          <a:xfrm>
            <a:off x="11925300" y="6618223"/>
            <a:ext cx="23368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1065"/>
              </a:lnSpc>
            </a:pPr>
            <a:fld id="{81D60167-4931-47E6-BA6A-407CBD079E47}" type="slidenum">
              <a:rPr sz="1000" smtClean="0">
                <a:solidFill>
                  <a:srgbClr val="224464"/>
                </a:solidFill>
                <a:latin typeface="Calibri"/>
                <a:cs typeface="Calibri"/>
              </a:rPr>
              <a:pPr marL="40640">
                <a:lnSpc>
                  <a:spcPts val="1065"/>
                </a:lnSpc>
              </a:pPr>
              <a:t>25</a:t>
            </a:fld>
            <a:endParaRPr sz="1000" dirty="0">
              <a:latin typeface="Calibri"/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9FF8973-211C-838A-CB0C-880AFDBB72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64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 descr="Ð ÐµÐ·ÑÐ»ÑÐ°Ñ Ñ Ð¸Ð·Ð¾Ð±ÑÐ°Ð¶ÐµÐ½Ð¸Ðµ Ð·Ð° sql server png">
            <a:extLst>
              <a:ext uri="{FF2B5EF4-FFF2-40B4-BE49-F238E27FC236}">
                <a16:creationId xmlns:a16="http://schemas.microsoft.com/office/drawing/2014/main" id="{D87D64C2-9B46-41DD-97B7-0B78DBF62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372" y="1237422"/>
            <a:ext cx="2897256" cy="289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B98B7A04-1639-8689-56C2-5FDF05584ED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/>
              <a:t>Типове данни в SQL Server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502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bg-BG" sz="3500" dirty="0"/>
              <a:t>Числови</a:t>
            </a:r>
            <a:endParaRPr lang="en-US" sz="3500" noProof="1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BIT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(1-bit),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TINYINT</a:t>
            </a:r>
            <a:r>
              <a:rPr lang="en-US" noProof="1"/>
              <a:t> (8-bit),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SMALLINT</a:t>
            </a:r>
            <a:r>
              <a:rPr lang="en-US" noProof="1"/>
              <a:t> (16-bit)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INT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noProof="1"/>
              <a:t>(32-bit),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BIGINT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(64-bit)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FLOAT</a:t>
            </a:r>
            <a:r>
              <a:rPr lang="en-US" noProof="1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REAL</a:t>
            </a:r>
            <a:r>
              <a:rPr lang="en-US" noProof="1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DECIMAL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precision, scale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500" dirty="0"/>
              <a:t>Текстови</a:t>
            </a:r>
            <a:endParaRPr lang="en-US" sz="3500" noProof="1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CHAR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size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)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/>
              <a:t>– </a:t>
            </a:r>
            <a:r>
              <a:rPr lang="bg-BG" dirty="0"/>
              <a:t>низ с фиксиран размер</a:t>
            </a:r>
            <a:endParaRPr lang="en-US" noProof="1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VARCHAR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size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)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/>
              <a:t>– </a:t>
            </a:r>
            <a:r>
              <a:rPr lang="bg-BG" dirty="0"/>
              <a:t>низ с променлив размер</a:t>
            </a: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NCHAR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size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)</a:t>
            </a:r>
            <a:r>
              <a:rPr lang="en-US" sz="3500" noProof="1"/>
              <a:t> </a:t>
            </a:r>
            <a:r>
              <a:rPr lang="en-US" noProof="1"/>
              <a:t>– </a:t>
            </a:r>
            <a:r>
              <a:rPr lang="ru-RU" noProof="1"/>
              <a:t>Unicode низ с фиксиран размер</a:t>
            </a:r>
            <a:endParaRPr lang="bg-BG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NVARCHAR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size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)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/>
              <a:t>– </a:t>
            </a:r>
            <a:r>
              <a:rPr lang="ru-RU" noProof="1"/>
              <a:t>Unicode низ с променлив размер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 в </a:t>
            </a:r>
            <a:r>
              <a:rPr lang="en-US" dirty="0"/>
              <a:t>SQL Server (1)</a:t>
            </a:r>
            <a:endParaRPr lang="bg-BG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993FCB6-0A07-6307-22BC-3ABC829FBE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3055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Размер на</a:t>
            </a:r>
            <a:r>
              <a:rPr lang="en-US" dirty="0"/>
              <a:t> </a:t>
            </a:r>
            <a:r>
              <a:rPr lang="bg-BG" dirty="0"/>
              <a:t>текстови символи</a:t>
            </a:r>
            <a:endParaRPr lang="en-US" dirty="0"/>
          </a:p>
        </p:txBody>
      </p:sp>
      <p:sp>
        <p:nvSpPr>
          <p:cNvPr id="6" name="Content Placeholder 5"/>
          <p:cNvSpPr txBox="1">
            <a:spLocks noChangeArrowheads="1"/>
          </p:cNvSpPr>
          <p:nvPr/>
        </p:nvSpPr>
        <p:spPr bwMode="auto">
          <a:xfrm>
            <a:off x="607800" y="1899000"/>
            <a:ext cx="10976400" cy="35451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DECLARE @VarcharVar VARCHAR(5) = 'Test';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DECLARE @NVarcharVar NVARCHAR(5) = 'Test';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DECLARE @CharVar CHAR(5) = 'Test';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DECLARE @NCharVar NCHAR(5) = 'Test';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SELECT DATALENGTH(@VarcharVar),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       DATALENGTH(@NVarcharVar),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       DATALENGTH(@CharVar),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       DATALENGTH(@NCharVar)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2555D90-A7F3-D869-3385-54F463213C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1445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85676"/>
          </a:xfrm>
        </p:spPr>
        <p:txBody>
          <a:bodyPr>
            <a:normAutofit fontScale="85000" lnSpcReduction="10000"/>
          </a:bodyPr>
          <a:lstStyle/>
          <a:p>
            <a:r>
              <a:rPr lang="bg-BG" sz="3500" dirty="0"/>
              <a:t>Двоични/бинарни данни</a:t>
            </a:r>
            <a:endParaRPr lang="en-US" sz="3500" dirty="0"/>
          </a:p>
          <a:p>
            <a:pPr lvl="1">
              <a:buClr>
                <a:schemeClr val="tx1"/>
              </a:buClr>
            </a:pPr>
            <a:r>
              <a:rPr lang="en-US" sz="3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BINARY</a:t>
            </a:r>
            <a:r>
              <a:rPr lang="en-US" sz="33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3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en-US" sz="33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3300" dirty="0"/>
              <a:t> – </a:t>
            </a:r>
            <a:r>
              <a:rPr lang="ru-RU" sz="3300" dirty="0"/>
              <a:t>поредица от битове с фиксирана дължина</a:t>
            </a:r>
            <a:endParaRPr lang="bg-BG" sz="3300" dirty="0"/>
          </a:p>
          <a:p>
            <a:pPr lvl="1">
              <a:buClr>
                <a:schemeClr val="tx1"/>
              </a:buClr>
            </a:pPr>
            <a:r>
              <a:rPr lang="en-US" sz="3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VARBINARY</a:t>
            </a:r>
            <a:r>
              <a:rPr lang="en-US" sz="33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3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en-US" sz="33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3300" dirty="0"/>
              <a:t> – </a:t>
            </a:r>
            <a:r>
              <a:rPr lang="ru-RU" sz="3300" dirty="0"/>
              <a:t>поредица от битове, 1-8000 байта или </a:t>
            </a:r>
            <a:r>
              <a:rPr lang="en-US" sz="3300" b="1" dirty="0">
                <a:solidFill>
                  <a:schemeClr val="bg1"/>
                </a:solidFill>
                <a:latin typeface="Consolas" panose="020B0609020204030204" pitchFamily="49" charset="0"/>
              </a:rPr>
              <a:t>MAX</a:t>
            </a:r>
            <a:r>
              <a:rPr lang="en-US" sz="3300" dirty="0"/>
              <a:t> (2GB)</a:t>
            </a:r>
          </a:p>
          <a:p>
            <a:pPr>
              <a:buClr>
                <a:schemeClr val="tx1"/>
              </a:buClr>
            </a:pPr>
            <a:r>
              <a:rPr lang="bg-BG" sz="3500" dirty="0"/>
              <a:t>Дата и време</a:t>
            </a:r>
            <a:endParaRPr lang="en-US" sz="3500" dirty="0"/>
          </a:p>
          <a:p>
            <a:pPr lvl="1">
              <a:buClr>
                <a:schemeClr val="tx1"/>
              </a:buClr>
            </a:pPr>
            <a:r>
              <a:rPr lang="en-US" sz="3300" b="1" dirty="0">
                <a:solidFill>
                  <a:schemeClr val="bg1"/>
                </a:solidFill>
                <a:latin typeface="Consolas" panose="020B0609020204030204" pitchFamily="49" charset="0"/>
              </a:rPr>
              <a:t>DATE</a:t>
            </a:r>
            <a:r>
              <a:rPr lang="en-US" sz="3300" dirty="0"/>
              <a:t> – </a:t>
            </a:r>
            <a:r>
              <a:rPr lang="ru-RU" sz="3300" dirty="0"/>
              <a:t>дата в диапазона от 0001-01-01 до 9999-12-31</a:t>
            </a:r>
            <a:endParaRPr lang="en-US" sz="3300" dirty="0"/>
          </a:p>
          <a:p>
            <a:pPr lvl="1">
              <a:buClr>
                <a:schemeClr val="tx1"/>
              </a:buClr>
            </a:pPr>
            <a:r>
              <a:rPr lang="en-US" sz="3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DATETIME</a:t>
            </a:r>
            <a:r>
              <a:rPr lang="bg-BG" sz="3300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bg-BG" sz="3300" dirty="0"/>
              <a:t>– </a:t>
            </a:r>
            <a:r>
              <a:rPr lang="ru-RU" sz="3300" dirty="0"/>
              <a:t>дата и час с точност 1/300 сек</a:t>
            </a:r>
            <a:endParaRPr lang="bg-BG" sz="3300" dirty="0"/>
          </a:p>
          <a:p>
            <a:pPr lvl="1">
              <a:buClr>
                <a:schemeClr val="tx1"/>
              </a:buClr>
            </a:pPr>
            <a:r>
              <a:rPr lang="en-US" sz="33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DATETIME2</a:t>
            </a:r>
            <a:r>
              <a:rPr lang="en-US" sz="3300" dirty="0"/>
              <a:t> </a:t>
            </a:r>
            <a:r>
              <a:rPr lang="bg-BG" sz="3300" dirty="0"/>
              <a:t>– </a:t>
            </a:r>
            <a:r>
              <a:rPr lang="en-US" sz="3300" dirty="0"/>
              <a:t> </a:t>
            </a:r>
            <a:r>
              <a:rPr lang="ru-RU" sz="3300" dirty="0"/>
              <a:t> тип, който има по-голям период от време</a:t>
            </a:r>
            <a:endParaRPr lang="en-US" sz="3300" b="1" dirty="0">
              <a:latin typeface="Consolas" pitchFamily="49" charset="0"/>
              <a:cs typeface="Consolas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sz="3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SMALLDATETIME</a:t>
            </a:r>
            <a:r>
              <a:rPr lang="en-US" sz="3300" dirty="0"/>
              <a:t> – </a:t>
            </a:r>
            <a:r>
              <a:rPr lang="ru-RU" sz="3300" dirty="0"/>
              <a:t>дата и час (с точност до 1 минута)</a:t>
            </a:r>
            <a:endParaRPr lang="en-US" sz="3300" dirty="0"/>
          </a:p>
          <a:p>
            <a:pPr lvl="1">
              <a:buClr>
                <a:schemeClr val="tx1"/>
              </a:buClr>
            </a:pPr>
            <a:r>
              <a:rPr lang="en-US" sz="33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TIME</a:t>
            </a:r>
            <a:r>
              <a:rPr lang="en-US" sz="3300" dirty="0"/>
              <a:t> </a:t>
            </a:r>
            <a:r>
              <a:rPr lang="bg-BG" sz="3300" dirty="0"/>
              <a:t>–</a:t>
            </a:r>
            <a:r>
              <a:rPr lang="en-US" sz="3300" dirty="0"/>
              <a:t> </a:t>
            </a:r>
            <a:r>
              <a:rPr lang="ru-RU" sz="3300" dirty="0"/>
              <a:t>определя час от деня (без часова зона)</a:t>
            </a:r>
            <a:endParaRPr lang="en-US" sz="3300" dirty="0"/>
          </a:p>
          <a:p>
            <a:pPr lvl="1">
              <a:buClr>
                <a:schemeClr val="tx1"/>
              </a:buClr>
            </a:pPr>
            <a:r>
              <a:rPr lang="en-US" sz="33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DATETIMEOFFSET</a:t>
            </a:r>
            <a:r>
              <a:rPr lang="bg-BG" sz="3300" dirty="0"/>
              <a:t> –</a:t>
            </a:r>
            <a:r>
              <a:rPr lang="en-US" sz="3300" dirty="0"/>
              <a:t> </a:t>
            </a:r>
            <a:r>
              <a:rPr lang="ru-RU" sz="3300" dirty="0"/>
              <a:t>дата и час, които имат часова зона</a:t>
            </a:r>
            <a:endParaRPr lang="bg-BG" sz="33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 в </a:t>
            </a:r>
            <a:r>
              <a:rPr lang="en-US" dirty="0"/>
              <a:t>SQL Server (2)</a:t>
            </a:r>
            <a:endParaRPr lang="bg-BG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A0D31C6-7CE8-249B-D4EC-2B58FD3A10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354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/>
          <p:nvPr/>
        </p:nvGrpSpPr>
        <p:grpSpPr>
          <a:xfrm>
            <a:off x="4912827" y="1596574"/>
            <a:ext cx="2347876" cy="2362038"/>
            <a:chOff x="3878107" y="914400"/>
            <a:chExt cx="4159406" cy="4184495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1313" y="914400"/>
              <a:ext cx="3886200" cy="38862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46218">
              <a:off x="3732212" y="2503574"/>
              <a:ext cx="2741216" cy="2449426"/>
            </a:xfrm>
            <a:prstGeom prst="rect">
              <a:avLst/>
            </a:prstGeom>
          </p:spPr>
        </p:pic>
      </p:grpSp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4786CD85-17B4-5582-0A31-340E498ED1C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Системи за управление на бази данни</a:t>
            </a:r>
            <a:endParaRPr lang="bg-BG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1E46FA96-85EE-79F7-A20C-97A1852A90F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Сървъри за бази данни</a:t>
            </a:r>
          </a:p>
        </p:txBody>
      </p:sp>
    </p:spTree>
    <p:extLst>
      <p:ext uri="{BB962C8B-B14F-4D97-AF65-F5344CB8AC3E}">
        <p14:creationId xmlns:p14="http://schemas.microsoft.com/office/powerpoint/2010/main" val="345480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7AB66D-8387-47EA-B4A8-CBEBFD064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4000" dirty="0"/>
              <a:t>Дата и време</a:t>
            </a:r>
            <a:r>
              <a:rPr lang="en-US" sz="4000" dirty="0"/>
              <a:t> </a:t>
            </a:r>
            <a:r>
              <a:rPr lang="bg-BG" sz="4000" dirty="0"/>
              <a:t>в</a:t>
            </a:r>
            <a:r>
              <a:rPr lang="en-US" sz="4000" dirty="0"/>
              <a:t> SQL Server </a:t>
            </a:r>
          </a:p>
        </p:txBody>
      </p:sp>
      <p:pic>
        <p:nvPicPr>
          <p:cNvPr id="1026" name="Picture 2" descr="SQL Date and time data types compare - datetime,datetime2,date,TIME">
            <a:extLst>
              <a:ext uri="{FF2B5EF4-FFF2-40B4-BE49-F238E27FC236}">
                <a16:creationId xmlns:a16="http://schemas.microsoft.com/office/drawing/2014/main" id="{637EEC48-3134-4A59-88F1-C61BF97AE0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6"/>
          <a:stretch/>
        </p:blipFill>
        <p:spPr bwMode="auto">
          <a:xfrm>
            <a:off x="323884" y="1539000"/>
            <a:ext cx="11544231" cy="414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F99E2CB8-26EF-ED5A-E114-07BC8B429C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571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60363" lvl="1"/>
            <a:r>
              <a:rPr lang="bg-BG" sz="3600" dirty="0"/>
              <a:t>Изпълнете заявките: </a:t>
            </a:r>
            <a:r>
              <a:rPr lang="en-US" sz="3600" dirty="0">
                <a:hlinkClick r:id="rId3"/>
              </a:rPr>
              <a:t>https://www.w3schools.com/sql/</a:t>
            </a:r>
            <a:endParaRPr lang="bg-BG" sz="3600" dirty="0"/>
          </a:p>
          <a:p>
            <a:pPr lvl="1">
              <a:buClr>
                <a:schemeClr val="tx1"/>
              </a:buClr>
            </a:pPr>
            <a:r>
              <a:rPr lang="en-US" sz="3400" dirty="0"/>
              <a:t>SELECT * FROM Customers</a:t>
            </a:r>
            <a:r>
              <a:rPr lang="bg-BG" sz="3400" dirty="0"/>
              <a:t> – Извличане на всички</a:t>
            </a:r>
            <a:r>
              <a:rPr lang="en-US" sz="3400" dirty="0"/>
              <a:t> </a:t>
            </a:r>
            <a:r>
              <a:rPr lang="bg-BG" sz="3400" dirty="0"/>
              <a:t>купувачи</a:t>
            </a:r>
          </a:p>
          <a:p>
            <a:pPr lvl="1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...</a:t>
            </a:r>
            <a:r>
              <a:rPr lang="bg-BG" sz="3400" dirty="0"/>
              <a:t> </a:t>
            </a:r>
            <a:r>
              <a:rPr lang="en-US" sz="3400" dirty="0"/>
              <a:t>* FROM Customers</a:t>
            </a:r>
            <a:r>
              <a:rPr lang="bg-BG" sz="3400" dirty="0"/>
              <a:t> – Допълнете полето, за да извлечете всички купувачи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Релационна база данни (Демо)</a:t>
            </a:r>
            <a:endParaRPr lang="en-US" dirty="0"/>
          </a:p>
        </p:txBody>
      </p:sp>
      <p:pic>
        <p:nvPicPr>
          <p:cNvPr id="1026" name="Picture 2" descr="File:W3Schools logo.svg - Wikimedia Common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0318" y="4343400"/>
            <a:ext cx="2051363" cy="1937242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ECFA053F-60A2-0256-BD38-7144611130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272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775781" cy="4830215"/>
          </a:xfrm>
        </p:spPr>
        <p:txBody>
          <a:bodyPr>
            <a:normAutofit lnSpcReduction="1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СУБД</a:t>
            </a:r>
            <a:r>
              <a:rPr lang="en-US" sz="3400" dirty="0"/>
              <a:t>: </a:t>
            </a:r>
            <a:r>
              <a:rPr lang="bg-BG" sz="3400" dirty="0"/>
              <a:t>съхранява и управлява данните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Релационни бази данни</a:t>
            </a:r>
            <a:r>
              <a:rPr lang="en-US" sz="3400" dirty="0"/>
              <a:t>: </a:t>
            </a:r>
            <a:r>
              <a:rPr lang="bg-BG" sz="3400" dirty="0"/>
              <a:t>таблици и релации със строга структура</a:t>
            </a:r>
            <a:endParaRPr lang="en-US" sz="3400" dirty="0"/>
          </a:p>
          <a:p>
            <a:pPr marL="360363" indent="-360363" fontAlgn="base">
              <a:buClr>
                <a:schemeClr val="bg2"/>
              </a:buClr>
            </a:pPr>
            <a:r>
              <a:rPr lang="bg-BG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Нерелационни бази данни</a:t>
            </a:r>
            <a:r>
              <a:rPr lang="en-US" sz="3400" dirty="0"/>
              <a:t>: </a:t>
            </a:r>
            <a:r>
              <a:rPr lang="bg-BG" sz="3400" dirty="0"/>
              <a:t>колекции от документи</a:t>
            </a:r>
            <a:endParaRPr lang="en-US" sz="3400" b="1" dirty="0"/>
          </a:p>
          <a:p>
            <a:pPr marL="360363" indent="-360363" fontAlgn="base">
              <a:buClr>
                <a:schemeClr val="bg2"/>
              </a:buClr>
            </a:pP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Типове данни</a:t>
            </a:r>
            <a:r>
              <a:rPr lang="en-US" sz="3400" dirty="0"/>
              <a:t>:</a:t>
            </a:r>
            <a:endParaRPr lang="bg-BG" sz="3400" dirty="0"/>
          </a:p>
          <a:p>
            <a:pPr marL="969948" lvl="1" indent="-360363" fontAlgn="base"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Числови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Текстови</a:t>
            </a:r>
            <a:endParaRPr lang="en-US" sz="3200" dirty="0">
              <a:solidFill>
                <a:schemeClr val="bg2"/>
              </a:solidFill>
            </a:endParaRP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561436-9EB1-5473-BBDF-7E7954EE8F7E}"/>
              </a:ext>
            </a:extLst>
          </p:cNvPr>
          <p:cNvSpPr txBox="1"/>
          <p:nvPr/>
        </p:nvSpPr>
        <p:spPr>
          <a:xfrm>
            <a:off x="4766647" y="5172650"/>
            <a:ext cx="3200400" cy="130763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457200" indent="-457200" algn="l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itchFamily="2" charset="2"/>
              <a:buChar char="§"/>
            </a:pPr>
            <a:r>
              <a:rPr lang="bg-BG" sz="3200" dirty="0">
                <a:solidFill>
                  <a:schemeClr val="bg2"/>
                </a:solidFill>
              </a:rPr>
              <a:t>Бинарни</a:t>
            </a:r>
          </a:p>
          <a:p>
            <a:pPr marL="457200" indent="-457200" algn="l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itchFamily="2" charset="2"/>
              <a:buChar char="§"/>
            </a:pPr>
            <a:r>
              <a:rPr lang="bg-BG" sz="3200" dirty="0">
                <a:solidFill>
                  <a:schemeClr val="bg2"/>
                </a:solidFill>
              </a:rPr>
              <a:t>Дати</a:t>
            </a:r>
            <a:endParaRPr lang="x-none" sz="3200">
              <a:solidFill>
                <a:schemeClr val="bg2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78DAECED-D86E-2F4D-EFB2-E443596525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674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53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B884D733-22E2-BE80-42FD-B7D60C9E54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458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288C9-C2D8-D872-8574-1AC1BA3E97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72110" indent="-360045">
              <a:lnSpc>
                <a:spcPct val="100000"/>
              </a:lnSpc>
              <a:spcBef>
                <a:spcPts val="110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600" spc="5" dirty="0">
                <a:solidFill>
                  <a:srgbClr val="224464"/>
                </a:solidFill>
                <a:latin typeface="Calibri"/>
                <a:cs typeface="Calibri"/>
              </a:rPr>
              <a:t>Система за управление на бази данни </a:t>
            </a:r>
            <a:r>
              <a:rPr lang="bg-BG" sz="3600" dirty="0">
                <a:solidFill>
                  <a:srgbClr val="224464"/>
                </a:solidFill>
                <a:latin typeface="Calibri"/>
                <a:cs typeface="Calibri"/>
              </a:rPr>
              <a:t>(</a:t>
            </a:r>
            <a:r>
              <a:rPr lang="bg-BG" sz="3600" b="1" dirty="0">
                <a:solidFill>
                  <a:schemeClr val="bg1"/>
                </a:solidFill>
                <a:latin typeface="Calibri"/>
                <a:cs typeface="Calibri"/>
              </a:rPr>
              <a:t>СУБД</a:t>
            </a:r>
            <a:r>
              <a:rPr lang="bg-BG" sz="3600" dirty="0">
                <a:solidFill>
                  <a:srgbClr val="224464"/>
                </a:solidFill>
                <a:latin typeface="Calibri"/>
                <a:cs typeface="Calibri"/>
              </a:rPr>
              <a:t>)</a:t>
            </a:r>
            <a:r>
              <a:rPr lang="bg-BG" sz="3600" spc="-5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600" dirty="0">
                <a:solidFill>
                  <a:srgbClr val="224464"/>
                </a:solidFill>
                <a:latin typeface="Calibri"/>
                <a:cs typeface="Calibri"/>
              </a:rPr>
              <a:t>е софтуер</a:t>
            </a:r>
            <a:r>
              <a:rPr lang="bg-BG" sz="3600" spc="-10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lang="bg-BG" sz="3600" spc="-8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600" spc="5" dirty="0">
                <a:solidFill>
                  <a:srgbClr val="224464"/>
                </a:solidFill>
                <a:latin typeface="Calibri"/>
                <a:cs typeface="Calibri"/>
              </a:rPr>
              <a:t>използван за </a:t>
            </a:r>
            <a:r>
              <a:rPr lang="bg-BG" sz="3600" b="1" spc="-10" dirty="0">
                <a:solidFill>
                  <a:schemeClr val="bg1"/>
                </a:solidFill>
                <a:latin typeface="Calibri"/>
                <a:cs typeface="Calibri"/>
              </a:rPr>
              <a:t>дефиниране</a:t>
            </a:r>
            <a:r>
              <a:rPr lang="bg-BG" sz="3600" spc="-10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lang="bg-BG" sz="3600" spc="2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600" b="1" spc="-10" dirty="0">
                <a:solidFill>
                  <a:schemeClr val="bg1"/>
                </a:solidFill>
                <a:latin typeface="Calibri"/>
                <a:cs typeface="Calibri"/>
              </a:rPr>
              <a:t>манипулиране</a:t>
            </a:r>
            <a:r>
              <a:rPr lang="bg-BG" sz="3600" spc="-10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lang="bg-BG" sz="3600" spc="-2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600" b="1" spc="-20" dirty="0">
                <a:solidFill>
                  <a:schemeClr val="bg1"/>
                </a:solidFill>
                <a:latin typeface="Calibri"/>
                <a:cs typeface="Calibri"/>
              </a:rPr>
              <a:t>извличане</a:t>
            </a:r>
            <a:r>
              <a:rPr lang="bg-BG" sz="3600" b="1" spc="-2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600" spc="5" dirty="0">
                <a:solidFill>
                  <a:srgbClr val="224464"/>
                </a:solidFill>
                <a:latin typeface="Calibri"/>
                <a:cs typeface="Calibri"/>
              </a:rPr>
              <a:t>и </a:t>
            </a:r>
            <a:r>
              <a:rPr lang="bg-BG" sz="3600" b="1" spc="-10" dirty="0">
                <a:solidFill>
                  <a:schemeClr val="bg1"/>
                </a:solidFill>
                <a:latin typeface="Calibri"/>
                <a:cs typeface="Calibri"/>
              </a:rPr>
              <a:t>управление</a:t>
            </a:r>
            <a:r>
              <a:rPr lang="bg-BG" sz="3600" b="1" spc="-1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600" spc="-15" dirty="0">
                <a:solidFill>
                  <a:srgbClr val="224464"/>
                </a:solidFill>
                <a:latin typeface="Calibri"/>
                <a:cs typeface="Calibri"/>
              </a:rPr>
              <a:t>на данни в база данни</a:t>
            </a:r>
            <a:endParaRPr lang="bg-BG" sz="3600" dirty="0">
              <a:latin typeface="Calibri"/>
              <a:cs typeface="Calibri"/>
            </a:endParaRPr>
          </a:p>
          <a:p>
            <a:pPr marL="815022" marR="217170" lvl="1" indent="-360045">
              <a:lnSpc>
                <a:spcPct val="104800"/>
              </a:lnSpc>
              <a:spcBef>
                <a:spcPts val="1220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400" spc="-5" dirty="0">
                <a:solidFill>
                  <a:srgbClr val="224464"/>
                </a:solidFill>
                <a:latin typeface="Calibri"/>
                <a:cs typeface="Calibri"/>
              </a:rPr>
              <a:t>СУБД </a:t>
            </a:r>
            <a:r>
              <a:rPr lang="bg-BG" sz="3400" b="1" spc="-10" dirty="0">
                <a:solidFill>
                  <a:schemeClr val="bg1"/>
                </a:solidFill>
                <a:latin typeface="Calibri"/>
                <a:cs typeface="Calibri"/>
              </a:rPr>
              <a:t>съхранява и управлява </a:t>
            </a:r>
            <a:r>
              <a:rPr lang="bg-BG" sz="3400" dirty="0"/>
              <a:t>самите данни</a:t>
            </a:r>
            <a:r>
              <a:rPr lang="bg-BG" sz="3400" spc="-30" dirty="0">
                <a:solidFill>
                  <a:srgbClr val="224464"/>
                </a:solidFill>
                <a:latin typeface="Calibri"/>
                <a:cs typeface="Calibri"/>
              </a:rPr>
              <a:t>, </a:t>
            </a:r>
            <a:r>
              <a:rPr lang="bg-BG" sz="3400" dirty="0"/>
              <a:t>формата им</a:t>
            </a:r>
            <a:r>
              <a:rPr lang="bg-BG" sz="3400" spc="-15" dirty="0">
                <a:solidFill>
                  <a:srgbClr val="224464"/>
                </a:solidFill>
                <a:latin typeface="Calibri"/>
                <a:cs typeface="Calibri"/>
              </a:rPr>
              <a:t>, </a:t>
            </a:r>
            <a:r>
              <a:rPr lang="bg-BG" sz="3400" dirty="0"/>
              <a:t>имената на полетата и типовете данни</a:t>
            </a:r>
            <a:r>
              <a:rPr lang="bg-BG" sz="3400" spc="5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lang="bg-BG" sz="3400" spc="-6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400" dirty="0"/>
              <a:t>структурата на записа </a:t>
            </a:r>
            <a:r>
              <a:rPr lang="bg-BG" sz="3400" spc="5" dirty="0">
                <a:solidFill>
                  <a:srgbClr val="224464"/>
                </a:solidFill>
                <a:latin typeface="Calibri"/>
                <a:cs typeface="Calibri"/>
              </a:rPr>
              <a:t>и файловата структура</a:t>
            </a:r>
          </a:p>
          <a:p>
            <a:pPr marL="815022" marR="217170" lvl="1" indent="-360045">
              <a:lnSpc>
                <a:spcPct val="104800"/>
              </a:lnSpc>
              <a:spcBef>
                <a:spcPts val="1220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400" b="1" spc="5" dirty="0">
                <a:solidFill>
                  <a:srgbClr val="224464"/>
                </a:solidFill>
                <a:latin typeface="Calibri"/>
                <a:cs typeface="Calibri"/>
              </a:rPr>
              <a:t>Източник</a:t>
            </a:r>
            <a:r>
              <a:rPr lang="bg-BG" sz="3400" spc="5" dirty="0">
                <a:solidFill>
                  <a:srgbClr val="224464"/>
                </a:solidFill>
                <a:latin typeface="Calibri"/>
                <a:cs typeface="Calibri"/>
              </a:rPr>
              <a:t> / </a:t>
            </a:r>
            <a:r>
              <a:rPr lang="bg-BG" sz="3400" b="1" spc="5" dirty="0">
                <a:solidFill>
                  <a:srgbClr val="224464"/>
                </a:solidFill>
                <a:latin typeface="Calibri"/>
                <a:cs typeface="Calibri"/>
              </a:rPr>
              <a:t>доставчик</a:t>
            </a:r>
            <a:r>
              <a:rPr lang="bg-BG" sz="3400" spc="5" dirty="0">
                <a:solidFill>
                  <a:srgbClr val="224464"/>
                </a:solidFill>
                <a:latin typeface="Calibri"/>
                <a:cs typeface="Calibri"/>
              </a:rPr>
              <a:t> на данни</a:t>
            </a:r>
            <a:endParaRPr lang="bg-BG" sz="3400" dirty="0">
              <a:latin typeface="Calibri"/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C895C86-6632-D164-88D3-A76FF6ED4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0325194" cy="882654"/>
          </a:xfrm>
        </p:spPr>
        <p:txBody>
          <a:bodyPr>
            <a:noAutofit/>
          </a:bodyPr>
          <a:lstStyle/>
          <a:p>
            <a:r>
              <a:rPr lang="bg-BG" sz="4000" dirty="0"/>
              <a:t>Системи за управление на бази данни</a:t>
            </a:r>
            <a:endParaRPr lang="en-US" sz="40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04AC10A-6E24-E5D6-5F52-AC3C99F8ED75}"/>
              </a:ext>
            </a:extLst>
          </p:cNvPr>
          <p:cNvGrpSpPr/>
          <p:nvPr/>
        </p:nvGrpSpPr>
        <p:grpSpPr>
          <a:xfrm>
            <a:off x="9677400" y="4343400"/>
            <a:ext cx="2134433" cy="2147307"/>
            <a:chOff x="3878107" y="914400"/>
            <a:chExt cx="4159406" cy="418449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AA0A89E-53DE-CE05-24C5-24C8DAC91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1313" y="914400"/>
              <a:ext cx="3886200" cy="38862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1E7FF15-0993-B027-0C59-34E77ED75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46218">
              <a:off x="3732212" y="2503574"/>
              <a:ext cx="2741216" cy="2449426"/>
            </a:xfrm>
            <a:prstGeom prst="rect">
              <a:avLst/>
            </a:prstGeom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303D47F4-732A-3889-976E-2FFBBC05A2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042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6F3FDB3-B795-A1E4-0481-1FAAAB257F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219200"/>
            <a:ext cx="11879039" cy="5528766"/>
          </a:xfrm>
        </p:spPr>
        <p:txBody>
          <a:bodyPr>
            <a:noAutofit/>
          </a:bodyPr>
          <a:lstStyle/>
          <a:p>
            <a:pPr marL="372110" indent="-360045">
              <a:lnSpc>
                <a:spcPct val="100000"/>
              </a:lnSpc>
              <a:spcBef>
                <a:spcPts val="1085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600" b="1" spc="-5" dirty="0">
                <a:solidFill>
                  <a:srgbClr val="224464"/>
                </a:solidFill>
                <a:latin typeface="Calibri"/>
                <a:cs typeface="Calibri"/>
              </a:rPr>
              <a:t>Базите данни (БД)</a:t>
            </a:r>
            <a:r>
              <a:rPr lang="bg-BG" sz="3600" dirty="0"/>
              <a:t> съхраняват и регулират данни в</a:t>
            </a:r>
            <a:r>
              <a:rPr lang="en-US" sz="3600" spc="-4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en-US" sz="3600" spc="10" dirty="0">
                <a:solidFill>
                  <a:srgbClr val="224464"/>
                </a:solidFill>
                <a:latin typeface="Calibri"/>
                <a:cs typeface="Calibri"/>
              </a:rPr>
              <a:t>back-end</a:t>
            </a:r>
            <a:r>
              <a:rPr lang="en-US" sz="3600" spc="-6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600" spc="-25" dirty="0">
                <a:solidFill>
                  <a:srgbClr val="224464"/>
                </a:solidFill>
                <a:latin typeface="Calibri"/>
                <a:cs typeface="Calibri"/>
              </a:rPr>
              <a:t>системи</a:t>
            </a:r>
            <a:endParaRPr lang="en-US" sz="3600" dirty="0">
              <a:latin typeface="Calibri"/>
              <a:cs typeface="Calibri"/>
            </a:endParaRPr>
          </a:p>
          <a:p>
            <a:pPr marL="372110" indent="-360045">
              <a:lnSpc>
                <a:spcPct val="100000"/>
              </a:lnSpc>
              <a:spcBef>
                <a:spcPts val="985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600" b="1" spc="-10" dirty="0">
                <a:solidFill>
                  <a:srgbClr val="224464"/>
                </a:solidFill>
                <a:latin typeface="Calibri"/>
                <a:cs typeface="Calibri"/>
              </a:rPr>
              <a:t>Релационни БД </a:t>
            </a:r>
            <a:r>
              <a:rPr lang="en-US" sz="3600" spc="5" dirty="0">
                <a:solidFill>
                  <a:srgbClr val="224464"/>
                </a:solidFill>
                <a:latin typeface="Calibri"/>
                <a:cs typeface="Calibri"/>
              </a:rPr>
              <a:t>(</a:t>
            </a:r>
            <a:r>
              <a:rPr lang="en-US" sz="3600" b="1" spc="5" dirty="0">
                <a:solidFill>
                  <a:srgbClr val="224464"/>
                </a:solidFill>
                <a:latin typeface="Calibri"/>
                <a:cs typeface="Calibri"/>
              </a:rPr>
              <a:t>RDBMS</a:t>
            </a:r>
            <a:r>
              <a:rPr lang="en-US" sz="3600" spc="5" dirty="0">
                <a:solidFill>
                  <a:srgbClr val="224464"/>
                </a:solidFill>
                <a:latin typeface="Calibri"/>
                <a:cs typeface="Calibri"/>
              </a:rPr>
              <a:t>)</a:t>
            </a:r>
            <a:endParaRPr lang="en-US" sz="3600" dirty="0">
              <a:latin typeface="Calibri"/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1040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400" spc="-10" dirty="0">
                <a:solidFill>
                  <a:srgbClr val="224464"/>
                </a:solidFill>
                <a:latin typeface="Calibri"/>
                <a:cs typeface="Calibri"/>
              </a:rPr>
              <a:t>Съдържат данни в </a:t>
            </a:r>
            <a:r>
              <a:rPr lang="bg-BG" sz="3400" b="1" spc="-10" dirty="0">
                <a:solidFill>
                  <a:srgbClr val="224464"/>
                </a:solidFill>
                <a:latin typeface="Calibri"/>
                <a:cs typeface="Calibri"/>
              </a:rPr>
              <a:t>таблици</a:t>
            </a:r>
            <a:r>
              <a:rPr lang="en-US" sz="3400" b="1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en-US" sz="3400" spc="-5" dirty="0">
                <a:solidFill>
                  <a:srgbClr val="224464"/>
                </a:solidFill>
                <a:latin typeface="Calibri"/>
                <a:cs typeface="Calibri"/>
              </a:rPr>
              <a:t>+</a:t>
            </a:r>
            <a:r>
              <a:rPr lang="en-US" sz="34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400" b="1" spc="-15" dirty="0">
                <a:solidFill>
                  <a:srgbClr val="224464"/>
                </a:solidFill>
                <a:latin typeface="Calibri"/>
                <a:cs typeface="Calibri"/>
              </a:rPr>
              <a:t>релации</a:t>
            </a:r>
            <a:endParaRPr lang="en-US" sz="3400" dirty="0">
              <a:latin typeface="Calibri"/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990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400" spc="-5" dirty="0">
                <a:solidFill>
                  <a:srgbClr val="224464"/>
                </a:solidFill>
                <a:latin typeface="Calibri"/>
                <a:cs typeface="Calibri"/>
              </a:rPr>
              <a:t>Използват </a:t>
            </a:r>
            <a:r>
              <a:rPr lang="en-US" sz="3400" b="1" spc="-5" dirty="0">
                <a:solidFill>
                  <a:srgbClr val="224464"/>
                </a:solidFill>
                <a:latin typeface="Calibri"/>
                <a:cs typeface="Calibri"/>
              </a:rPr>
              <a:t>SQL</a:t>
            </a:r>
            <a:r>
              <a:rPr lang="en-US" sz="3400" b="1" spc="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400" spc="-5" dirty="0">
                <a:solidFill>
                  <a:srgbClr val="224464"/>
                </a:solidFill>
                <a:latin typeface="Calibri"/>
                <a:cs typeface="Calibri"/>
              </a:rPr>
              <a:t>езикът </a:t>
            </a:r>
            <a:r>
              <a:rPr lang="bg-BG" sz="3400" spc="-10" dirty="0">
                <a:solidFill>
                  <a:srgbClr val="224464"/>
                </a:solidFill>
                <a:latin typeface="Calibri"/>
                <a:cs typeface="Calibri"/>
              </a:rPr>
              <a:t>за</a:t>
            </a:r>
            <a:r>
              <a:rPr lang="en-US" sz="3400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400" spc="-5" dirty="0">
                <a:solidFill>
                  <a:srgbClr val="224464"/>
                </a:solidFill>
                <a:latin typeface="Calibri"/>
                <a:cs typeface="Calibri"/>
              </a:rPr>
              <a:t>заявки</a:t>
            </a:r>
          </a:p>
          <a:p>
            <a:pPr marL="362268" indent="-360680">
              <a:lnSpc>
                <a:spcPct val="100000"/>
              </a:lnSpc>
              <a:spcBef>
                <a:spcPts val="990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en-US" sz="3600" b="1" dirty="0">
                <a:solidFill>
                  <a:srgbClr val="224464"/>
                </a:solidFill>
                <a:latin typeface="Calibri"/>
                <a:cs typeface="Calibri"/>
              </a:rPr>
              <a:t>NoSQL</a:t>
            </a:r>
            <a:r>
              <a:rPr lang="en-US" sz="3600" b="1" spc="-8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600" b="1" spc="-5" dirty="0">
                <a:solidFill>
                  <a:srgbClr val="224464"/>
                </a:solidFill>
                <a:latin typeface="Calibri"/>
                <a:cs typeface="Calibri"/>
              </a:rPr>
              <a:t>БД</a:t>
            </a:r>
            <a:endParaRPr lang="en-US" sz="3600" dirty="0">
              <a:latin typeface="Calibri"/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1015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400" dirty="0"/>
              <a:t>Имат </a:t>
            </a:r>
            <a:r>
              <a:rPr lang="bg-BG" sz="3400" b="1" dirty="0">
                <a:solidFill>
                  <a:srgbClr val="224464"/>
                </a:solidFill>
                <a:latin typeface="Calibri"/>
                <a:cs typeface="Calibri"/>
              </a:rPr>
              <a:t>колекции </a:t>
            </a:r>
            <a:r>
              <a:rPr lang="bg-BG" sz="3400" dirty="0"/>
              <a:t>от документи или двойки ключ-стойност</a:t>
            </a:r>
            <a:endParaRPr lang="en-US" sz="34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Релационни и</a:t>
            </a:r>
            <a:r>
              <a:rPr lang="en-US" dirty="0"/>
              <a:t> NoSQL </a:t>
            </a:r>
            <a:r>
              <a:rPr lang="bg-BG" dirty="0"/>
              <a:t>бази данни</a:t>
            </a:r>
            <a:endParaRPr lang="en-US" dirty="0"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10800" y="1905000"/>
            <a:ext cx="1588007" cy="158800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34600" y="3810000"/>
            <a:ext cx="1728344" cy="173126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1925300" y="6618223"/>
            <a:ext cx="144145" cy="154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1065"/>
              </a:lnSpc>
            </a:pPr>
            <a:fld id="{81D60167-4931-47E6-BA6A-407CBD079E47}" type="slidenum">
              <a:rPr sz="1000">
                <a:solidFill>
                  <a:srgbClr val="224464"/>
                </a:solidFill>
                <a:latin typeface="Calibri"/>
                <a:cs typeface="Calibri"/>
              </a:rPr>
              <a:pPr marL="40640">
                <a:lnSpc>
                  <a:spcPts val="1065"/>
                </a:lnSpc>
              </a:pPr>
              <a:t>5</a:t>
            </a:fld>
            <a:endParaRPr sz="1000" dirty="0">
              <a:latin typeface="Calibri"/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716C092-84CC-A2EB-D4E4-32A92D47D2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801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2C21640-FD6E-1A3E-EA2F-882670CC4F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6403" y="1295400"/>
            <a:ext cx="5355195" cy="4857604"/>
          </a:xfrm>
        </p:spPr>
        <p:txBody>
          <a:bodyPr>
            <a:normAutofit/>
          </a:bodyPr>
          <a:lstStyle/>
          <a:p>
            <a:r>
              <a:rPr lang="en-US" b="1" dirty="0"/>
              <a:t>NoSQL </a:t>
            </a:r>
            <a:r>
              <a:rPr lang="bg-BG" b="1" dirty="0"/>
              <a:t>бази данни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MongoDB</a:t>
            </a:r>
          </a:p>
          <a:p>
            <a:pPr lvl="1"/>
            <a:r>
              <a:rPr lang="en-US" dirty="0"/>
              <a:t>Redis</a:t>
            </a:r>
          </a:p>
          <a:p>
            <a:pPr lvl="1"/>
            <a:r>
              <a:rPr lang="en-US" dirty="0"/>
              <a:t>Google BigTable</a:t>
            </a:r>
          </a:p>
          <a:p>
            <a:pPr lvl="1"/>
            <a:r>
              <a:rPr lang="en-US" dirty="0"/>
              <a:t>Amazon DynamoDB</a:t>
            </a:r>
          </a:p>
          <a:p>
            <a:pPr lvl="1"/>
            <a:r>
              <a:rPr lang="en-US" dirty="0"/>
              <a:t>Azure Cosmos DB</a:t>
            </a:r>
          </a:p>
          <a:p>
            <a:pPr lvl="1"/>
            <a:r>
              <a:rPr lang="en-US" dirty="0"/>
              <a:t>Cassandra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B9D2C9D-41B8-D9FE-0CD6-6B85E74C30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95400"/>
            <a:ext cx="5545598" cy="4857604"/>
          </a:xfrm>
        </p:spPr>
        <p:txBody>
          <a:bodyPr/>
          <a:lstStyle/>
          <a:p>
            <a:r>
              <a:rPr lang="en-US" b="1" dirty="0"/>
              <a:t>SQL </a:t>
            </a:r>
            <a:r>
              <a:rPr lang="bg-BG" b="1" dirty="0"/>
              <a:t>бази данни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MySQL</a:t>
            </a:r>
          </a:p>
          <a:p>
            <a:pPr lvl="1"/>
            <a:r>
              <a:rPr lang="en-US" dirty="0"/>
              <a:t>PostgreSQL</a:t>
            </a:r>
          </a:p>
          <a:p>
            <a:pPr lvl="1"/>
            <a:r>
              <a:rPr lang="en-US" dirty="0"/>
              <a:t>Oracle</a:t>
            </a:r>
          </a:p>
          <a:p>
            <a:pPr lvl="1"/>
            <a:r>
              <a:rPr lang="en-US" dirty="0"/>
              <a:t>Microsoft SQL Server</a:t>
            </a:r>
          </a:p>
          <a:p>
            <a:pPr lvl="1"/>
            <a:r>
              <a:rPr lang="en-US" dirty="0"/>
              <a:t>SQLite and Web SQL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Примери</a:t>
            </a:r>
            <a:r>
              <a:rPr lang="en-US" dirty="0"/>
              <a:t> </a:t>
            </a:r>
            <a:r>
              <a:rPr lang="bg-BG" dirty="0"/>
              <a:t>за </a:t>
            </a:r>
            <a:r>
              <a:rPr lang="en-US" dirty="0"/>
              <a:t>SQL </a:t>
            </a:r>
            <a:r>
              <a:rPr lang="bg-BG" dirty="0"/>
              <a:t>и </a:t>
            </a:r>
            <a:r>
              <a:rPr lang="en-US" dirty="0"/>
              <a:t>NoSQL </a:t>
            </a:r>
            <a:r>
              <a:rPr lang="bg-BG" dirty="0"/>
              <a:t>бази данни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2CC737E-41B7-3B5B-87DF-AE04408D44B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8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8545AD69-40F4-DBAA-9062-39348258CE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400" b="1" spc="5" dirty="0">
                <a:solidFill>
                  <a:srgbClr val="224464"/>
                </a:solidFill>
                <a:latin typeface="Calibri"/>
                <a:cs typeface="Calibri"/>
              </a:rPr>
              <a:t>СУБД </a:t>
            </a:r>
            <a:r>
              <a:rPr lang="bg-BG" sz="3400" b="1" spc="-15" dirty="0">
                <a:solidFill>
                  <a:srgbClr val="224464"/>
                </a:solidFill>
                <a:latin typeface="Calibri"/>
                <a:cs typeface="Calibri"/>
              </a:rPr>
              <a:t>сървърите</a:t>
            </a:r>
            <a:r>
              <a:rPr lang="en-US" sz="3400" b="1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dirty="0"/>
              <a:t>използват </a:t>
            </a:r>
            <a:r>
              <a:rPr lang="bg-BG" sz="3400" spc="-10" dirty="0">
                <a:latin typeface="Calibri"/>
                <a:cs typeface="Calibri"/>
              </a:rPr>
              <a:t>модела</a:t>
            </a:r>
            <a:r>
              <a:rPr lang="bg-BG" sz="3400" b="1" spc="-1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400" b="1" spc="-10" dirty="0">
                <a:solidFill>
                  <a:schemeClr val="bg1"/>
                </a:solidFill>
                <a:latin typeface="Calibri"/>
                <a:cs typeface="Calibri"/>
              </a:rPr>
              <a:t>клиент-сървър</a:t>
            </a:r>
            <a:r>
              <a:rPr lang="en-US" sz="3400" dirty="0">
                <a:solidFill>
                  <a:srgbClr val="224464"/>
                </a:solidFill>
                <a:latin typeface="Calibri"/>
                <a:cs typeface="Calibri"/>
              </a:rPr>
              <a:t>:</a:t>
            </a:r>
            <a:endParaRPr lang="en-US" sz="3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СУБД и поток от данни</a:t>
            </a:r>
            <a:r>
              <a:rPr lang="en-US" dirty="0"/>
              <a:t> (</a:t>
            </a:r>
            <a:r>
              <a:rPr lang="bg-BG" dirty="0"/>
              <a:t>схема на база от данни)</a:t>
            </a:r>
            <a:endParaRPr lang="en-US" dirty="0"/>
          </a:p>
        </p:txBody>
      </p:sp>
      <p:grpSp>
        <p:nvGrpSpPr>
          <p:cNvPr id="2" name="Group 40">
            <a:extLst>
              <a:ext uri="{FF2B5EF4-FFF2-40B4-BE49-F238E27FC236}">
                <a16:creationId xmlns:a16="http://schemas.microsoft.com/office/drawing/2014/main" id="{9B4A3C3F-1EC3-30CA-2E9D-AC984FA993E6}"/>
              </a:ext>
            </a:extLst>
          </p:cNvPr>
          <p:cNvGrpSpPr/>
          <p:nvPr/>
        </p:nvGrpSpPr>
        <p:grpSpPr>
          <a:xfrm>
            <a:off x="3378706" y="3044062"/>
            <a:ext cx="1269493" cy="994538"/>
            <a:chOff x="3244340" y="2971800"/>
            <a:chExt cx="1269493" cy="994538"/>
          </a:xfrm>
        </p:grpSpPr>
        <p:grpSp>
          <p:nvGrpSpPr>
            <p:cNvPr id="3" name="object 9"/>
            <p:cNvGrpSpPr/>
            <p:nvPr/>
          </p:nvGrpSpPr>
          <p:grpSpPr>
            <a:xfrm>
              <a:off x="3267202" y="3446908"/>
              <a:ext cx="1107440" cy="519430"/>
              <a:chOff x="3367532" y="3248660"/>
              <a:chExt cx="1107440" cy="519430"/>
            </a:xfrm>
          </p:grpSpPr>
          <p:sp>
            <p:nvSpPr>
              <p:cNvPr id="10" name="object 10"/>
              <p:cNvSpPr/>
              <p:nvPr/>
            </p:nvSpPr>
            <p:spPr>
              <a:xfrm>
                <a:off x="3380232" y="3261360"/>
                <a:ext cx="1082040" cy="494030"/>
              </a:xfrm>
              <a:custGeom>
                <a:avLst/>
                <a:gdLst/>
                <a:ahLst/>
                <a:cxnLst/>
                <a:rect l="l" t="t" r="r" b="b"/>
                <a:pathLst>
                  <a:path w="1082039" h="494029">
                    <a:moveTo>
                      <a:pt x="835151" y="0"/>
                    </a:moveTo>
                    <a:lnTo>
                      <a:pt x="835151" y="123443"/>
                    </a:lnTo>
                    <a:lnTo>
                      <a:pt x="0" y="123443"/>
                    </a:lnTo>
                    <a:lnTo>
                      <a:pt x="0" y="370331"/>
                    </a:lnTo>
                    <a:lnTo>
                      <a:pt x="835151" y="370331"/>
                    </a:lnTo>
                    <a:lnTo>
                      <a:pt x="835151" y="493775"/>
                    </a:lnTo>
                    <a:lnTo>
                      <a:pt x="1082039" y="246887"/>
                    </a:lnTo>
                    <a:lnTo>
                      <a:pt x="835151" y="0"/>
                    </a:lnTo>
                    <a:close/>
                  </a:path>
                </a:pathLst>
              </a:custGeom>
              <a:solidFill>
                <a:srgbClr val="224464"/>
              </a:solidFill>
              <a:ln>
                <a:solidFill>
                  <a:srgbClr val="224464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1" name="object 11"/>
              <p:cNvSpPr/>
              <p:nvPr/>
            </p:nvSpPr>
            <p:spPr>
              <a:xfrm>
                <a:off x="3380232" y="3261360"/>
                <a:ext cx="1082040" cy="494030"/>
              </a:xfrm>
              <a:custGeom>
                <a:avLst/>
                <a:gdLst/>
                <a:ahLst/>
                <a:cxnLst/>
                <a:rect l="l" t="t" r="r" b="b"/>
                <a:pathLst>
                  <a:path w="1082039" h="494029">
                    <a:moveTo>
                      <a:pt x="0" y="123443"/>
                    </a:moveTo>
                    <a:lnTo>
                      <a:pt x="835151" y="123443"/>
                    </a:lnTo>
                    <a:lnTo>
                      <a:pt x="835151" y="0"/>
                    </a:lnTo>
                    <a:lnTo>
                      <a:pt x="1082039" y="246887"/>
                    </a:lnTo>
                    <a:lnTo>
                      <a:pt x="835151" y="493775"/>
                    </a:lnTo>
                    <a:lnTo>
                      <a:pt x="835151" y="370331"/>
                    </a:lnTo>
                    <a:lnTo>
                      <a:pt x="0" y="370331"/>
                    </a:lnTo>
                    <a:lnTo>
                      <a:pt x="0" y="123443"/>
                    </a:lnTo>
                    <a:close/>
                  </a:path>
                </a:pathLst>
              </a:custGeom>
              <a:ln w="25400">
                <a:solidFill>
                  <a:srgbClr val="224464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12" name="object 12"/>
            <p:cNvSpPr txBox="1"/>
            <p:nvPr/>
          </p:nvSpPr>
          <p:spPr>
            <a:xfrm>
              <a:off x="3244340" y="2971800"/>
              <a:ext cx="1269493" cy="504625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lang="bg-BG" sz="3200" b="1" spc="-10" dirty="0">
                  <a:solidFill>
                    <a:srgbClr val="224464"/>
                  </a:solidFill>
                  <a:latin typeface="Calibri"/>
                  <a:cs typeface="Calibri"/>
                </a:rPr>
                <a:t>Заявка</a:t>
              </a:r>
              <a:endParaRPr sz="3200" dirty="0">
                <a:latin typeface="Calibri"/>
                <a:cs typeface="Calibri"/>
              </a:endParaRPr>
            </a:p>
          </p:txBody>
        </p:sp>
      </p:grpSp>
      <p:grpSp>
        <p:nvGrpSpPr>
          <p:cNvPr id="5" name="Group 41">
            <a:extLst>
              <a:ext uri="{FF2B5EF4-FFF2-40B4-BE49-F238E27FC236}">
                <a16:creationId xmlns:a16="http://schemas.microsoft.com/office/drawing/2014/main" id="{73B5DB36-73A6-6D9A-AB8F-8B862A6ED4CD}"/>
              </a:ext>
            </a:extLst>
          </p:cNvPr>
          <p:cNvGrpSpPr/>
          <p:nvPr/>
        </p:nvGrpSpPr>
        <p:grpSpPr>
          <a:xfrm>
            <a:off x="3352800" y="4516756"/>
            <a:ext cx="1291844" cy="1017069"/>
            <a:chOff x="3218434" y="4516756"/>
            <a:chExt cx="1291844" cy="1017069"/>
          </a:xfrm>
        </p:grpSpPr>
        <p:grpSp>
          <p:nvGrpSpPr>
            <p:cNvPr id="9" name="object 19"/>
            <p:cNvGrpSpPr/>
            <p:nvPr/>
          </p:nvGrpSpPr>
          <p:grpSpPr>
            <a:xfrm>
              <a:off x="3218434" y="4516756"/>
              <a:ext cx="1107440" cy="522605"/>
              <a:chOff x="3318764" y="4318508"/>
              <a:chExt cx="1107440" cy="522605"/>
            </a:xfrm>
          </p:grpSpPr>
          <p:sp>
            <p:nvSpPr>
              <p:cNvPr id="20" name="object 20"/>
              <p:cNvSpPr/>
              <p:nvPr/>
            </p:nvSpPr>
            <p:spPr>
              <a:xfrm>
                <a:off x="3331464" y="4331208"/>
                <a:ext cx="1082040" cy="497205"/>
              </a:xfrm>
              <a:custGeom>
                <a:avLst/>
                <a:gdLst/>
                <a:ahLst/>
                <a:cxnLst/>
                <a:rect l="l" t="t" r="r" b="b"/>
                <a:pathLst>
                  <a:path w="1082039" h="497204">
                    <a:moveTo>
                      <a:pt x="248412" y="0"/>
                    </a:moveTo>
                    <a:lnTo>
                      <a:pt x="0" y="248412"/>
                    </a:lnTo>
                    <a:lnTo>
                      <a:pt x="248412" y="496824"/>
                    </a:lnTo>
                    <a:lnTo>
                      <a:pt x="248412" y="372618"/>
                    </a:lnTo>
                    <a:lnTo>
                      <a:pt x="1082039" y="372618"/>
                    </a:lnTo>
                    <a:lnTo>
                      <a:pt x="1082039" y="124206"/>
                    </a:lnTo>
                    <a:lnTo>
                      <a:pt x="248412" y="124206"/>
                    </a:lnTo>
                    <a:lnTo>
                      <a:pt x="248412" y="0"/>
                    </a:lnTo>
                    <a:close/>
                  </a:path>
                </a:pathLst>
              </a:custGeom>
              <a:solidFill>
                <a:srgbClr val="224464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21" name="object 21"/>
              <p:cNvSpPr/>
              <p:nvPr/>
            </p:nvSpPr>
            <p:spPr>
              <a:xfrm>
                <a:off x="3331464" y="4331208"/>
                <a:ext cx="1082040" cy="497205"/>
              </a:xfrm>
              <a:custGeom>
                <a:avLst/>
                <a:gdLst/>
                <a:ahLst/>
                <a:cxnLst/>
                <a:rect l="l" t="t" r="r" b="b"/>
                <a:pathLst>
                  <a:path w="1082039" h="497204">
                    <a:moveTo>
                      <a:pt x="1082039" y="124206"/>
                    </a:moveTo>
                    <a:lnTo>
                      <a:pt x="248412" y="124206"/>
                    </a:lnTo>
                    <a:lnTo>
                      <a:pt x="248412" y="0"/>
                    </a:lnTo>
                    <a:lnTo>
                      <a:pt x="0" y="248412"/>
                    </a:lnTo>
                    <a:lnTo>
                      <a:pt x="248412" y="496824"/>
                    </a:lnTo>
                    <a:lnTo>
                      <a:pt x="248412" y="372618"/>
                    </a:lnTo>
                    <a:lnTo>
                      <a:pt x="1082039" y="372618"/>
                    </a:lnTo>
                    <a:lnTo>
                      <a:pt x="1082039" y="124206"/>
                    </a:lnTo>
                    <a:close/>
                  </a:path>
                </a:pathLst>
              </a:custGeom>
              <a:ln w="25400">
                <a:solidFill>
                  <a:srgbClr val="224464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23" name="object 23"/>
            <p:cNvSpPr txBox="1"/>
            <p:nvPr/>
          </p:nvSpPr>
          <p:spPr>
            <a:xfrm>
              <a:off x="3294634" y="5029200"/>
              <a:ext cx="1215644" cy="504625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lang="bg-BG" sz="3200" b="1" spc="-10" dirty="0">
                  <a:solidFill>
                    <a:srgbClr val="224464"/>
                  </a:solidFill>
                  <a:latin typeface="Calibri"/>
                  <a:cs typeface="Calibri"/>
                </a:rPr>
                <a:t>Данни</a:t>
              </a:r>
              <a:endParaRPr sz="3200" dirty="0">
                <a:latin typeface="Calibri"/>
                <a:cs typeface="Calibri"/>
              </a:endParaRPr>
            </a:p>
          </p:txBody>
        </p:sp>
      </p:grpSp>
      <p:grpSp>
        <p:nvGrpSpPr>
          <p:cNvPr id="13" name="Group 57">
            <a:extLst>
              <a:ext uri="{FF2B5EF4-FFF2-40B4-BE49-F238E27FC236}">
                <a16:creationId xmlns:a16="http://schemas.microsoft.com/office/drawing/2014/main" id="{657C13D9-A143-86FD-894E-C7CD4C8419EE}"/>
              </a:ext>
            </a:extLst>
          </p:cNvPr>
          <p:cNvGrpSpPr/>
          <p:nvPr/>
        </p:nvGrpSpPr>
        <p:grpSpPr>
          <a:xfrm>
            <a:off x="4888865" y="2438400"/>
            <a:ext cx="6329935" cy="3420110"/>
            <a:chOff x="4631690" y="2342515"/>
            <a:chExt cx="6329935" cy="3420110"/>
          </a:xfrm>
        </p:grpSpPr>
        <p:grpSp>
          <p:nvGrpSpPr>
            <p:cNvPr id="15" name="Group 55">
              <a:extLst>
                <a:ext uri="{FF2B5EF4-FFF2-40B4-BE49-F238E27FC236}">
                  <a16:creationId xmlns:a16="http://schemas.microsoft.com/office/drawing/2014/main" id="{1686E818-E5E8-5BB0-D0C2-1187CB500E9B}"/>
                </a:ext>
              </a:extLst>
            </p:cNvPr>
            <p:cNvGrpSpPr/>
            <p:nvPr/>
          </p:nvGrpSpPr>
          <p:grpSpPr>
            <a:xfrm>
              <a:off x="7134225" y="2992755"/>
              <a:ext cx="1371599" cy="985394"/>
              <a:chOff x="7134225" y="2992755"/>
              <a:chExt cx="1371599" cy="985394"/>
            </a:xfrm>
          </p:grpSpPr>
          <p:sp>
            <p:nvSpPr>
              <p:cNvPr id="14" name="object 14"/>
              <p:cNvSpPr/>
              <p:nvPr/>
            </p:nvSpPr>
            <p:spPr>
              <a:xfrm>
                <a:off x="7242301" y="3480944"/>
                <a:ext cx="1082040" cy="497205"/>
              </a:xfrm>
              <a:custGeom>
                <a:avLst/>
                <a:gdLst/>
                <a:ahLst/>
                <a:cxnLst/>
                <a:rect l="l" t="t" r="r" b="b"/>
                <a:pathLst>
                  <a:path w="1082040" h="497204">
                    <a:moveTo>
                      <a:pt x="833627" y="0"/>
                    </a:moveTo>
                    <a:lnTo>
                      <a:pt x="833627" y="124205"/>
                    </a:lnTo>
                    <a:lnTo>
                      <a:pt x="0" y="124205"/>
                    </a:lnTo>
                    <a:lnTo>
                      <a:pt x="0" y="372617"/>
                    </a:lnTo>
                    <a:lnTo>
                      <a:pt x="833627" y="372617"/>
                    </a:lnTo>
                    <a:lnTo>
                      <a:pt x="833627" y="496823"/>
                    </a:lnTo>
                    <a:lnTo>
                      <a:pt x="1082040" y="248412"/>
                    </a:lnTo>
                    <a:lnTo>
                      <a:pt x="833627" y="0"/>
                    </a:lnTo>
                    <a:close/>
                  </a:path>
                </a:pathLst>
              </a:custGeom>
              <a:solidFill>
                <a:srgbClr val="224464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8" name="object 18"/>
              <p:cNvSpPr txBox="1"/>
              <p:nvPr/>
            </p:nvSpPr>
            <p:spPr>
              <a:xfrm>
                <a:off x="7134225" y="2992755"/>
                <a:ext cx="1371599" cy="504625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bg-BG" sz="3200" b="1" dirty="0">
                    <a:solidFill>
                      <a:srgbClr val="224464"/>
                    </a:solidFill>
                    <a:latin typeface="Calibri"/>
                    <a:cs typeface="Calibri"/>
                  </a:rPr>
                  <a:t>Достъп</a:t>
                </a:r>
                <a:endParaRPr sz="3200" dirty="0">
                  <a:latin typeface="Calibri"/>
                  <a:cs typeface="Calibri"/>
                </a:endParaRPr>
              </a:p>
            </p:txBody>
          </p:sp>
        </p:grpSp>
        <p:grpSp>
          <p:nvGrpSpPr>
            <p:cNvPr id="17" name="Group 56">
              <a:extLst>
                <a:ext uri="{FF2B5EF4-FFF2-40B4-BE49-F238E27FC236}">
                  <a16:creationId xmlns:a16="http://schemas.microsoft.com/office/drawing/2014/main" id="{FC6B4076-1B31-AF6D-0256-8447E1B07914}"/>
                </a:ext>
              </a:extLst>
            </p:cNvPr>
            <p:cNvGrpSpPr/>
            <p:nvPr/>
          </p:nvGrpSpPr>
          <p:grpSpPr>
            <a:xfrm>
              <a:off x="7210425" y="4511168"/>
              <a:ext cx="1295400" cy="1022657"/>
              <a:chOff x="7210425" y="4511168"/>
              <a:chExt cx="1295400" cy="1022657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7242301" y="4511168"/>
                <a:ext cx="1082040" cy="494030"/>
              </a:xfrm>
              <a:custGeom>
                <a:avLst/>
                <a:gdLst/>
                <a:ahLst/>
                <a:cxnLst/>
                <a:rect l="l" t="t" r="r" b="b"/>
                <a:pathLst>
                  <a:path w="1082040" h="494029">
                    <a:moveTo>
                      <a:pt x="246888" y="0"/>
                    </a:moveTo>
                    <a:lnTo>
                      <a:pt x="0" y="246887"/>
                    </a:lnTo>
                    <a:lnTo>
                      <a:pt x="246888" y="493775"/>
                    </a:lnTo>
                    <a:lnTo>
                      <a:pt x="246888" y="370331"/>
                    </a:lnTo>
                    <a:lnTo>
                      <a:pt x="1082040" y="370331"/>
                    </a:lnTo>
                    <a:lnTo>
                      <a:pt x="1082040" y="123443"/>
                    </a:lnTo>
                    <a:lnTo>
                      <a:pt x="246888" y="123443"/>
                    </a:lnTo>
                    <a:lnTo>
                      <a:pt x="246888" y="0"/>
                    </a:lnTo>
                    <a:close/>
                  </a:path>
                </a:pathLst>
              </a:custGeom>
              <a:solidFill>
                <a:srgbClr val="224464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22" name="object 22"/>
              <p:cNvSpPr txBox="1"/>
              <p:nvPr/>
            </p:nvSpPr>
            <p:spPr>
              <a:xfrm>
                <a:off x="7210425" y="5029200"/>
                <a:ext cx="1295400" cy="504625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bg-BG" sz="3200" b="1" spc="-10" dirty="0">
                    <a:solidFill>
                      <a:srgbClr val="224464"/>
                    </a:solidFill>
                    <a:latin typeface="Calibri"/>
                    <a:cs typeface="Calibri"/>
                  </a:rPr>
                  <a:t>Данни</a:t>
                </a:r>
                <a:endParaRPr sz="3200" dirty="0">
                  <a:latin typeface="Calibri"/>
                  <a:cs typeface="Calibri"/>
                </a:endParaRPr>
              </a:p>
            </p:txBody>
          </p:sp>
        </p:grpSp>
        <p:sp>
          <p:nvSpPr>
            <p:cNvPr id="34" name="object 34"/>
            <p:cNvSpPr/>
            <p:nvPr/>
          </p:nvSpPr>
          <p:spPr>
            <a:xfrm>
              <a:off x="4631690" y="2342515"/>
              <a:ext cx="6312535" cy="3420110"/>
            </a:xfrm>
            <a:custGeom>
              <a:avLst/>
              <a:gdLst/>
              <a:ahLst/>
              <a:cxnLst/>
              <a:rect l="l" t="t" r="r" b="b"/>
              <a:pathLst>
                <a:path w="6312534" h="3420110">
                  <a:moveTo>
                    <a:pt x="0" y="184150"/>
                  </a:moveTo>
                  <a:lnTo>
                    <a:pt x="6576" y="135187"/>
                  </a:lnTo>
                  <a:lnTo>
                    <a:pt x="25136" y="91195"/>
                  </a:lnTo>
                  <a:lnTo>
                    <a:pt x="53927" y="53927"/>
                  </a:lnTo>
                  <a:lnTo>
                    <a:pt x="91195" y="25136"/>
                  </a:lnTo>
                  <a:lnTo>
                    <a:pt x="135187" y="6576"/>
                  </a:lnTo>
                  <a:lnTo>
                    <a:pt x="184150" y="0"/>
                  </a:lnTo>
                  <a:lnTo>
                    <a:pt x="6128258" y="0"/>
                  </a:lnTo>
                  <a:lnTo>
                    <a:pt x="6177220" y="6576"/>
                  </a:lnTo>
                  <a:lnTo>
                    <a:pt x="6221212" y="25136"/>
                  </a:lnTo>
                  <a:lnTo>
                    <a:pt x="6258480" y="53927"/>
                  </a:lnTo>
                  <a:lnTo>
                    <a:pt x="6287271" y="91195"/>
                  </a:lnTo>
                  <a:lnTo>
                    <a:pt x="6305831" y="135187"/>
                  </a:lnTo>
                  <a:lnTo>
                    <a:pt x="6312408" y="184150"/>
                  </a:lnTo>
                  <a:lnTo>
                    <a:pt x="6312408" y="3235706"/>
                  </a:lnTo>
                  <a:lnTo>
                    <a:pt x="6305831" y="3284668"/>
                  </a:lnTo>
                  <a:lnTo>
                    <a:pt x="6287271" y="3328660"/>
                  </a:lnTo>
                  <a:lnTo>
                    <a:pt x="6258480" y="3365928"/>
                  </a:lnTo>
                  <a:lnTo>
                    <a:pt x="6221212" y="3394719"/>
                  </a:lnTo>
                  <a:lnTo>
                    <a:pt x="6177220" y="3413279"/>
                  </a:lnTo>
                  <a:lnTo>
                    <a:pt x="6128258" y="3419856"/>
                  </a:lnTo>
                  <a:lnTo>
                    <a:pt x="184150" y="3419856"/>
                  </a:lnTo>
                  <a:lnTo>
                    <a:pt x="135187" y="3413279"/>
                  </a:lnTo>
                  <a:lnTo>
                    <a:pt x="91195" y="3394719"/>
                  </a:lnTo>
                  <a:lnTo>
                    <a:pt x="53927" y="3365928"/>
                  </a:lnTo>
                  <a:lnTo>
                    <a:pt x="25136" y="3328660"/>
                  </a:lnTo>
                  <a:lnTo>
                    <a:pt x="6576" y="3284668"/>
                  </a:lnTo>
                  <a:lnTo>
                    <a:pt x="0" y="3235706"/>
                  </a:lnTo>
                  <a:lnTo>
                    <a:pt x="0" y="184150"/>
                  </a:lnTo>
                  <a:close/>
                </a:path>
              </a:pathLst>
            </a:custGeom>
            <a:ln w="57150">
              <a:solidFill>
                <a:srgbClr val="22446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5" name="object 35"/>
            <p:cNvSpPr txBox="1"/>
            <p:nvPr/>
          </p:nvSpPr>
          <p:spPr>
            <a:xfrm>
              <a:off x="7195594" y="2433115"/>
              <a:ext cx="1175453" cy="444352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5"/>
                </a:spcBef>
              </a:pPr>
              <a:r>
                <a:rPr lang="bg-BG" sz="2800" b="1" spc="-5" dirty="0">
                  <a:solidFill>
                    <a:srgbClr val="224464"/>
                  </a:solidFill>
                  <a:latin typeface="Consolas"/>
                  <a:cs typeface="Consolas"/>
                </a:rPr>
                <a:t>Сървър</a:t>
              </a:r>
              <a:endParaRPr sz="2800" dirty="0">
                <a:latin typeface="Consolas"/>
                <a:cs typeface="Consolas"/>
              </a:endParaRPr>
            </a:p>
          </p:txBody>
        </p:sp>
        <p:grpSp>
          <p:nvGrpSpPr>
            <p:cNvPr id="19" name="Group 54">
              <a:extLst>
                <a:ext uri="{FF2B5EF4-FFF2-40B4-BE49-F238E27FC236}">
                  <a16:creationId xmlns:a16="http://schemas.microsoft.com/office/drawing/2014/main" id="{D6649D1D-6B7D-8F0F-09F4-53473C697CAF}"/>
                </a:ext>
              </a:extLst>
            </p:cNvPr>
            <p:cNvGrpSpPr/>
            <p:nvPr/>
          </p:nvGrpSpPr>
          <p:grpSpPr>
            <a:xfrm>
              <a:off x="8610600" y="2964308"/>
              <a:ext cx="2351025" cy="2548255"/>
              <a:chOff x="8673338" y="2964308"/>
              <a:chExt cx="2351025" cy="2548255"/>
            </a:xfrm>
          </p:grpSpPr>
          <p:sp>
            <p:nvSpPr>
              <p:cNvPr id="24" name="object 24"/>
              <p:cNvSpPr/>
              <p:nvPr/>
            </p:nvSpPr>
            <p:spPr>
              <a:xfrm>
                <a:off x="8673338" y="2964308"/>
                <a:ext cx="2057400" cy="2548255"/>
              </a:xfrm>
              <a:custGeom>
                <a:avLst/>
                <a:gdLst/>
                <a:ahLst/>
                <a:cxnLst/>
                <a:rect l="l" t="t" r="r" b="b"/>
                <a:pathLst>
                  <a:path w="2057400" h="2548254">
                    <a:moveTo>
                      <a:pt x="0" y="110743"/>
                    </a:moveTo>
                    <a:lnTo>
                      <a:pt x="8713" y="67669"/>
                    </a:lnTo>
                    <a:lnTo>
                      <a:pt x="32464" y="32464"/>
                    </a:lnTo>
                    <a:lnTo>
                      <a:pt x="67669" y="8713"/>
                    </a:lnTo>
                    <a:lnTo>
                      <a:pt x="110743" y="0"/>
                    </a:lnTo>
                    <a:lnTo>
                      <a:pt x="1946655" y="0"/>
                    </a:lnTo>
                    <a:lnTo>
                      <a:pt x="1989730" y="8713"/>
                    </a:lnTo>
                    <a:lnTo>
                      <a:pt x="2024935" y="32464"/>
                    </a:lnTo>
                    <a:lnTo>
                      <a:pt x="2048686" y="67669"/>
                    </a:lnTo>
                    <a:lnTo>
                      <a:pt x="2057400" y="110743"/>
                    </a:lnTo>
                    <a:lnTo>
                      <a:pt x="2057400" y="2437384"/>
                    </a:lnTo>
                    <a:lnTo>
                      <a:pt x="2048686" y="2480458"/>
                    </a:lnTo>
                    <a:lnTo>
                      <a:pt x="2024935" y="2515663"/>
                    </a:lnTo>
                    <a:lnTo>
                      <a:pt x="1989730" y="2539414"/>
                    </a:lnTo>
                    <a:lnTo>
                      <a:pt x="1946655" y="2548128"/>
                    </a:lnTo>
                    <a:lnTo>
                      <a:pt x="110743" y="2548128"/>
                    </a:lnTo>
                    <a:lnTo>
                      <a:pt x="67669" y="2539414"/>
                    </a:lnTo>
                    <a:lnTo>
                      <a:pt x="32464" y="2515663"/>
                    </a:lnTo>
                    <a:lnTo>
                      <a:pt x="8713" y="2480458"/>
                    </a:lnTo>
                    <a:lnTo>
                      <a:pt x="0" y="2437384"/>
                    </a:lnTo>
                    <a:lnTo>
                      <a:pt x="0" y="110743"/>
                    </a:lnTo>
                    <a:close/>
                  </a:path>
                </a:pathLst>
              </a:custGeom>
              <a:ln w="57150">
                <a:solidFill>
                  <a:srgbClr val="224464"/>
                </a:solidFill>
                <a:prstDash val="lgDash"/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25" name="object 25"/>
              <p:cNvSpPr txBox="1"/>
              <p:nvPr/>
            </p:nvSpPr>
            <p:spPr>
              <a:xfrm>
                <a:off x="8720963" y="3028315"/>
                <a:ext cx="2303400" cy="444994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lang="bg-BG" sz="2800" b="1" spc="-5" dirty="0">
                    <a:solidFill>
                      <a:srgbClr val="224464"/>
                    </a:solidFill>
                    <a:latin typeface="Consolas"/>
                    <a:cs typeface="Consolas"/>
                  </a:rPr>
                  <a:t>Съхранение</a:t>
                </a:r>
                <a:endParaRPr sz="2800" dirty="0">
                  <a:latin typeface="Consolas"/>
                  <a:cs typeface="Consolas"/>
                </a:endParaRPr>
              </a:p>
            </p:txBody>
          </p:sp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3E79E643-F7C6-CB7A-9DE4-3F04D889CF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008176" y="3493720"/>
                <a:ext cx="1353429" cy="1865538"/>
              </a:xfrm>
              <a:prstGeom prst="rect">
                <a:avLst/>
              </a:prstGeom>
            </p:spPr>
          </p:pic>
        </p:grpSp>
        <p:grpSp>
          <p:nvGrpSpPr>
            <p:cNvPr id="30" name="Group 53">
              <a:extLst>
                <a:ext uri="{FF2B5EF4-FFF2-40B4-BE49-F238E27FC236}">
                  <a16:creationId xmlns:a16="http://schemas.microsoft.com/office/drawing/2014/main" id="{60568839-58BF-57EF-B236-E28D35F63BD9}"/>
                </a:ext>
              </a:extLst>
            </p:cNvPr>
            <p:cNvGrpSpPr/>
            <p:nvPr/>
          </p:nvGrpSpPr>
          <p:grpSpPr>
            <a:xfrm>
              <a:off x="4852036" y="2997836"/>
              <a:ext cx="2082164" cy="2548255"/>
              <a:chOff x="4823714" y="2997836"/>
              <a:chExt cx="2082164" cy="2548255"/>
            </a:xfrm>
          </p:grpSpPr>
          <p:sp>
            <p:nvSpPr>
              <p:cNvPr id="26" name="object 26"/>
              <p:cNvSpPr/>
              <p:nvPr/>
            </p:nvSpPr>
            <p:spPr>
              <a:xfrm>
                <a:off x="4823714" y="2997836"/>
                <a:ext cx="2082164" cy="2548255"/>
              </a:xfrm>
              <a:custGeom>
                <a:avLst/>
                <a:gdLst/>
                <a:ahLst/>
                <a:cxnLst/>
                <a:rect l="l" t="t" r="r" b="b"/>
                <a:pathLst>
                  <a:path w="2082165" h="2548254">
                    <a:moveTo>
                      <a:pt x="0" y="112140"/>
                    </a:moveTo>
                    <a:lnTo>
                      <a:pt x="8806" y="68472"/>
                    </a:lnTo>
                    <a:lnTo>
                      <a:pt x="32829" y="32829"/>
                    </a:lnTo>
                    <a:lnTo>
                      <a:pt x="68472" y="8806"/>
                    </a:lnTo>
                    <a:lnTo>
                      <a:pt x="112140" y="0"/>
                    </a:lnTo>
                    <a:lnTo>
                      <a:pt x="1969642" y="0"/>
                    </a:lnTo>
                    <a:lnTo>
                      <a:pt x="2013311" y="8806"/>
                    </a:lnTo>
                    <a:lnTo>
                      <a:pt x="2048954" y="32829"/>
                    </a:lnTo>
                    <a:lnTo>
                      <a:pt x="2072977" y="68472"/>
                    </a:lnTo>
                    <a:lnTo>
                      <a:pt x="2081783" y="112140"/>
                    </a:lnTo>
                    <a:lnTo>
                      <a:pt x="2081783" y="2435987"/>
                    </a:lnTo>
                    <a:lnTo>
                      <a:pt x="2072977" y="2479655"/>
                    </a:lnTo>
                    <a:lnTo>
                      <a:pt x="2048954" y="2515298"/>
                    </a:lnTo>
                    <a:lnTo>
                      <a:pt x="2013311" y="2539321"/>
                    </a:lnTo>
                    <a:lnTo>
                      <a:pt x="1969642" y="2548128"/>
                    </a:lnTo>
                    <a:lnTo>
                      <a:pt x="112140" y="2548128"/>
                    </a:lnTo>
                    <a:lnTo>
                      <a:pt x="68472" y="2539321"/>
                    </a:lnTo>
                    <a:lnTo>
                      <a:pt x="32829" y="2515298"/>
                    </a:lnTo>
                    <a:lnTo>
                      <a:pt x="8806" y="2479655"/>
                    </a:lnTo>
                    <a:lnTo>
                      <a:pt x="0" y="2435987"/>
                    </a:lnTo>
                    <a:lnTo>
                      <a:pt x="0" y="112140"/>
                    </a:lnTo>
                    <a:close/>
                  </a:path>
                </a:pathLst>
              </a:custGeom>
              <a:ln w="57150">
                <a:solidFill>
                  <a:srgbClr val="224464"/>
                </a:solidFill>
                <a:prstDash val="lgDash"/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27" name="object 27"/>
              <p:cNvSpPr txBox="1"/>
              <p:nvPr/>
            </p:nvSpPr>
            <p:spPr>
              <a:xfrm>
                <a:off x="5048503" y="3040889"/>
                <a:ext cx="1828800" cy="444352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5"/>
                  </a:spcBef>
                </a:pPr>
                <a:r>
                  <a:rPr lang="bg-BG" sz="2800" b="1" spc="-10" dirty="0">
                    <a:solidFill>
                      <a:srgbClr val="224464"/>
                    </a:solidFill>
                    <a:latin typeface="Consolas"/>
                    <a:cs typeface="Consolas"/>
                  </a:rPr>
                  <a:t>Механизъм</a:t>
                </a:r>
                <a:endParaRPr sz="2800" dirty="0">
                  <a:latin typeface="Consolas"/>
                  <a:cs typeface="Consolas"/>
                </a:endParaRPr>
              </a:p>
            </p:txBody>
          </p:sp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9F07F3F3-AF00-E37D-4AE4-57A54562CB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048203" y="3515816"/>
                <a:ext cx="1579001" cy="1865538"/>
              </a:xfrm>
              <a:prstGeom prst="rect">
                <a:avLst/>
              </a:prstGeom>
            </p:spPr>
          </p:pic>
        </p:grpSp>
      </p:grpSp>
      <p:grpSp>
        <p:nvGrpSpPr>
          <p:cNvPr id="32" name="Group 4">
            <a:extLst>
              <a:ext uri="{FF2B5EF4-FFF2-40B4-BE49-F238E27FC236}">
                <a16:creationId xmlns:a16="http://schemas.microsoft.com/office/drawing/2014/main" id="{02C1B10B-C44F-6608-A7D7-A91EE33C0936}"/>
              </a:ext>
            </a:extLst>
          </p:cNvPr>
          <p:cNvGrpSpPr/>
          <p:nvPr/>
        </p:nvGrpSpPr>
        <p:grpSpPr>
          <a:xfrm>
            <a:off x="894842" y="2997836"/>
            <a:ext cx="2033270" cy="2548255"/>
            <a:chOff x="894842" y="2997836"/>
            <a:chExt cx="2033270" cy="2548255"/>
          </a:xfrm>
        </p:grpSpPr>
        <p:grpSp>
          <p:nvGrpSpPr>
            <p:cNvPr id="33" name="Group 39">
              <a:extLst>
                <a:ext uri="{FF2B5EF4-FFF2-40B4-BE49-F238E27FC236}">
                  <a16:creationId xmlns:a16="http://schemas.microsoft.com/office/drawing/2014/main" id="{C915242A-538F-876F-0A54-4CCC0CD570D9}"/>
                </a:ext>
              </a:extLst>
            </p:cNvPr>
            <p:cNvGrpSpPr/>
            <p:nvPr/>
          </p:nvGrpSpPr>
          <p:grpSpPr>
            <a:xfrm>
              <a:off x="894842" y="2997836"/>
              <a:ext cx="2033270" cy="2548255"/>
              <a:chOff x="894842" y="2997836"/>
              <a:chExt cx="2033270" cy="2548255"/>
            </a:xfrm>
          </p:grpSpPr>
          <p:sp>
            <p:nvSpPr>
              <p:cNvPr id="7" name="object 7"/>
              <p:cNvSpPr/>
              <p:nvPr/>
            </p:nvSpPr>
            <p:spPr>
              <a:xfrm>
                <a:off x="894842" y="2997836"/>
                <a:ext cx="2033270" cy="2548255"/>
              </a:xfrm>
              <a:custGeom>
                <a:avLst/>
                <a:gdLst/>
                <a:ahLst/>
                <a:cxnLst/>
                <a:rect l="l" t="t" r="r" b="b"/>
                <a:pathLst>
                  <a:path w="2033270" h="2548254">
                    <a:moveTo>
                      <a:pt x="0" y="109474"/>
                    </a:moveTo>
                    <a:lnTo>
                      <a:pt x="8602" y="66865"/>
                    </a:lnTo>
                    <a:lnTo>
                      <a:pt x="32062" y="32067"/>
                    </a:lnTo>
                    <a:lnTo>
                      <a:pt x="66860" y="8604"/>
                    </a:lnTo>
                    <a:lnTo>
                      <a:pt x="109474" y="0"/>
                    </a:lnTo>
                    <a:lnTo>
                      <a:pt x="1923541" y="0"/>
                    </a:lnTo>
                    <a:lnTo>
                      <a:pt x="1966150" y="8604"/>
                    </a:lnTo>
                    <a:lnTo>
                      <a:pt x="2000948" y="32067"/>
                    </a:lnTo>
                    <a:lnTo>
                      <a:pt x="2024411" y="66865"/>
                    </a:lnTo>
                    <a:lnTo>
                      <a:pt x="2033015" y="109474"/>
                    </a:lnTo>
                    <a:lnTo>
                      <a:pt x="2033015" y="2438654"/>
                    </a:lnTo>
                    <a:lnTo>
                      <a:pt x="2024411" y="2481262"/>
                    </a:lnTo>
                    <a:lnTo>
                      <a:pt x="2000948" y="2516060"/>
                    </a:lnTo>
                    <a:lnTo>
                      <a:pt x="1966150" y="2539523"/>
                    </a:lnTo>
                    <a:lnTo>
                      <a:pt x="1923541" y="2548128"/>
                    </a:lnTo>
                    <a:lnTo>
                      <a:pt x="109474" y="2548128"/>
                    </a:lnTo>
                    <a:lnTo>
                      <a:pt x="66860" y="2539523"/>
                    </a:lnTo>
                    <a:lnTo>
                      <a:pt x="32062" y="2516060"/>
                    </a:lnTo>
                    <a:lnTo>
                      <a:pt x="8602" y="2481262"/>
                    </a:lnTo>
                    <a:lnTo>
                      <a:pt x="0" y="2438654"/>
                    </a:lnTo>
                    <a:lnTo>
                      <a:pt x="0" y="109474"/>
                    </a:lnTo>
                    <a:close/>
                  </a:path>
                </a:pathLst>
              </a:custGeom>
              <a:ln w="57150">
                <a:solidFill>
                  <a:srgbClr val="224464"/>
                </a:solidFill>
                <a:prstDash val="lgDash"/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8" name="object 8"/>
              <p:cNvSpPr txBox="1"/>
              <p:nvPr/>
            </p:nvSpPr>
            <p:spPr>
              <a:xfrm>
                <a:off x="1295400" y="3048000"/>
                <a:ext cx="1391285" cy="454025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lang="bg-BG" sz="2800" b="1" spc="-5" dirty="0">
                    <a:solidFill>
                      <a:srgbClr val="224464"/>
                    </a:solidFill>
                    <a:latin typeface="Consolas"/>
                    <a:cs typeface="Consolas"/>
                  </a:rPr>
                  <a:t>Клиент</a:t>
                </a:r>
                <a:endParaRPr sz="2800" dirty="0">
                  <a:latin typeface="Consolas"/>
                  <a:cs typeface="Consolas"/>
                </a:endParaRPr>
              </a:p>
            </p:txBody>
          </p:sp>
          <p:sp>
            <p:nvSpPr>
              <p:cNvPr id="28" name="object 28"/>
              <p:cNvSpPr/>
              <p:nvPr/>
            </p:nvSpPr>
            <p:spPr>
              <a:xfrm>
                <a:off x="1143000" y="3533367"/>
                <a:ext cx="828040" cy="772795"/>
              </a:xfrm>
              <a:custGeom>
                <a:avLst/>
                <a:gdLst/>
                <a:ahLst/>
                <a:cxnLst/>
                <a:rect l="l" t="t" r="r" b="b"/>
                <a:pathLst>
                  <a:path w="828039" h="772795">
                    <a:moveTo>
                      <a:pt x="620822" y="689698"/>
                    </a:moveTo>
                    <a:lnTo>
                      <a:pt x="206939" y="689698"/>
                    </a:lnTo>
                    <a:lnTo>
                      <a:pt x="206939" y="772464"/>
                    </a:lnTo>
                    <a:lnTo>
                      <a:pt x="620822" y="772464"/>
                    </a:lnTo>
                    <a:lnTo>
                      <a:pt x="620822" y="689698"/>
                    </a:lnTo>
                    <a:close/>
                  </a:path>
                  <a:path w="828039" h="772795">
                    <a:moveTo>
                      <a:pt x="496657" y="606932"/>
                    </a:moveTo>
                    <a:lnTo>
                      <a:pt x="331104" y="606932"/>
                    </a:lnTo>
                    <a:lnTo>
                      <a:pt x="331104" y="689698"/>
                    </a:lnTo>
                    <a:lnTo>
                      <a:pt x="496657" y="689698"/>
                    </a:lnTo>
                    <a:lnTo>
                      <a:pt x="496657" y="606932"/>
                    </a:lnTo>
                    <a:close/>
                  </a:path>
                  <a:path w="828039" h="772795">
                    <a:moveTo>
                      <a:pt x="772579" y="0"/>
                    </a:moveTo>
                    <a:lnTo>
                      <a:pt x="55182" y="0"/>
                    </a:lnTo>
                    <a:lnTo>
                      <a:pt x="16209" y="16208"/>
                    </a:lnTo>
                    <a:lnTo>
                      <a:pt x="0" y="55177"/>
                    </a:lnTo>
                    <a:lnTo>
                      <a:pt x="0" y="551755"/>
                    </a:lnTo>
                    <a:lnTo>
                      <a:pt x="16209" y="590724"/>
                    </a:lnTo>
                    <a:lnTo>
                      <a:pt x="55182" y="606932"/>
                    </a:lnTo>
                    <a:lnTo>
                      <a:pt x="772579" y="606932"/>
                    </a:lnTo>
                    <a:lnTo>
                      <a:pt x="794006" y="602578"/>
                    </a:lnTo>
                    <a:lnTo>
                      <a:pt x="811553" y="590724"/>
                    </a:lnTo>
                    <a:lnTo>
                      <a:pt x="823409" y="573179"/>
                    </a:lnTo>
                    <a:lnTo>
                      <a:pt x="827764" y="551755"/>
                    </a:lnTo>
                    <a:lnTo>
                      <a:pt x="827764" y="524166"/>
                    </a:lnTo>
                    <a:lnTo>
                      <a:pt x="82774" y="524166"/>
                    </a:lnTo>
                    <a:lnTo>
                      <a:pt x="82774" y="82765"/>
                    </a:lnTo>
                    <a:lnTo>
                      <a:pt x="827764" y="82765"/>
                    </a:lnTo>
                    <a:lnTo>
                      <a:pt x="827764" y="55177"/>
                    </a:lnTo>
                    <a:lnTo>
                      <a:pt x="823409" y="33753"/>
                    </a:lnTo>
                    <a:lnTo>
                      <a:pt x="811553" y="16208"/>
                    </a:lnTo>
                    <a:lnTo>
                      <a:pt x="794006" y="4353"/>
                    </a:lnTo>
                    <a:lnTo>
                      <a:pt x="772579" y="0"/>
                    </a:lnTo>
                    <a:close/>
                  </a:path>
                  <a:path w="828039" h="772795">
                    <a:moveTo>
                      <a:pt x="827764" y="82765"/>
                    </a:moveTo>
                    <a:lnTo>
                      <a:pt x="744987" y="82765"/>
                    </a:lnTo>
                    <a:lnTo>
                      <a:pt x="744987" y="524166"/>
                    </a:lnTo>
                    <a:lnTo>
                      <a:pt x="827764" y="524166"/>
                    </a:lnTo>
                    <a:lnTo>
                      <a:pt x="827764" y="82765"/>
                    </a:lnTo>
                    <a:close/>
                  </a:path>
                </a:pathLst>
              </a:custGeom>
              <a:solidFill>
                <a:srgbClr val="224464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29" name="object 29"/>
              <p:cNvSpPr/>
              <p:nvPr/>
            </p:nvSpPr>
            <p:spPr>
              <a:xfrm>
                <a:off x="2138159" y="3533367"/>
                <a:ext cx="386715" cy="772795"/>
              </a:xfrm>
              <a:custGeom>
                <a:avLst/>
                <a:gdLst/>
                <a:ahLst/>
                <a:cxnLst/>
                <a:rect l="l" t="t" r="r" b="b"/>
                <a:pathLst>
                  <a:path w="386714" h="772795">
                    <a:moveTo>
                      <a:pt x="331106" y="0"/>
                    </a:moveTo>
                    <a:lnTo>
                      <a:pt x="55184" y="0"/>
                    </a:lnTo>
                    <a:lnTo>
                      <a:pt x="16210" y="16208"/>
                    </a:lnTo>
                    <a:lnTo>
                      <a:pt x="0" y="55177"/>
                    </a:lnTo>
                    <a:lnTo>
                      <a:pt x="0" y="717287"/>
                    </a:lnTo>
                    <a:lnTo>
                      <a:pt x="16210" y="756256"/>
                    </a:lnTo>
                    <a:lnTo>
                      <a:pt x="55184" y="772464"/>
                    </a:lnTo>
                    <a:lnTo>
                      <a:pt x="331106" y="772464"/>
                    </a:lnTo>
                    <a:lnTo>
                      <a:pt x="352533" y="768110"/>
                    </a:lnTo>
                    <a:lnTo>
                      <a:pt x="370080" y="756256"/>
                    </a:lnTo>
                    <a:lnTo>
                      <a:pt x="381936" y="738711"/>
                    </a:lnTo>
                    <a:lnTo>
                      <a:pt x="386290" y="717287"/>
                    </a:lnTo>
                    <a:lnTo>
                      <a:pt x="386290" y="689698"/>
                    </a:lnTo>
                    <a:lnTo>
                      <a:pt x="193145" y="689698"/>
                    </a:lnTo>
                    <a:lnTo>
                      <a:pt x="176784" y="686530"/>
                    </a:lnTo>
                    <a:lnTo>
                      <a:pt x="163656" y="677800"/>
                    </a:lnTo>
                    <a:lnTo>
                      <a:pt x="154925" y="664674"/>
                    </a:lnTo>
                    <a:lnTo>
                      <a:pt x="151757" y="648315"/>
                    </a:lnTo>
                    <a:lnTo>
                      <a:pt x="154925" y="631956"/>
                    </a:lnTo>
                    <a:lnTo>
                      <a:pt x="163656" y="618830"/>
                    </a:lnTo>
                    <a:lnTo>
                      <a:pt x="176784" y="610101"/>
                    </a:lnTo>
                    <a:lnTo>
                      <a:pt x="193145" y="606932"/>
                    </a:lnTo>
                    <a:lnTo>
                      <a:pt x="386290" y="606932"/>
                    </a:lnTo>
                    <a:lnTo>
                      <a:pt x="386290" y="275886"/>
                    </a:lnTo>
                    <a:lnTo>
                      <a:pt x="55184" y="275886"/>
                    </a:lnTo>
                    <a:lnTo>
                      <a:pt x="55184" y="193120"/>
                    </a:lnTo>
                    <a:lnTo>
                      <a:pt x="386290" y="193120"/>
                    </a:lnTo>
                    <a:lnTo>
                      <a:pt x="386290" y="137943"/>
                    </a:lnTo>
                    <a:lnTo>
                      <a:pt x="55184" y="137943"/>
                    </a:lnTo>
                    <a:lnTo>
                      <a:pt x="55184" y="55177"/>
                    </a:lnTo>
                    <a:lnTo>
                      <a:pt x="386290" y="55177"/>
                    </a:lnTo>
                    <a:lnTo>
                      <a:pt x="381936" y="33753"/>
                    </a:lnTo>
                    <a:lnTo>
                      <a:pt x="370080" y="16208"/>
                    </a:lnTo>
                    <a:lnTo>
                      <a:pt x="352533" y="4353"/>
                    </a:lnTo>
                    <a:lnTo>
                      <a:pt x="331106" y="0"/>
                    </a:lnTo>
                    <a:close/>
                  </a:path>
                  <a:path w="386714" h="772795">
                    <a:moveTo>
                      <a:pt x="386290" y="606932"/>
                    </a:moveTo>
                    <a:lnTo>
                      <a:pt x="193145" y="606932"/>
                    </a:lnTo>
                    <a:lnTo>
                      <a:pt x="209506" y="610101"/>
                    </a:lnTo>
                    <a:lnTo>
                      <a:pt x="222634" y="618830"/>
                    </a:lnTo>
                    <a:lnTo>
                      <a:pt x="231364" y="631956"/>
                    </a:lnTo>
                    <a:lnTo>
                      <a:pt x="234533" y="648315"/>
                    </a:lnTo>
                    <a:lnTo>
                      <a:pt x="231364" y="664674"/>
                    </a:lnTo>
                    <a:lnTo>
                      <a:pt x="222634" y="677800"/>
                    </a:lnTo>
                    <a:lnTo>
                      <a:pt x="209506" y="686530"/>
                    </a:lnTo>
                    <a:lnTo>
                      <a:pt x="193145" y="689698"/>
                    </a:lnTo>
                    <a:lnTo>
                      <a:pt x="386290" y="689698"/>
                    </a:lnTo>
                    <a:lnTo>
                      <a:pt x="386290" y="606932"/>
                    </a:lnTo>
                    <a:close/>
                  </a:path>
                  <a:path w="386714" h="772795">
                    <a:moveTo>
                      <a:pt x="386290" y="193120"/>
                    </a:moveTo>
                    <a:lnTo>
                      <a:pt x="331106" y="193120"/>
                    </a:lnTo>
                    <a:lnTo>
                      <a:pt x="331106" y="275886"/>
                    </a:lnTo>
                    <a:lnTo>
                      <a:pt x="386290" y="275886"/>
                    </a:lnTo>
                    <a:lnTo>
                      <a:pt x="386290" y="193120"/>
                    </a:lnTo>
                    <a:close/>
                  </a:path>
                  <a:path w="386714" h="772795">
                    <a:moveTo>
                      <a:pt x="386290" y="55177"/>
                    </a:moveTo>
                    <a:lnTo>
                      <a:pt x="331106" y="55177"/>
                    </a:lnTo>
                    <a:lnTo>
                      <a:pt x="331106" y="137943"/>
                    </a:lnTo>
                    <a:lnTo>
                      <a:pt x="386290" y="137943"/>
                    </a:lnTo>
                    <a:lnTo>
                      <a:pt x="386290" y="55177"/>
                    </a:lnTo>
                    <a:close/>
                  </a:path>
                </a:pathLst>
              </a:custGeom>
              <a:solidFill>
                <a:srgbClr val="224464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31" name="object 31"/>
              <p:cNvSpPr/>
              <p:nvPr/>
            </p:nvSpPr>
            <p:spPr>
              <a:xfrm>
                <a:off x="2124610" y="4432664"/>
                <a:ext cx="517525" cy="948690"/>
              </a:xfrm>
              <a:custGeom>
                <a:avLst/>
                <a:gdLst/>
                <a:ahLst/>
                <a:cxnLst/>
                <a:rect l="l" t="t" r="r" b="b"/>
                <a:pathLst>
                  <a:path w="517525" h="948689">
                    <a:moveTo>
                      <a:pt x="495839" y="0"/>
                    </a:moveTo>
                    <a:lnTo>
                      <a:pt x="21558" y="0"/>
                    </a:lnTo>
                    <a:lnTo>
                      <a:pt x="0" y="21555"/>
                    </a:lnTo>
                    <a:lnTo>
                      <a:pt x="0" y="926870"/>
                    </a:lnTo>
                    <a:lnTo>
                      <a:pt x="495839" y="948426"/>
                    </a:lnTo>
                    <a:lnTo>
                      <a:pt x="504210" y="946725"/>
                    </a:lnTo>
                    <a:lnTo>
                      <a:pt x="511065" y="942094"/>
                    </a:lnTo>
                    <a:lnTo>
                      <a:pt x="515696" y="935240"/>
                    </a:lnTo>
                    <a:lnTo>
                      <a:pt x="517397" y="926870"/>
                    </a:lnTo>
                    <a:lnTo>
                      <a:pt x="517397" y="819093"/>
                    </a:lnTo>
                    <a:lnTo>
                      <a:pt x="64674" y="819093"/>
                    </a:lnTo>
                    <a:lnTo>
                      <a:pt x="64674" y="129332"/>
                    </a:lnTo>
                    <a:lnTo>
                      <a:pt x="517397" y="129332"/>
                    </a:lnTo>
                    <a:lnTo>
                      <a:pt x="517397" y="86221"/>
                    </a:lnTo>
                    <a:lnTo>
                      <a:pt x="215582" y="86221"/>
                    </a:lnTo>
                    <a:lnTo>
                      <a:pt x="207211" y="84520"/>
                    </a:lnTo>
                    <a:lnTo>
                      <a:pt x="200356" y="79889"/>
                    </a:lnTo>
                    <a:lnTo>
                      <a:pt x="195725" y="73035"/>
                    </a:lnTo>
                    <a:lnTo>
                      <a:pt x="194024" y="64666"/>
                    </a:lnTo>
                    <a:lnTo>
                      <a:pt x="195725" y="56296"/>
                    </a:lnTo>
                    <a:lnTo>
                      <a:pt x="200356" y="49442"/>
                    </a:lnTo>
                    <a:lnTo>
                      <a:pt x="207211" y="44811"/>
                    </a:lnTo>
                    <a:lnTo>
                      <a:pt x="215582" y="43110"/>
                    </a:lnTo>
                    <a:lnTo>
                      <a:pt x="517397" y="43110"/>
                    </a:lnTo>
                    <a:lnTo>
                      <a:pt x="517397" y="21555"/>
                    </a:lnTo>
                    <a:lnTo>
                      <a:pt x="515696" y="13185"/>
                    </a:lnTo>
                    <a:lnTo>
                      <a:pt x="511064" y="6331"/>
                    </a:lnTo>
                    <a:lnTo>
                      <a:pt x="504210" y="1700"/>
                    </a:lnTo>
                    <a:lnTo>
                      <a:pt x="495839" y="0"/>
                    </a:lnTo>
                    <a:close/>
                  </a:path>
                  <a:path w="517525" h="948689">
                    <a:moveTo>
                      <a:pt x="517397" y="129332"/>
                    </a:moveTo>
                    <a:lnTo>
                      <a:pt x="452722" y="129332"/>
                    </a:lnTo>
                    <a:lnTo>
                      <a:pt x="452723" y="819093"/>
                    </a:lnTo>
                    <a:lnTo>
                      <a:pt x="517397" y="819093"/>
                    </a:lnTo>
                    <a:lnTo>
                      <a:pt x="517397" y="129332"/>
                    </a:lnTo>
                    <a:close/>
                  </a:path>
                  <a:path w="517525" h="948689">
                    <a:moveTo>
                      <a:pt x="517397" y="43110"/>
                    </a:moveTo>
                    <a:lnTo>
                      <a:pt x="301815" y="43110"/>
                    </a:lnTo>
                    <a:lnTo>
                      <a:pt x="310185" y="44811"/>
                    </a:lnTo>
                    <a:lnTo>
                      <a:pt x="317040" y="49442"/>
                    </a:lnTo>
                    <a:lnTo>
                      <a:pt x="321672" y="56296"/>
                    </a:lnTo>
                    <a:lnTo>
                      <a:pt x="323373" y="64666"/>
                    </a:lnTo>
                    <a:lnTo>
                      <a:pt x="321672" y="73035"/>
                    </a:lnTo>
                    <a:lnTo>
                      <a:pt x="317040" y="79889"/>
                    </a:lnTo>
                    <a:lnTo>
                      <a:pt x="310185" y="84520"/>
                    </a:lnTo>
                    <a:lnTo>
                      <a:pt x="301815" y="86221"/>
                    </a:lnTo>
                    <a:lnTo>
                      <a:pt x="517397" y="86221"/>
                    </a:lnTo>
                    <a:lnTo>
                      <a:pt x="517397" y="43110"/>
                    </a:lnTo>
                    <a:close/>
                  </a:path>
                </a:pathLst>
              </a:custGeom>
              <a:solidFill>
                <a:srgbClr val="224464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E65508A-1CE4-FB48-8C08-44D18FD7E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1156" y="4607053"/>
              <a:ext cx="1100731" cy="719855"/>
            </a:xfrm>
            <a:prstGeom prst="rect">
              <a:avLst/>
            </a:prstGeom>
          </p:spPr>
        </p:pic>
      </p:grpSp>
      <p:sp>
        <p:nvSpPr>
          <p:cNvPr id="37" name="Slide Number">
            <a:extLst>
              <a:ext uri="{FF2B5EF4-FFF2-40B4-BE49-F238E27FC236}">
                <a16:creationId xmlns:a16="http://schemas.microsoft.com/office/drawing/2014/main" id="{1201112C-EE4C-CF7D-CD16-8D66F99CC9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892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72110" indent="-360045">
              <a:lnSpc>
                <a:spcPct val="100000"/>
              </a:lnSpc>
              <a:spcBef>
                <a:spcPts val="1420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400" spc="-5" dirty="0">
                <a:solidFill>
                  <a:srgbClr val="224464"/>
                </a:solidFill>
                <a:cs typeface="Calibri"/>
              </a:rPr>
              <a:t>СУБД </a:t>
            </a:r>
            <a:r>
              <a:rPr lang="bg-BG" sz="3400" b="1" spc="-10" dirty="0">
                <a:solidFill>
                  <a:srgbClr val="224464"/>
                </a:solidFill>
                <a:cs typeface="Calibri"/>
              </a:rPr>
              <a:t>примери</a:t>
            </a:r>
            <a:r>
              <a:rPr lang="en-US" sz="3400" spc="-10" dirty="0">
                <a:solidFill>
                  <a:srgbClr val="224464"/>
                </a:solidFill>
                <a:cs typeface="Calibri"/>
              </a:rPr>
              <a:t> (</a:t>
            </a:r>
            <a:r>
              <a:rPr lang="bg-BG" sz="3400" spc="-10" dirty="0">
                <a:solidFill>
                  <a:srgbClr val="224464"/>
                </a:solidFill>
                <a:cs typeface="Calibri"/>
              </a:rPr>
              <a:t>сървъри за бази данни</a:t>
            </a:r>
            <a:r>
              <a:rPr lang="en-US" sz="3400" spc="-10" dirty="0">
                <a:solidFill>
                  <a:srgbClr val="224464"/>
                </a:solidFill>
                <a:cs typeface="Calibri"/>
              </a:rPr>
              <a:t>):</a:t>
            </a:r>
            <a:endParaRPr lang="en-US" sz="3400" dirty="0"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1400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en-US" sz="3200" spc="-5" dirty="0">
                <a:solidFill>
                  <a:srgbClr val="224464"/>
                </a:solidFill>
                <a:cs typeface="Calibri"/>
              </a:rPr>
              <a:t>MySQL,</a:t>
            </a:r>
            <a:r>
              <a:rPr lang="en-US" sz="3200" spc="30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10" dirty="0">
                <a:solidFill>
                  <a:srgbClr val="224464"/>
                </a:solidFill>
                <a:cs typeface="Calibri"/>
              </a:rPr>
              <a:t>MS</a:t>
            </a:r>
            <a:r>
              <a:rPr lang="en-US" sz="3200" spc="20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15" dirty="0">
                <a:solidFill>
                  <a:srgbClr val="224464"/>
                </a:solidFill>
                <a:cs typeface="Calibri"/>
              </a:rPr>
              <a:t>SQL</a:t>
            </a:r>
            <a:r>
              <a:rPr lang="en-US" sz="3200" spc="35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50" dirty="0">
                <a:solidFill>
                  <a:srgbClr val="224464"/>
                </a:solidFill>
                <a:cs typeface="Calibri"/>
              </a:rPr>
              <a:t>Server,</a:t>
            </a:r>
            <a:r>
              <a:rPr lang="en-US" sz="3200" spc="35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20" dirty="0">
                <a:solidFill>
                  <a:srgbClr val="224464"/>
                </a:solidFill>
                <a:cs typeface="Calibri"/>
              </a:rPr>
              <a:t>Oracle,</a:t>
            </a:r>
            <a:r>
              <a:rPr lang="en-US" sz="3200" spc="5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25" dirty="0">
                <a:solidFill>
                  <a:srgbClr val="224464"/>
                </a:solidFill>
                <a:cs typeface="Calibri"/>
              </a:rPr>
              <a:t>PostgreSQL</a:t>
            </a:r>
            <a:endParaRPr lang="en-US" sz="3200" dirty="0"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1395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en-US" sz="3200" spc="-15" dirty="0">
                <a:solidFill>
                  <a:srgbClr val="224464"/>
                </a:solidFill>
                <a:cs typeface="Calibri"/>
              </a:rPr>
              <a:t>MongoDB,</a:t>
            </a:r>
            <a:r>
              <a:rPr lang="en-US" sz="3200" spc="5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15" dirty="0">
                <a:solidFill>
                  <a:srgbClr val="224464"/>
                </a:solidFill>
                <a:cs typeface="Calibri"/>
              </a:rPr>
              <a:t>Cassandra,</a:t>
            </a:r>
            <a:r>
              <a:rPr lang="en-US" sz="3200" spc="5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15" dirty="0">
                <a:solidFill>
                  <a:srgbClr val="224464"/>
                </a:solidFill>
                <a:cs typeface="Calibri"/>
              </a:rPr>
              <a:t>Redis,</a:t>
            </a:r>
            <a:r>
              <a:rPr lang="en-US" sz="3200" spc="-10" dirty="0">
                <a:solidFill>
                  <a:srgbClr val="224464"/>
                </a:solidFill>
                <a:cs typeface="Calibri"/>
              </a:rPr>
              <a:t> HBase</a:t>
            </a:r>
            <a:endParaRPr lang="en-US" sz="3200" dirty="0"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1395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en-US" sz="3200" spc="-20" dirty="0">
                <a:solidFill>
                  <a:srgbClr val="224464"/>
                </a:solidFill>
                <a:cs typeface="Calibri"/>
              </a:rPr>
              <a:t>Amazon</a:t>
            </a:r>
            <a:r>
              <a:rPr lang="en-US" sz="3200" spc="-15" dirty="0">
                <a:solidFill>
                  <a:srgbClr val="224464"/>
                </a:solidFill>
                <a:cs typeface="Calibri"/>
              </a:rPr>
              <a:t> DynamoDB,</a:t>
            </a:r>
            <a:r>
              <a:rPr lang="en-US" sz="3200" spc="30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20" dirty="0">
                <a:solidFill>
                  <a:srgbClr val="224464"/>
                </a:solidFill>
                <a:cs typeface="Calibri"/>
              </a:rPr>
              <a:t>Azure</a:t>
            </a:r>
            <a:r>
              <a:rPr lang="en-US" sz="3200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10" dirty="0">
                <a:solidFill>
                  <a:srgbClr val="224464"/>
                </a:solidFill>
                <a:cs typeface="Calibri"/>
              </a:rPr>
              <a:t>Cosmos</a:t>
            </a:r>
            <a:r>
              <a:rPr lang="en-US" sz="3200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10" dirty="0">
                <a:solidFill>
                  <a:srgbClr val="224464"/>
                </a:solidFill>
                <a:cs typeface="Calibri"/>
              </a:rPr>
              <a:t>DB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СУБД</a:t>
            </a:r>
            <a:endParaRPr lang="en-US" dirty="0"/>
          </a:p>
        </p:txBody>
      </p:sp>
      <p:pic>
        <p:nvPicPr>
          <p:cNvPr id="1040" name="Picture 16" descr="Microsoft SQL Server Logo PNG Vector (SVG) Free Downloa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4495800"/>
            <a:ext cx="2324100" cy="1882521"/>
          </a:xfrm>
          <a:prstGeom prst="rect">
            <a:avLst/>
          </a:prstGeom>
          <a:noFill/>
        </p:spPr>
      </p:pic>
      <p:pic>
        <p:nvPicPr>
          <p:cNvPr id="1044" name="Picture 20" descr="MongoDB Logo PNG Vector (SVG) Free Downloa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4495800"/>
            <a:ext cx="838200" cy="1862667"/>
          </a:xfrm>
          <a:prstGeom prst="rect">
            <a:avLst/>
          </a:prstGeom>
          <a:noFill/>
        </p:spPr>
      </p:pic>
      <p:pic>
        <p:nvPicPr>
          <p:cNvPr id="1046" name="Picture 22" descr="File:DynamoDB.png - Wikimedia Common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610600" y="4343400"/>
            <a:ext cx="2333625" cy="2114550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BB096E7-C75E-19F3-318E-E4B64C2CB3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195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77">
            <a:extLst>
              <a:ext uri="{FF2B5EF4-FFF2-40B4-BE49-F238E27FC236}">
                <a16:creationId xmlns:a16="http://schemas.microsoft.com/office/drawing/2014/main" id="{5B51452E-2D8F-D773-A9C5-D8D09B0036B9}"/>
              </a:ext>
            </a:extLst>
          </p:cNvPr>
          <p:cNvGrpSpPr/>
          <p:nvPr/>
        </p:nvGrpSpPr>
        <p:grpSpPr>
          <a:xfrm>
            <a:off x="762000" y="1981200"/>
            <a:ext cx="3816350" cy="2369905"/>
            <a:chOff x="885444" y="1965423"/>
            <a:chExt cx="3816350" cy="2369905"/>
          </a:xfrm>
        </p:grpSpPr>
        <p:sp>
          <p:nvSpPr>
            <p:cNvPr id="79" name="object 6">
              <a:extLst>
                <a:ext uri="{FF2B5EF4-FFF2-40B4-BE49-F238E27FC236}">
                  <a16:creationId xmlns:a16="http://schemas.microsoft.com/office/drawing/2014/main" id="{28B03FF2-C0B8-7272-44AC-76D0E7ECF6F9}"/>
                </a:ext>
              </a:extLst>
            </p:cNvPr>
            <p:cNvSpPr/>
            <p:nvPr/>
          </p:nvSpPr>
          <p:spPr>
            <a:xfrm>
              <a:off x="2749071" y="2834823"/>
              <a:ext cx="25400" cy="1500505"/>
            </a:xfrm>
            <a:custGeom>
              <a:avLst/>
              <a:gdLst/>
              <a:ahLst/>
              <a:cxnLst/>
              <a:rect l="l" t="t" r="r" b="b"/>
              <a:pathLst>
                <a:path w="25400" h="1500504">
                  <a:moveTo>
                    <a:pt x="25101" y="0"/>
                  </a:moveTo>
                  <a:lnTo>
                    <a:pt x="0" y="0"/>
                  </a:lnTo>
                  <a:lnTo>
                    <a:pt x="0" y="1500393"/>
                  </a:lnTo>
                  <a:lnTo>
                    <a:pt x="25101" y="1500393"/>
                  </a:lnTo>
                  <a:lnTo>
                    <a:pt x="25101" y="0"/>
                  </a:lnTo>
                  <a:close/>
                </a:path>
              </a:pathLst>
            </a:custGeom>
            <a:solidFill>
              <a:srgbClr val="EDEFF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0" name="object 16">
              <a:extLst>
                <a:ext uri="{FF2B5EF4-FFF2-40B4-BE49-F238E27FC236}">
                  <a16:creationId xmlns:a16="http://schemas.microsoft.com/office/drawing/2014/main" id="{2558EB3A-9110-F1C5-05FC-30C5C53E0A00}"/>
                </a:ext>
              </a:extLst>
            </p:cNvPr>
            <p:cNvSpPr/>
            <p:nvPr/>
          </p:nvSpPr>
          <p:spPr>
            <a:xfrm>
              <a:off x="3094238" y="2492750"/>
              <a:ext cx="1208405" cy="25400"/>
            </a:xfrm>
            <a:custGeom>
              <a:avLst/>
              <a:gdLst/>
              <a:ahLst/>
              <a:cxnLst/>
              <a:rect l="l" t="t" r="r" b="b"/>
              <a:pathLst>
                <a:path w="1208404" h="25400">
                  <a:moveTo>
                    <a:pt x="1208243" y="0"/>
                  </a:moveTo>
                  <a:lnTo>
                    <a:pt x="0" y="0"/>
                  </a:lnTo>
                  <a:lnTo>
                    <a:pt x="0" y="25107"/>
                  </a:lnTo>
                  <a:lnTo>
                    <a:pt x="1208243" y="25107"/>
                  </a:lnTo>
                  <a:lnTo>
                    <a:pt x="1208243" y="0"/>
                  </a:lnTo>
                  <a:close/>
                </a:path>
              </a:pathLst>
            </a:custGeom>
            <a:solidFill>
              <a:srgbClr val="EDEFF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grpSp>
          <p:nvGrpSpPr>
            <p:cNvPr id="5" name="object 70">
              <a:extLst>
                <a:ext uri="{FF2B5EF4-FFF2-40B4-BE49-F238E27FC236}">
                  <a16:creationId xmlns:a16="http://schemas.microsoft.com/office/drawing/2014/main" id="{22AF3A89-1261-A637-7262-77BAE5EB2F0E}"/>
                </a:ext>
              </a:extLst>
            </p:cNvPr>
            <p:cNvGrpSpPr/>
            <p:nvPr/>
          </p:nvGrpSpPr>
          <p:grpSpPr>
            <a:xfrm>
              <a:off x="1132960" y="3468859"/>
              <a:ext cx="665480" cy="666115"/>
              <a:chOff x="1132960" y="3553215"/>
              <a:chExt cx="665480" cy="666115"/>
            </a:xfrm>
          </p:grpSpPr>
          <p:sp>
            <p:nvSpPr>
              <p:cNvPr id="102" name="object 71">
                <a:extLst>
                  <a:ext uri="{FF2B5EF4-FFF2-40B4-BE49-F238E27FC236}">
                    <a16:creationId xmlns:a16="http://schemas.microsoft.com/office/drawing/2014/main" id="{9FDBC78A-4222-8C3D-55F2-2156A81E6E4E}"/>
                  </a:ext>
                </a:extLst>
              </p:cNvPr>
              <p:cNvSpPr/>
              <p:nvPr/>
            </p:nvSpPr>
            <p:spPr>
              <a:xfrm>
                <a:off x="1132960" y="3553215"/>
                <a:ext cx="665480" cy="666115"/>
              </a:xfrm>
              <a:custGeom>
                <a:avLst/>
                <a:gdLst/>
                <a:ahLst/>
                <a:cxnLst/>
                <a:rect l="l" t="t" r="r" b="b"/>
                <a:pathLst>
                  <a:path w="665480" h="666114">
                    <a:moveTo>
                      <a:pt x="338918" y="345356"/>
                    </a:moveTo>
                    <a:lnTo>
                      <a:pt x="106653" y="574499"/>
                    </a:lnTo>
                    <a:lnTo>
                      <a:pt x="144617" y="605645"/>
                    </a:lnTo>
                    <a:lnTo>
                      <a:pt x="186653" y="630924"/>
                    </a:lnTo>
                    <a:lnTo>
                      <a:pt x="232308" y="649729"/>
                    </a:lnTo>
                    <a:lnTo>
                      <a:pt x="281131" y="661456"/>
                    </a:lnTo>
                    <a:lnTo>
                      <a:pt x="332669" y="665499"/>
                    </a:lnTo>
                    <a:lnTo>
                      <a:pt x="384510" y="661125"/>
                    </a:lnTo>
                    <a:lnTo>
                      <a:pt x="434261" y="648610"/>
                    </a:lnTo>
                    <a:lnTo>
                      <a:pt x="481308" y="628864"/>
                    </a:lnTo>
                    <a:lnTo>
                      <a:pt x="525036" y="602798"/>
                    </a:lnTo>
                    <a:lnTo>
                      <a:pt x="564828" y="571321"/>
                    </a:lnTo>
                    <a:lnTo>
                      <a:pt x="338918" y="345356"/>
                    </a:lnTo>
                    <a:close/>
                  </a:path>
                  <a:path w="665480" h="666114">
                    <a:moveTo>
                      <a:pt x="94155" y="100534"/>
                    </a:moveTo>
                    <a:lnTo>
                      <a:pt x="62645" y="138851"/>
                    </a:lnTo>
                    <a:lnTo>
                      <a:pt x="36580" y="181832"/>
                    </a:lnTo>
                    <a:lnTo>
                      <a:pt x="16854" y="228875"/>
                    </a:lnTo>
                    <a:lnTo>
                      <a:pt x="4362" y="279381"/>
                    </a:lnTo>
                    <a:lnTo>
                      <a:pt x="0" y="332749"/>
                    </a:lnTo>
                    <a:lnTo>
                      <a:pt x="4017" y="384299"/>
                    </a:lnTo>
                    <a:lnTo>
                      <a:pt x="15563" y="433134"/>
                    </a:lnTo>
                    <a:lnTo>
                      <a:pt x="33880" y="478801"/>
                    </a:lnTo>
                    <a:lnTo>
                      <a:pt x="58212" y="520847"/>
                    </a:lnTo>
                    <a:lnTo>
                      <a:pt x="87801" y="558820"/>
                    </a:lnTo>
                    <a:lnTo>
                      <a:pt x="320065" y="326499"/>
                    </a:lnTo>
                    <a:lnTo>
                      <a:pt x="94155" y="100534"/>
                    </a:lnTo>
                    <a:close/>
                  </a:path>
                  <a:path w="665480" h="666114">
                    <a:moveTo>
                      <a:pt x="574254" y="106785"/>
                    </a:moveTo>
                    <a:lnTo>
                      <a:pt x="354593" y="326499"/>
                    </a:lnTo>
                    <a:lnTo>
                      <a:pt x="580503" y="552464"/>
                    </a:lnTo>
                    <a:lnTo>
                      <a:pt x="609813" y="514847"/>
                    </a:lnTo>
                    <a:lnTo>
                      <a:pt x="633388" y="473767"/>
                    </a:lnTo>
                    <a:lnTo>
                      <a:pt x="650781" y="429524"/>
                    </a:lnTo>
                    <a:lnTo>
                      <a:pt x="661545" y="382418"/>
                    </a:lnTo>
                    <a:lnTo>
                      <a:pt x="665233" y="332749"/>
                    </a:lnTo>
                    <a:lnTo>
                      <a:pt x="661190" y="281251"/>
                    </a:lnTo>
                    <a:lnTo>
                      <a:pt x="649466" y="232448"/>
                    </a:lnTo>
                    <a:lnTo>
                      <a:pt x="630665" y="186797"/>
                    </a:lnTo>
                    <a:lnTo>
                      <a:pt x="605393" y="144757"/>
                    </a:lnTo>
                    <a:lnTo>
                      <a:pt x="574254" y="106785"/>
                    </a:lnTo>
                    <a:close/>
                  </a:path>
                  <a:path w="665480" h="666114">
                    <a:moveTo>
                      <a:pt x="332669" y="0"/>
                    </a:moveTo>
                    <a:lnTo>
                      <a:pt x="283002" y="3698"/>
                    </a:lnTo>
                    <a:lnTo>
                      <a:pt x="235887" y="14485"/>
                    </a:lnTo>
                    <a:lnTo>
                      <a:pt x="191640" y="31898"/>
                    </a:lnTo>
                    <a:lnTo>
                      <a:pt x="150575" y="55473"/>
                    </a:lnTo>
                    <a:lnTo>
                      <a:pt x="113008" y="84750"/>
                    </a:lnTo>
                    <a:lnTo>
                      <a:pt x="338918" y="307642"/>
                    </a:lnTo>
                    <a:lnTo>
                      <a:pt x="558579" y="87928"/>
                    </a:lnTo>
                    <a:lnTo>
                      <a:pt x="520616" y="58280"/>
                    </a:lnTo>
                    <a:lnTo>
                      <a:pt x="478586" y="33911"/>
                    </a:lnTo>
                    <a:lnTo>
                      <a:pt x="432946" y="15573"/>
                    </a:lnTo>
                    <a:lnTo>
                      <a:pt x="384155" y="4018"/>
                    </a:lnTo>
                    <a:lnTo>
                      <a:pt x="332669" y="0"/>
                    </a:lnTo>
                    <a:close/>
                  </a:path>
                </a:pathLst>
              </a:custGeom>
              <a:solidFill>
                <a:srgbClr val="EDEFF3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03" name="object 72">
                <a:extLst>
                  <a:ext uri="{FF2B5EF4-FFF2-40B4-BE49-F238E27FC236}">
                    <a16:creationId xmlns:a16="http://schemas.microsoft.com/office/drawing/2014/main" id="{59CB47C7-7A95-FF36-7498-3EE740F58690}"/>
                  </a:ext>
                </a:extLst>
              </p:cNvPr>
              <p:cNvSpPr/>
              <p:nvPr/>
            </p:nvSpPr>
            <p:spPr>
              <a:xfrm>
                <a:off x="1220749" y="3637965"/>
                <a:ext cx="492759" cy="490220"/>
              </a:xfrm>
              <a:custGeom>
                <a:avLst/>
                <a:gdLst/>
                <a:ahLst/>
                <a:cxnLst/>
                <a:rect l="l" t="t" r="r" b="b"/>
                <a:pathLst>
                  <a:path w="492760" h="490220">
                    <a:moveTo>
                      <a:pt x="251117" y="260616"/>
                    </a:moveTo>
                    <a:lnTo>
                      <a:pt x="232270" y="241757"/>
                    </a:lnTo>
                    <a:lnTo>
                      <a:pt x="0" y="474078"/>
                    </a:lnTo>
                    <a:lnTo>
                      <a:pt x="6362" y="480326"/>
                    </a:lnTo>
                    <a:lnTo>
                      <a:pt x="12611" y="483400"/>
                    </a:lnTo>
                    <a:lnTo>
                      <a:pt x="18859" y="489750"/>
                    </a:lnTo>
                    <a:lnTo>
                      <a:pt x="251117" y="260616"/>
                    </a:lnTo>
                    <a:close/>
                  </a:path>
                  <a:path w="492760" h="490220">
                    <a:moveTo>
                      <a:pt x="251117" y="222897"/>
                    </a:moveTo>
                    <a:lnTo>
                      <a:pt x="25209" y="0"/>
                    </a:lnTo>
                    <a:lnTo>
                      <a:pt x="18859" y="3187"/>
                    </a:lnTo>
                    <a:lnTo>
                      <a:pt x="12611" y="9436"/>
                    </a:lnTo>
                    <a:lnTo>
                      <a:pt x="6362" y="15786"/>
                    </a:lnTo>
                    <a:lnTo>
                      <a:pt x="232270" y="241757"/>
                    </a:lnTo>
                    <a:lnTo>
                      <a:pt x="251117" y="222897"/>
                    </a:lnTo>
                    <a:close/>
                  </a:path>
                  <a:path w="492760" h="490220">
                    <a:moveTo>
                      <a:pt x="486460" y="22047"/>
                    </a:moveTo>
                    <a:lnTo>
                      <a:pt x="483285" y="15786"/>
                    </a:lnTo>
                    <a:lnTo>
                      <a:pt x="477037" y="9436"/>
                    </a:lnTo>
                    <a:lnTo>
                      <a:pt x="470789" y="3187"/>
                    </a:lnTo>
                    <a:lnTo>
                      <a:pt x="251117" y="222897"/>
                    </a:lnTo>
                    <a:lnTo>
                      <a:pt x="266801" y="241757"/>
                    </a:lnTo>
                    <a:lnTo>
                      <a:pt x="486460" y="22047"/>
                    </a:lnTo>
                    <a:close/>
                  </a:path>
                  <a:path w="492760" h="490220">
                    <a:moveTo>
                      <a:pt x="492709" y="467715"/>
                    </a:moveTo>
                    <a:lnTo>
                      <a:pt x="266801" y="241757"/>
                    </a:lnTo>
                    <a:lnTo>
                      <a:pt x="251117" y="260616"/>
                    </a:lnTo>
                    <a:lnTo>
                      <a:pt x="477037" y="486575"/>
                    </a:lnTo>
                    <a:lnTo>
                      <a:pt x="480212" y="480326"/>
                    </a:lnTo>
                    <a:lnTo>
                      <a:pt x="486460" y="474078"/>
                    </a:lnTo>
                    <a:lnTo>
                      <a:pt x="492709" y="467715"/>
                    </a:lnTo>
                    <a:close/>
                  </a:path>
                </a:pathLst>
              </a:custGeom>
              <a:solidFill>
                <a:srgbClr val="DEE2E8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04" name="object 73">
                <a:extLst>
                  <a:ext uri="{FF2B5EF4-FFF2-40B4-BE49-F238E27FC236}">
                    <a16:creationId xmlns:a16="http://schemas.microsoft.com/office/drawing/2014/main" id="{E2E5F603-D75A-1DE0-9EDB-78160E1E375B}"/>
                  </a:ext>
                </a:extLst>
              </p:cNvPr>
              <p:cNvSpPr/>
              <p:nvPr/>
            </p:nvSpPr>
            <p:spPr>
              <a:xfrm>
                <a:off x="1453026" y="3860858"/>
                <a:ext cx="34925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4925" h="38100">
                    <a:moveTo>
                      <a:pt x="18852" y="0"/>
                    </a:moveTo>
                    <a:lnTo>
                      <a:pt x="0" y="18856"/>
                    </a:lnTo>
                    <a:lnTo>
                      <a:pt x="18852" y="37713"/>
                    </a:lnTo>
                    <a:lnTo>
                      <a:pt x="34527" y="18856"/>
                    </a:lnTo>
                    <a:lnTo>
                      <a:pt x="18852" y="0"/>
                    </a:lnTo>
                    <a:close/>
                  </a:path>
                </a:pathLst>
              </a:custGeom>
              <a:solidFill>
                <a:srgbClr val="D0D6DE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05" name="object 74">
                <a:extLst>
                  <a:ext uri="{FF2B5EF4-FFF2-40B4-BE49-F238E27FC236}">
                    <a16:creationId xmlns:a16="http://schemas.microsoft.com/office/drawing/2014/main" id="{3E30B59C-87B6-7D89-00E5-CA7F69B5098C}"/>
                  </a:ext>
                </a:extLst>
              </p:cNvPr>
              <p:cNvSpPr/>
              <p:nvPr/>
            </p:nvSpPr>
            <p:spPr>
              <a:xfrm>
                <a:off x="1158061" y="3578322"/>
                <a:ext cx="612140" cy="612140"/>
              </a:xfrm>
              <a:custGeom>
                <a:avLst/>
                <a:gdLst/>
                <a:ahLst/>
                <a:cxnLst/>
                <a:rect l="l" t="t" r="r" b="b"/>
                <a:pathLst>
                  <a:path w="612139" h="612139">
                    <a:moveTo>
                      <a:pt x="307568" y="0"/>
                    </a:moveTo>
                    <a:lnTo>
                      <a:pt x="262209" y="3344"/>
                    </a:lnTo>
                    <a:lnTo>
                      <a:pt x="218886" y="13058"/>
                    </a:lnTo>
                    <a:lnTo>
                      <a:pt x="178081" y="28659"/>
                    </a:lnTo>
                    <a:lnTo>
                      <a:pt x="140273" y="49665"/>
                    </a:lnTo>
                    <a:lnTo>
                      <a:pt x="105945" y="75596"/>
                    </a:lnTo>
                    <a:lnTo>
                      <a:pt x="75578" y="105971"/>
                    </a:lnTo>
                    <a:lnTo>
                      <a:pt x="49653" y="140307"/>
                    </a:lnTo>
                    <a:lnTo>
                      <a:pt x="28652" y="178124"/>
                    </a:lnTo>
                    <a:lnTo>
                      <a:pt x="13055" y="218939"/>
                    </a:lnTo>
                    <a:lnTo>
                      <a:pt x="3343" y="262273"/>
                    </a:lnTo>
                    <a:lnTo>
                      <a:pt x="0" y="307642"/>
                    </a:lnTo>
                    <a:lnTo>
                      <a:pt x="4036" y="357356"/>
                    </a:lnTo>
                    <a:lnTo>
                      <a:pt x="15719" y="404395"/>
                    </a:lnTo>
                    <a:lnTo>
                      <a:pt x="34406" y="448156"/>
                    </a:lnTo>
                    <a:lnTo>
                      <a:pt x="59459" y="488038"/>
                    </a:lnTo>
                    <a:lnTo>
                      <a:pt x="90236" y="523437"/>
                    </a:lnTo>
                    <a:lnTo>
                      <a:pt x="126097" y="553751"/>
                    </a:lnTo>
                    <a:lnTo>
                      <a:pt x="166402" y="578378"/>
                    </a:lnTo>
                    <a:lnTo>
                      <a:pt x="210508" y="596714"/>
                    </a:lnTo>
                    <a:lnTo>
                      <a:pt x="257777" y="608158"/>
                    </a:lnTo>
                    <a:lnTo>
                      <a:pt x="307568" y="612107"/>
                    </a:lnTo>
                    <a:lnTo>
                      <a:pt x="357269" y="608158"/>
                    </a:lnTo>
                    <a:lnTo>
                      <a:pt x="404297" y="596714"/>
                    </a:lnTo>
                    <a:lnTo>
                      <a:pt x="448048" y="578378"/>
                    </a:lnTo>
                    <a:lnTo>
                      <a:pt x="487920" y="553751"/>
                    </a:lnTo>
                    <a:lnTo>
                      <a:pt x="523310" y="523437"/>
                    </a:lnTo>
                    <a:lnTo>
                      <a:pt x="553617" y="488038"/>
                    </a:lnTo>
                    <a:lnTo>
                      <a:pt x="578238" y="448156"/>
                    </a:lnTo>
                    <a:lnTo>
                      <a:pt x="596570" y="404395"/>
                    </a:lnTo>
                    <a:lnTo>
                      <a:pt x="608011" y="357356"/>
                    </a:lnTo>
                    <a:lnTo>
                      <a:pt x="611959" y="307642"/>
                    </a:lnTo>
                    <a:lnTo>
                      <a:pt x="608011" y="257840"/>
                    </a:lnTo>
                    <a:lnTo>
                      <a:pt x="596570" y="210559"/>
                    </a:lnTo>
                    <a:lnTo>
                      <a:pt x="578238" y="166442"/>
                    </a:lnTo>
                    <a:lnTo>
                      <a:pt x="553617" y="126128"/>
                    </a:lnTo>
                    <a:lnTo>
                      <a:pt x="523310" y="90258"/>
                    </a:lnTo>
                    <a:lnTo>
                      <a:pt x="487920" y="59474"/>
                    </a:lnTo>
                    <a:lnTo>
                      <a:pt x="448048" y="34415"/>
                    </a:lnTo>
                    <a:lnTo>
                      <a:pt x="404297" y="15722"/>
                    </a:lnTo>
                    <a:lnTo>
                      <a:pt x="357269" y="4037"/>
                    </a:lnTo>
                    <a:lnTo>
                      <a:pt x="307568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grpSp>
          <p:nvGrpSpPr>
            <p:cNvPr id="6" name="object 83">
              <a:extLst>
                <a:ext uri="{FF2B5EF4-FFF2-40B4-BE49-F238E27FC236}">
                  <a16:creationId xmlns:a16="http://schemas.microsoft.com/office/drawing/2014/main" id="{22F811BB-C353-AE52-C9D7-B9C88DE6C30E}"/>
                </a:ext>
              </a:extLst>
            </p:cNvPr>
            <p:cNvGrpSpPr/>
            <p:nvPr/>
          </p:nvGrpSpPr>
          <p:grpSpPr>
            <a:xfrm>
              <a:off x="2429005" y="2172501"/>
              <a:ext cx="665480" cy="662940"/>
              <a:chOff x="2429005" y="2256857"/>
              <a:chExt cx="665480" cy="662940"/>
            </a:xfrm>
          </p:grpSpPr>
          <p:sp>
            <p:nvSpPr>
              <p:cNvPr id="95" name="object 84">
                <a:extLst>
                  <a:ext uri="{FF2B5EF4-FFF2-40B4-BE49-F238E27FC236}">
                    <a16:creationId xmlns:a16="http://schemas.microsoft.com/office/drawing/2014/main" id="{D2C3D734-705A-4440-306B-A1017BF10C3F}"/>
                  </a:ext>
                </a:extLst>
              </p:cNvPr>
              <p:cNvSpPr/>
              <p:nvPr/>
            </p:nvSpPr>
            <p:spPr>
              <a:xfrm>
                <a:off x="2429005" y="2256857"/>
                <a:ext cx="665480" cy="662940"/>
              </a:xfrm>
              <a:custGeom>
                <a:avLst/>
                <a:gdLst/>
                <a:ahLst/>
                <a:cxnLst/>
                <a:rect l="l" t="t" r="r" b="b"/>
                <a:pathLst>
                  <a:path w="665480" h="662939">
                    <a:moveTo>
                      <a:pt x="320065" y="361035"/>
                    </a:moveTo>
                    <a:lnTo>
                      <a:pt x="106653" y="574499"/>
                    </a:lnTo>
                    <a:lnTo>
                      <a:pt x="142737" y="603800"/>
                    </a:lnTo>
                    <a:lnTo>
                      <a:pt x="182720" y="627547"/>
                    </a:lnTo>
                    <a:lnTo>
                      <a:pt x="226002" y="645427"/>
                    </a:lnTo>
                    <a:lnTo>
                      <a:pt x="271984" y="657123"/>
                    </a:lnTo>
                    <a:lnTo>
                      <a:pt x="320065" y="662321"/>
                    </a:lnTo>
                    <a:lnTo>
                      <a:pt x="320065" y="361035"/>
                    </a:lnTo>
                    <a:close/>
                  </a:path>
                  <a:path w="665480" h="662939">
                    <a:moveTo>
                      <a:pt x="320065" y="0"/>
                    </a:moveTo>
                    <a:lnTo>
                      <a:pt x="273007" y="5149"/>
                    </a:lnTo>
                    <a:lnTo>
                      <a:pt x="228013" y="16802"/>
                    </a:lnTo>
                    <a:lnTo>
                      <a:pt x="185592" y="34463"/>
                    </a:lnTo>
                    <a:lnTo>
                      <a:pt x="146254" y="57638"/>
                    </a:lnTo>
                    <a:lnTo>
                      <a:pt x="110509" y="85834"/>
                    </a:lnTo>
                    <a:lnTo>
                      <a:pt x="78865" y="118555"/>
                    </a:lnTo>
                    <a:lnTo>
                      <a:pt x="51832" y="155308"/>
                    </a:lnTo>
                    <a:lnTo>
                      <a:pt x="29919" y="195598"/>
                    </a:lnTo>
                    <a:lnTo>
                      <a:pt x="13637" y="238931"/>
                    </a:lnTo>
                    <a:lnTo>
                      <a:pt x="3494" y="284813"/>
                    </a:lnTo>
                    <a:lnTo>
                      <a:pt x="0" y="332749"/>
                    </a:lnTo>
                    <a:lnTo>
                      <a:pt x="4042" y="383054"/>
                    </a:lnTo>
                    <a:lnTo>
                      <a:pt x="15766" y="431558"/>
                    </a:lnTo>
                    <a:lnTo>
                      <a:pt x="34567" y="477199"/>
                    </a:lnTo>
                    <a:lnTo>
                      <a:pt x="59839" y="518915"/>
                    </a:lnTo>
                    <a:lnTo>
                      <a:pt x="90978" y="555642"/>
                    </a:lnTo>
                    <a:lnTo>
                      <a:pt x="320065" y="326499"/>
                    </a:lnTo>
                    <a:lnTo>
                      <a:pt x="320065" y="0"/>
                    </a:lnTo>
                    <a:close/>
                  </a:path>
                  <a:path w="665480" h="662939">
                    <a:moveTo>
                      <a:pt x="665233" y="345356"/>
                    </a:moveTo>
                    <a:lnTo>
                      <a:pt x="345167" y="345356"/>
                    </a:lnTo>
                    <a:lnTo>
                      <a:pt x="345167" y="662321"/>
                    </a:lnTo>
                    <a:lnTo>
                      <a:pt x="391392" y="657420"/>
                    </a:lnTo>
                    <a:lnTo>
                      <a:pt x="435590" y="646417"/>
                    </a:lnTo>
                    <a:lnTo>
                      <a:pt x="477296" y="629754"/>
                    </a:lnTo>
                    <a:lnTo>
                      <a:pt x="516043" y="607868"/>
                    </a:lnTo>
                    <a:lnTo>
                      <a:pt x="551365" y="581200"/>
                    </a:lnTo>
                    <a:lnTo>
                      <a:pt x="582794" y="550188"/>
                    </a:lnTo>
                    <a:lnTo>
                      <a:pt x="609865" y="515272"/>
                    </a:lnTo>
                    <a:lnTo>
                      <a:pt x="632110" y="476892"/>
                    </a:lnTo>
                    <a:lnTo>
                      <a:pt x="649064" y="435486"/>
                    </a:lnTo>
                    <a:lnTo>
                      <a:pt x="660261" y="391494"/>
                    </a:lnTo>
                    <a:lnTo>
                      <a:pt x="665233" y="345356"/>
                    </a:lnTo>
                    <a:close/>
                  </a:path>
                  <a:path w="665480" h="662939">
                    <a:moveTo>
                      <a:pt x="345167" y="0"/>
                    </a:moveTo>
                    <a:lnTo>
                      <a:pt x="345167" y="320249"/>
                    </a:lnTo>
                    <a:lnTo>
                      <a:pt x="665233" y="320249"/>
                    </a:lnTo>
                    <a:lnTo>
                      <a:pt x="660261" y="274012"/>
                    </a:lnTo>
                    <a:lnTo>
                      <a:pt x="649064" y="229802"/>
                    </a:lnTo>
                    <a:lnTo>
                      <a:pt x="632110" y="188085"/>
                    </a:lnTo>
                    <a:lnTo>
                      <a:pt x="609865" y="149326"/>
                    </a:lnTo>
                    <a:lnTo>
                      <a:pt x="582794" y="113991"/>
                    </a:lnTo>
                    <a:lnTo>
                      <a:pt x="551365" y="82547"/>
                    </a:lnTo>
                    <a:lnTo>
                      <a:pt x="516043" y="55460"/>
                    </a:lnTo>
                    <a:lnTo>
                      <a:pt x="477296" y="33195"/>
                    </a:lnTo>
                    <a:lnTo>
                      <a:pt x="435590" y="16219"/>
                    </a:lnTo>
                    <a:lnTo>
                      <a:pt x="391392" y="4999"/>
                    </a:lnTo>
                    <a:lnTo>
                      <a:pt x="345167" y="0"/>
                    </a:lnTo>
                    <a:close/>
                  </a:path>
                </a:pathLst>
              </a:custGeom>
              <a:solidFill>
                <a:srgbClr val="EDEFF3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96" name="object 85">
                <a:extLst>
                  <a:ext uri="{FF2B5EF4-FFF2-40B4-BE49-F238E27FC236}">
                    <a16:creationId xmlns:a16="http://schemas.microsoft.com/office/drawing/2014/main" id="{22D3347A-315F-8C81-03DF-E88EA7BB3989}"/>
                  </a:ext>
                </a:extLst>
              </p:cNvPr>
              <p:cNvSpPr/>
              <p:nvPr/>
            </p:nvSpPr>
            <p:spPr>
              <a:xfrm>
                <a:off x="2749071" y="2256857"/>
                <a:ext cx="25400" cy="662940"/>
              </a:xfrm>
              <a:custGeom>
                <a:avLst/>
                <a:gdLst/>
                <a:ahLst/>
                <a:cxnLst/>
                <a:rect l="l" t="t" r="r" b="b"/>
                <a:pathLst>
                  <a:path w="25400" h="662939">
                    <a:moveTo>
                      <a:pt x="25101" y="345356"/>
                    </a:moveTo>
                    <a:lnTo>
                      <a:pt x="18852" y="345356"/>
                    </a:lnTo>
                    <a:lnTo>
                      <a:pt x="0" y="361035"/>
                    </a:lnTo>
                    <a:lnTo>
                      <a:pt x="0" y="662321"/>
                    </a:lnTo>
                    <a:lnTo>
                      <a:pt x="25101" y="662321"/>
                    </a:lnTo>
                    <a:lnTo>
                      <a:pt x="25101" y="345356"/>
                    </a:lnTo>
                    <a:close/>
                  </a:path>
                  <a:path w="25400" h="662939">
                    <a:moveTo>
                      <a:pt x="12603" y="323321"/>
                    </a:moveTo>
                    <a:lnTo>
                      <a:pt x="3177" y="323321"/>
                    </a:lnTo>
                    <a:lnTo>
                      <a:pt x="12603" y="332749"/>
                    </a:lnTo>
                    <a:lnTo>
                      <a:pt x="12603" y="323321"/>
                    </a:lnTo>
                    <a:close/>
                  </a:path>
                  <a:path w="25400" h="662939">
                    <a:moveTo>
                      <a:pt x="25101" y="0"/>
                    </a:moveTo>
                    <a:lnTo>
                      <a:pt x="0" y="0"/>
                    </a:lnTo>
                    <a:lnTo>
                      <a:pt x="0" y="326499"/>
                    </a:lnTo>
                    <a:lnTo>
                      <a:pt x="3177" y="323321"/>
                    </a:lnTo>
                    <a:lnTo>
                      <a:pt x="12603" y="323321"/>
                    </a:lnTo>
                    <a:lnTo>
                      <a:pt x="12603" y="320249"/>
                    </a:lnTo>
                    <a:lnTo>
                      <a:pt x="25101" y="320249"/>
                    </a:lnTo>
                    <a:lnTo>
                      <a:pt x="25101" y="0"/>
                    </a:lnTo>
                    <a:close/>
                  </a:path>
                </a:pathLst>
              </a:custGeom>
              <a:solidFill>
                <a:srgbClr val="DEE2E8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pic>
            <p:nvPicPr>
              <p:cNvPr id="97" name="object 86">
                <a:extLst>
                  <a:ext uri="{FF2B5EF4-FFF2-40B4-BE49-F238E27FC236}">
                    <a16:creationId xmlns:a16="http://schemas.microsoft.com/office/drawing/2014/main" id="{8087D7C3-0FC4-6C4E-A354-62E48E0E9F6A}"/>
                  </a:ext>
                </a:extLst>
              </p:cNvPr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519983" y="2580178"/>
                <a:ext cx="247939" cy="251177"/>
              </a:xfrm>
              <a:prstGeom prst="rect">
                <a:avLst/>
              </a:prstGeom>
            </p:spPr>
          </p:pic>
          <p:sp>
            <p:nvSpPr>
              <p:cNvPr id="98" name="object 87">
                <a:extLst>
                  <a:ext uri="{FF2B5EF4-FFF2-40B4-BE49-F238E27FC236}">
                    <a16:creationId xmlns:a16="http://schemas.microsoft.com/office/drawing/2014/main" id="{99E07667-C64B-14A7-2728-9B9ADE04BCC8}"/>
                  </a:ext>
                </a:extLst>
              </p:cNvPr>
              <p:cNvSpPr/>
              <p:nvPr/>
            </p:nvSpPr>
            <p:spPr>
              <a:xfrm>
                <a:off x="2774172" y="2577106"/>
                <a:ext cx="320675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320675" h="25400">
                    <a:moveTo>
                      <a:pt x="320065" y="0"/>
                    </a:moveTo>
                    <a:lnTo>
                      <a:pt x="0" y="0"/>
                    </a:lnTo>
                    <a:lnTo>
                      <a:pt x="0" y="25107"/>
                    </a:lnTo>
                    <a:lnTo>
                      <a:pt x="320065" y="25107"/>
                    </a:lnTo>
                    <a:lnTo>
                      <a:pt x="320065" y="0"/>
                    </a:lnTo>
                    <a:close/>
                  </a:path>
                </a:pathLst>
              </a:custGeom>
              <a:solidFill>
                <a:srgbClr val="DEE2E8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99" name="object 88">
                <a:extLst>
                  <a:ext uri="{FF2B5EF4-FFF2-40B4-BE49-F238E27FC236}">
                    <a16:creationId xmlns:a16="http://schemas.microsoft.com/office/drawing/2014/main" id="{7F9B987C-2590-F617-3E16-5731BCF45FB2}"/>
                  </a:ext>
                </a:extLst>
              </p:cNvPr>
              <p:cNvSpPr/>
              <p:nvPr/>
            </p:nvSpPr>
            <p:spPr>
              <a:xfrm>
                <a:off x="2761674" y="2577106"/>
                <a:ext cx="12700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12700" h="25400">
                    <a:moveTo>
                      <a:pt x="12497" y="0"/>
                    </a:moveTo>
                    <a:lnTo>
                      <a:pt x="0" y="0"/>
                    </a:lnTo>
                    <a:lnTo>
                      <a:pt x="0" y="12500"/>
                    </a:lnTo>
                    <a:lnTo>
                      <a:pt x="9426" y="18750"/>
                    </a:lnTo>
                    <a:lnTo>
                      <a:pt x="6248" y="25107"/>
                    </a:lnTo>
                    <a:lnTo>
                      <a:pt x="12497" y="25107"/>
                    </a:lnTo>
                    <a:lnTo>
                      <a:pt x="12497" y="0"/>
                    </a:lnTo>
                    <a:close/>
                  </a:path>
                </a:pathLst>
              </a:custGeom>
              <a:solidFill>
                <a:srgbClr val="D0D6DE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00" name="object 89">
                <a:extLst>
                  <a:ext uri="{FF2B5EF4-FFF2-40B4-BE49-F238E27FC236}">
                    <a16:creationId xmlns:a16="http://schemas.microsoft.com/office/drawing/2014/main" id="{3EA309BC-6B3D-27EC-E7CA-A32D7DCE65CC}"/>
                  </a:ext>
                </a:extLst>
              </p:cNvPr>
              <p:cNvSpPr/>
              <p:nvPr/>
            </p:nvSpPr>
            <p:spPr>
              <a:xfrm>
                <a:off x="2761674" y="2589607"/>
                <a:ext cx="9525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700">
                    <a:moveTo>
                      <a:pt x="0" y="0"/>
                    </a:moveTo>
                    <a:lnTo>
                      <a:pt x="0" y="12606"/>
                    </a:lnTo>
                    <a:lnTo>
                      <a:pt x="6248" y="12606"/>
                    </a:lnTo>
                    <a:lnTo>
                      <a:pt x="9426" y="62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2CAD3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01" name="object 90">
                <a:extLst>
                  <a:ext uri="{FF2B5EF4-FFF2-40B4-BE49-F238E27FC236}">
                    <a16:creationId xmlns:a16="http://schemas.microsoft.com/office/drawing/2014/main" id="{090ECBBB-50E9-71E6-CF39-43719AC7DBAA}"/>
                  </a:ext>
                </a:extLst>
              </p:cNvPr>
              <p:cNvSpPr/>
              <p:nvPr/>
            </p:nvSpPr>
            <p:spPr>
              <a:xfrm>
                <a:off x="2457283" y="2281964"/>
                <a:ext cx="612140" cy="612140"/>
              </a:xfrm>
              <a:custGeom>
                <a:avLst/>
                <a:gdLst/>
                <a:ahLst/>
                <a:cxnLst/>
                <a:rect l="l" t="t" r="r" b="b"/>
                <a:pathLst>
                  <a:path w="612139" h="612139">
                    <a:moveTo>
                      <a:pt x="304390" y="0"/>
                    </a:moveTo>
                    <a:lnTo>
                      <a:pt x="254689" y="4037"/>
                    </a:lnTo>
                    <a:lnTo>
                      <a:pt x="207662" y="15722"/>
                    </a:lnTo>
                    <a:lnTo>
                      <a:pt x="163911" y="34415"/>
                    </a:lnTo>
                    <a:lnTo>
                      <a:pt x="124039" y="59474"/>
                    </a:lnTo>
                    <a:lnTo>
                      <a:pt x="88648" y="90258"/>
                    </a:lnTo>
                    <a:lnTo>
                      <a:pt x="58341" y="126128"/>
                    </a:lnTo>
                    <a:lnTo>
                      <a:pt x="33720" y="166442"/>
                    </a:lnTo>
                    <a:lnTo>
                      <a:pt x="15388" y="210559"/>
                    </a:lnTo>
                    <a:lnTo>
                      <a:pt x="3947" y="257840"/>
                    </a:lnTo>
                    <a:lnTo>
                      <a:pt x="0" y="307642"/>
                    </a:lnTo>
                    <a:lnTo>
                      <a:pt x="3947" y="356609"/>
                    </a:lnTo>
                    <a:lnTo>
                      <a:pt x="15388" y="403215"/>
                    </a:lnTo>
                    <a:lnTo>
                      <a:pt x="33720" y="446801"/>
                    </a:lnTo>
                    <a:lnTo>
                      <a:pt x="58341" y="486711"/>
                    </a:lnTo>
                    <a:lnTo>
                      <a:pt x="88648" y="522285"/>
                    </a:lnTo>
                    <a:lnTo>
                      <a:pt x="124039" y="552867"/>
                    </a:lnTo>
                    <a:lnTo>
                      <a:pt x="163911" y="577797"/>
                    </a:lnTo>
                    <a:lnTo>
                      <a:pt x="207662" y="596420"/>
                    </a:lnTo>
                    <a:lnTo>
                      <a:pt x="254689" y="608075"/>
                    </a:lnTo>
                    <a:lnTo>
                      <a:pt x="304390" y="612107"/>
                    </a:lnTo>
                    <a:lnTo>
                      <a:pt x="354178" y="608075"/>
                    </a:lnTo>
                    <a:lnTo>
                      <a:pt x="401439" y="596420"/>
                    </a:lnTo>
                    <a:lnTo>
                      <a:pt x="445534" y="577797"/>
                    </a:lnTo>
                    <a:lnTo>
                      <a:pt x="485824" y="552867"/>
                    </a:lnTo>
                    <a:lnTo>
                      <a:pt x="521669" y="522285"/>
                    </a:lnTo>
                    <a:lnTo>
                      <a:pt x="552430" y="486711"/>
                    </a:lnTo>
                    <a:lnTo>
                      <a:pt x="577469" y="446801"/>
                    </a:lnTo>
                    <a:lnTo>
                      <a:pt x="596145" y="403215"/>
                    </a:lnTo>
                    <a:lnTo>
                      <a:pt x="607819" y="356609"/>
                    </a:lnTo>
                    <a:lnTo>
                      <a:pt x="611853" y="307642"/>
                    </a:lnTo>
                    <a:lnTo>
                      <a:pt x="608511" y="262273"/>
                    </a:lnTo>
                    <a:lnTo>
                      <a:pt x="598807" y="218939"/>
                    </a:lnTo>
                    <a:lnTo>
                      <a:pt x="583220" y="178124"/>
                    </a:lnTo>
                    <a:lnTo>
                      <a:pt x="562231" y="140307"/>
                    </a:lnTo>
                    <a:lnTo>
                      <a:pt x="536320" y="105971"/>
                    </a:lnTo>
                    <a:lnTo>
                      <a:pt x="505967" y="75596"/>
                    </a:lnTo>
                    <a:lnTo>
                      <a:pt x="471653" y="49665"/>
                    </a:lnTo>
                    <a:lnTo>
                      <a:pt x="433858" y="28659"/>
                    </a:lnTo>
                    <a:lnTo>
                      <a:pt x="393063" y="13058"/>
                    </a:lnTo>
                    <a:lnTo>
                      <a:pt x="349747" y="3344"/>
                    </a:lnTo>
                    <a:lnTo>
                      <a:pt x="30439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83" name="object 112">
              <a:extLst>
                <a:ext uri="{FF2B5EF4-FFF2-40B4-BE49-F238E27FC236}">
                  <a16:creationId xmlns:a16="http://schemas.microsoft.com/office/drawing/2014/main" id="{881BB956-0174-91BA-DEC9-BE87E5340630}"/>
                </a:ext>
              </a:extLst>
            </p:cNvPr>
            <p:cNvSpPr/>
            <p:nvPr/>
          </p:nvSpPr>
          <p:spPr>
            <a:xfrm>
              <a:off x="885444" y="1965423"/>
              <a:ext cx="3816350" cy="2204085"/>
            </a:xfrm>
            <a:custGeom>
              <a:avLst/>
              <a:gdLst/>
              <a:ahLst/>
              <a:cxnLst/>
              <a:rect l="l" t="t" r="r" b="b"/>
              <a:pathLst>
                <a:path w="3816350" h="2204085">
                  <a:moveTo>
                    <a:pt x="3698875" y="0"/>
                  </a:moveTo>
                  <a:lnTo>
                    <a:pt x="117221" y="0"/>
                  </a:lnTo>
                  <a:lnTo>
                    <a:pt x="71591" y="9207"/>
                  </a:lnTo>
                  <a:lnTo>
                    <a:pt x="34331" y="34321"/>
                  </a:lnTo>
                  <a:lnTo>
                    <a:pt x="9211" y="71580"/>
                  </a:lnTo>
                  <a:lnTo>
                    <a:pt x="0" y="117221"/>
                  </a:lnTo>
                  <a:lnTo>
                    <a:pt x="0" y="2086483"/>
                  </a:lnTo>
                  <a:lnTo>
                    <a:pt x="9211" y="2132123"/>
                  </a:lnTo>
                  <a:lnTo>
                    <a:pt x="34331" y="2169382"/>
                  </a:lnTo>
                  <a:lnTo>
                    <a:pt x="71591" y="2194496"/>
                  </a:lnTo>
                  <a:lnTo>
                    <a:pt x="117221" y="2203704"/>
                  </a:lnTo>
                  <a:lnTo>
                    <a:pt x="3698875" y="2203704"/>
                  </a:lnTo>
                  <a:lnTo>
                    <a:pt x="3744515" y="2194496"/>
                  </a:lnTo>
                  <a:lnTo>
                    <a:pt x="3781774" y="2169382"/>
                  </a:lnTo>
                  <a:lnTo>
                    <a:pt x="3806888" y="2132123"/>
                  </a:lnTo>
                  <a:lnTo>
                    <a:pt x="3816096" y="2086483"/>
                  </a:lnTo>
                  <a:lnTo>
                    <a:pt x="3816096" y="117221"/>
                  </a:lnTo>
                  <a:lnTo>
                    <a:pt x="3806888" y="71580"/>
                  </a:lnTo>
                  <a:lnTo>
                    <a:pt x="3781774" y="34321"/>
                  </a:lnTo>
                  <a:lnTo>
                    <a:pt x="3744515" y="9207"/>
                  </a:lnTo>
                  <a:lnTo>
                    <a:pt x="3698875" y="0"/>
                  </a:lnTo>
                  <a:close/>
                </a:path>
              </a:pathLst>
            </a:custGeom>
            <a:solidFill>
              <a:srgbClr val="FFFFFF">
                <a:alpha val="2509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4" name="object 113">
              <a:extLst>
                <a:ext uri="{FF2B5EF4-FFF2-40B4-BE49-F238E27FC236}">
                  <a16:creationId xmlns:a16="http://schemas.microsoft.com/office/drawing/2014/main" id="{D4F502D6-BEF2-1D32-1D10-D08585EE31AD}"/>
                </a:ext>
              </a:extLst>
            </p:cNvPr>
            <p:cNvSpPr/>
            <p:nvPr/>
          </p:nvSpPr>
          <p:spPr>
            <a:xfrm>
              <a:off x="885444" y="1965423"/>
              <a:ext cx="3816350" cy="2204085"/>
            </a:xfrm>
            <a:custGeom>
              <a:avLst/>
              <a:gdLst/>
              <a:ahLst/>
              <a:cxnLst/>
              <a:rect l="l" t="t" r="r" b="b"/>
              <a:pathLst>
                <a:path w="3816350" h="2204085">
                  <a:moveTo>
                    <a:pt x="0" y="117221"/>
                  </a:moveTo>
                  <a:lnTo>
                    <a:pt x="9211" y="71580"/>
                  </a:lnTo>
                  <a:lnTo>
                    <a:pt x="34331" y="34321"/>
                  </a:lnTo>
                  <a:lnTo>
                    <a:pt x="71591" y="9207"/>
                  </a:lnTo>
                  <a:lnTo>
                    <a:pt x="117221" y="0"/>
                  </a:lnTo>
                  <a:lnTo>
                    <a:pt x="3698875" y="0"/>
                  </a:lnTo>
                  <a:lnTo>
                    <a:pt x="3744515" y="9207"/>
                  </a:lnTo>
                  <a:lnTo>
                    <a:pt x="3781774" y="34321"/>
                  </a:lnTo>
                  <a:lnTo>
                    <a:pt x="3806888" y="71580"/>
                  </a:lnTo>
                  <a:lnTo>
                    <a:pt x="3816096" y="117221"/>
                  </a:lnTo>
                  <a:lnTo>
                    <a:pt x="3816096" y="2086483"/>
                  </a:lnTo>
                  <a:lnTo>
                    <a:pt x="3806888" y="2132123"/>
                  </a:lnTo>
                  <a:lnTo>
                    <a:pt x="3781774" y="2169382"/>
                  </a:lnTo>
                  <a:lnTo>
                    <a:pt x="3744515" y="2194496"/>
                  </a:lnTo>
                  <a:lnTo>
                    <a:pt x="3698875" y="2203704"/>
                  </a:lnTo>
                  <a:lnTo>
                    <a:pt x="117221" y="2203704"/>
                  </a:lnTo>
                  <a:lnTo>
                    <a:pt x="71591" y="2194496"/>
                  </a:lnTo>
                  <a:lnTo>
                    <a:pt x="34331" y="2169382"/>
                  </a:lnTo>
                  <a:lnTo>
                    <a:pt x="9211" y="2132123"/>
                  </a:lnTo>
                  <a:lnTo>
                    <a:pt x="0" y="2086483"/>
                  </a:lnTo>
                  <a:lnTo>
                    <a:pt x="0" y="117221"/>
                  </a:lnTo>
                  <a:close/>
                </a:path>
              </a:pathLst>
            </a:custGeom>
            <a:ln w="38100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5" name="object 114">
              <a:extLst>
                <a:ext uri="{FF2B5EF4-FFF2-40B4-BE49-F238E27FC236}">
                  <a16:creationId xmlns:a16="http://schemas.microsoft.com/office/drawing/2014/main" id="{716E2825-5A79-AABB-7FC3-F7B7225C6B09}"/>
                </a:ext>
              </a:extLst>
            </p:cNvPr>
            <p:cNvSpPr/>
            <p:nvPr/>
          </p:nvSpPr>
          <p:spPr>
            <a:xfrm>
              <a:off x="1467612" y="2654271"/>
              <a:ext cx="1094740" cy="475615"/>
            </a:xfrm>
            <a:custGeom>
              <a:avLst/>
              <a:gdLst/>
              <a:ahLst/>
              <a:cxnLst/>
              <a:rect l="l" t="t" r="r" b="b"/>
              <a:pathLst>
                <a:path w="1094739" h="475614">
                  <a:moveTo>
                    <a:pt x="1068958" y="0"/>
                  </a:moveTo>
                  <a:lnTo>
                    <a:pt x="25272" y="0"/>
                  </a:lnTo>
                  <a:lnTo>
                    <a:pt x="15430" y="1984"/>
                  </a:lnTo>
                  <a:lnTo>
                    <a:pt x="7397" y="7397"/>
                  </a:lnTo>
                  <a:lnTo>
                    <a:pt x="1984" y="15430"/>
                  </a:lnTo>
                  <a:lnTo>
                    <a:pt x="0" y="25273"/>
                  </a:lnTo>
                  <a:lnTo>
                    <a:pt x="0" y="450214"/>
                  </a:lnTo>
                  <a:lnTo>
                    <a:pt x="1984" y="460057"/>
                  </a:lnTo>
                  <a:lnTo>
                    <a:pt x="7397" y="468090"/>
                  </a:lnTo>
                  <a:lnTo>
                    <a:pt x="15430" y="473503"/>
                  </a:lnTo>
                  <a:lnTo>
                    <a:pt x="25272" y="475488"/>
                  </a:lnTo>
                  <a:lnTo>
                    <a:pt x="1068958" y="475488"/>
                  </a:lnTo>
                  <a:lnTo>
                    <a:pt x="1078801" y="473503"/>
                  </a:lnTo>
                  <a:lnTo>
                    <a:pt x="1086834" y="468090"/>
                  </a:lnTo>
                  <a:lnTo>
                    <a:pt x="1092247" y="460057"/>
                  </a:lnTo>
                  <a:lnTo>
                    <a:pt x="1094232" y="450214"/>
                  </a:lnTo>
                  <a:lnTo>
                    <a:pt x="1094232" y="25273"/>
                  </a:lnTo>
                  <a:lnTo>
                    <a:pt x="1092247" y="15430"/>
                  </a:lnTo>
                  <a:lnTo>
                    <a:pt x="1086834" y="7397"/>
                  </a:lnTo>
                  <a:lnTo>
                    <a:pt x="1078801" y="1984"/>
                  </a:lnTo>
                  <a:lnTo>
                    <a:pt x="1068958" y="0"/>
                  </a:lnTo>
                  <a:close/>
                </a:path>
              </a:pathLst>
            </a:custGeom>
            <a:solidFill>
              <a:srgbClr val="FFFFFF">
                <a:alpha val="2509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6" name="object 115">
              <a:extLst>
                <a:ext uri="{FF2B5EF4-FFF2-40B4-BE49-F238E27FC236}">
                  <a16:creationId xmlns:a16="http://schemas.microsoft.com/office/drawing/2014/main" id="{F5059C22-6699-1A19-AF76-EF709174C153}"/>
                </a:ext>
              </a:extLst>
            </p:cNvPr>
            <p:cNvSpPr/>
            <p:nvPr/>
          </p:nvSpPr>
          <p:spPr>
            <a:xfrm>
              <a:off x="1467612" y="2654271"/>
              <a:ext cx="1094740" cy="475615"/>
            </a:xfrm>
            <a:custGeom>
              <a:avLst/>
              <a:gdLst/>
              <a:ahLst/>
              <a:cxnLst/>
              <a:rect l="l" t="t" r="r" b="b"/>
              <a:pathLst>
                <a:path w="1094739" h="475614">
                  <a:moveTo>
                    <a:pt x="0" y="25273"/>
                  </a:moveTo>
                  <a:lnTo>
                    <a:pt x="1984" y="15430"/>
                  </a:lnTo>
                  <a:lnTo>
                    <a:pt x="7397" y="7397"/>
                  </a:lnTo>
                  <a:lnTo>
                    <a:pt x="15430" y="1984"/>
                  </a:lnTo>
                  <a:lnTo>
                    <a:pt x="25272" y="0"/>
                  </a:lnTo>
                  <a:lnTo>
                    <a:pt x="1068958" y="0"/>
                  </a:lnTo>
                  <a:lnTo>
                    <a:pt x="1078801" y="1984"/>
                  </a:lnTo>
                  <a:lnTo>
                    <a:pt x="1086834" y="7397"/>
                  </a:lnTo>
                  <a:lnTo>
                    <a:pt x="1092247" y="15430"/>
                  </a:lnTo>
                  <a:lnTo>
                    <a:pt x="1094232" y="25273"/>
                  </a:lnTo>
                  <a:lnTo>
                    <a:pt x="1094232" y="450214"/>
                  </a:lnTo>
                  <a:lnTo>
                    <a:pt x="1092247" y="460057"/>
                  </a:lnTo>
                  <a:lnTo>
                    <a:pt x="1086834" y="468090"/>
                  </a:lnTo>
                  <a:lnTo>
                    <a:pt x="1078801" y="473503"/>
                  </a:lnTo>
                  <a:lnTo>
                    <a:pt x="1068958" y="475488"/>
                  </a:lnTo>
                  <a:lnTo>
                    <a:pt x="25272" y="475488"/>
                  </a:lnTo>
                  <a:lnTo>
                    <a:pt x="15430" y="473503"/>
                  </a:lnTo>
                  <a:lnTo>
                    <a:pt x="7397" y="468090"/>
                  </a:lnTo>
                  <a:lnTo>
                    <a:pt x="1984" y="460057"/>
                  </a:lnTo>
                  <a:lnTo>
                    <a:pt x="0" y="450214"/>
                  </a:lnTo>
                  <a:lnTo>
                    <a:pt x="0" y="25273"/>
                  </a:lnTo>
                  <a:close/>
                </a:path>
              </a:pathLst>
            </a:custGeom>
            <a:ln w="38100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7" name="object 116">
              <a:extLst>
                <a:ext uri="{FF2B5EF4-FFF2-40B4-BE49-F238E27FC236}">
                  <a16:creationId xmlns:a16="http://schemas.microsoft.com/office/drawing/2014/main" id="{763D4CB5-0ED0-30B7-4FD6-95138F8BF93B}"/>
                </a:ext>
              </a:extLst>
            </p:cNvPr>
            <p:cNvSpPr/>
            <p:nvPr/>
          </p:nvSpPr>
          <p:spPr>
            <a:xfrm>
              <a:off x="1473708" y="3410175"/>
              <a:ext cx="1094740" cy="475615"/>
            </a:xfrm>
            <a:custGeom>
              <a:avLst/>
              <a:gdLst/>
              <a:ahLst/>
              <a:cxnLst/>
              <a:rect l="l" t="t" r="r" b="b"/>
              <a:pathLst>
                <a:path w="1094739" h="475614">
                  <a:moveTo>
                    <a:pt x="1068959" y="0"/>
                  </a:moveTo>
                  <a:lnTo>
                    <a:pt x="25272" y="0"/>
                  </a:lnTo>
                  <a:lnTo>
                    <a:pt x="15430" y="1984"/>
                  </a:lnTo>
                  <a:lnTo>
                    <a:pt x="7397" y="7397"/>
                  </a:lnTo>
                  <a:lnTo>
                    <a:pt x="1984" y="15430"/>
                  </a:lnTo>
                  <a:lnTo>
                    <a:pt x="0" y="25272"/>
                  </a:lnTo>
                  <a:lnTo>
                    <a:pt x="0" y="450214"/>
                  </a:lnTo>
                  <a:lnTo>
                    <a:pt x="1984" y="460057"/>
                  </a:lnTo>
                  <a:lnTo>
                    <a:pt x="7397" y="468090"/>
                  </a:lnTo>
                  <a:lnTo>
                    <a:pt x="15430" y="473503"/>
                  </a:lnTo>
                  <a:lnTo>
                    <a:pt x="25272" y="475487"/>
                  </a:lnTo>
                  <a:lnTo>
                    <a:pt x="1068959" y="475487"/>
                  </a:lnTo>
                  <a:lnTo>
                    <a:pt x="1078801" y="473503"/>
                  </a:lnTo>
                  <a:lnTo>
                    <a:pt x="1086834" y="468090"/>
                  </a:lnTo>
                  <a:lnTo>
                    <a:pt x="1092247" y="460057"/>
                  </a:lnTo>
                  <a:lnTo>
                    <a:pt x="1094231" y="450214"/>
                  </a:lnTo>
                  <a:lnTo>
                    <a:pt x="1094231" y="25272"/>
                  </a:lnTo>
                  <a:lnTo>
                    <a:pt x="1092247" y="15430"/>
                  </a:lnTo>
                  <a:lnTo>
                    <a:pt x="1086834" y="7397"/>
                  </a:lnTo>
                  <a:lnTo>
                    <a:pt x="1078801" y="1984"/>
                  </a:lnTo>
                  <a:lnTo>
                    <a:pt x="1068959" y="0"/>
                  </a:lnTo>
                  <a:close/>
                </a:path>
              </a:pathLst>
            </a:custGeom>
            <a:solidFill>
              <a:srgbClr val="FFFFFF">
                <a:alpha val="2509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8" name="object 117">
              <a:extLst>
                <a:ext uri="{FF2B5EF4-FFF2-40B4-BE49-F238E27FC236}">
                  <a16:creationId xmlns:a16="http://schemas.microsoft.com/office/drawing/2014/main" id="{9A69FB0C-45ED-09CE-97D2-C5B0432F8A45}"/>
                </a:ext>
              </a:extLst>
            </p:cNvPr>
            <p:cNvSpPr/>
            <p:nvPr/>
          </p:nvSpPr>
          <p:spPr>
            <a:xfrm>
              <a:off x="1473708" y="3410175"/>
              <a:ext cx="1094740" cy="475615"/>
            </a:xfrm>
            <a:custGeom>
              <a:avLst/>
              <a:gdLst/>
              <a:ahLst/>
              <a:cxnLst/>
              <a:rect l="l" t="t" r="r" b="b"/>
              <a:pathLst>
                <a:path w="1094739" h="475614">
                  <a:moveTo>
                    <a:pt x="0" y="25272"/>
                  </a:moveTo>
                  <a:lnTo>
                    <a:pt x="1984" y="15430"/>
                  </a:lnTo>
                  <a:lnTo>
                    <a:pt x="7397" y="7397"/>
                  </a:lnTo>
                  <a:lnTo>
                    <a:pt x="15430" y="1984"/>
                  </a:lnTo>
                  <a:lnTo>
                    <a:pt x="25272" y="0"/>
                  </a:lnTo>
                  <a:lnTo>
                    <a:pt x="1068959" y="0"/>
                  </a:lnTo>
                  <a:lnTo>
                    <a:pt x="1078801" y="1984"/>
                  </a:lnTo>
                  <a:lnTo>
                    <a:pt x="1086834" y="7397"/>
                  </a:lnTo>
                  <a:lnTo>
                    <a:pt x="1092247" y="15430"/>
                  </a:lnTo>
                  <a:lnTo>
                    <a:pt x="1094231" y="25272"/>
                  </a:lnTo>
                  <a:lnTo>
                    <a:pt x="1094231" y="450214"/>
                  </a:lnTo>
                  <a:lnTo>
                    <a:pt x="1092247" y="460057"/>
                  </a:lnTo>
                  <a:lnTo>
                    <a:pt x="1086834" y="468090"/>
                  </a:lnTo>
                  <a:lnTo>
                    <a:pt x="1078801" y="473503"/>
                  </a:lnTo>
                  <a:lnTo>
                    <a:pt x="1068959" y="475487"/>
                  </a:lnTo>
                  <a:lnTo>
                    <a:pt x="25272" y="475487"/>
                  </a:lnTo>
                  <a:lnTo>
                    <a:pt x="15430" y="473503"/>
                  </a:lnTo>
                  <a:lnTo>
                    <a:pt x="7397" y="468090"/>
                  </a:lnTo>
                  <a:lnTo>
                    <a:pt x="1984" y="460057"/>
                  </a:lnTo>
                  <a:lnTo>
                    <a:pt x="0" y="450214"/>
                  </a:lnTo>
                  <a:lnTo>
                    <a:pt x="0" y="25272"/>
                  </a:lnTo>
                  <a:close/>
                </a:path>
              </a:pathLst>
            </a:custGeom>
            <a:ln w="38100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9" name="object 118">
              <a:extLst>
                <a:ext uri="{FF2B5EF4-FFF2-40B4-BE49-F238E27FC236}">
                  <a16:creationId xmlns:a16="http://schemas.microsoft.com/office/drawing/2014/main" id="{5BFEDDA4-D95D-2BAC-1701-2BBEBD2B5FF7}"/>
                </a:ext>
              </a:extLst>
            </p:cNvPr>
            <p:cNvSpPr/>
            <p:nvPr/>
          </p:nvSpPr>
          <p:spPr>
            <a:xfrm>
              <a:off x="2933700" y="2663415"/>
              <a:ext cx="1094740" cy="472440"/>
            </a:xfrm>
            <a:custGeom>
              <a:avLst/>
              <a:gdLst/>
              <a:ahLst/>
              <a:cxnLst/>
              <a:rect l="l" t="t" r="r" b="b"/>
              <a:pathLst>
                <a:path w="1094739" h="472439">
                  <a:moveTo>
                    <a:pt x="1069086" y="0"/>
                  </a:moveTo>
                  <a:lnTo>
                    <a:pt x="25145" y="0"/>
                  </a:lnTo>
                  <a:lnTo>
                    <a:pt x="15376" y="1982"/>
                  </a:lnTo>
                  <a:lnTo>
                    <a:pt x="7381" y="7381"/>
                  </a:lnTo>
                  <a:lnTo>
                    <a:pt x="1982" y="15376"/>
                  </a:lnTo>
                  <a:lnTo>
                    <a:pt x="0" y="25145"/>
                  </a:lnTo>
                  <a:lnTo>
                    <a:pt x="0" y="447293"/>
                  </a:lnTo>
                  <a:lnTo>
                    <a:pt x="1982" y="457063"/>
                  </a:lnTo>
                  <a:lnTo>
                    <a:pt x="7381" y="465058"/>
                  </a:lnTo>
                  <a:lnTo>
                    <a:pt x="15376" y="470457"/>
                  </a:lnTo>
                  <a:lnTo>
                    <a:pt x="25145" y="472439"/>
                  </a:lnTo>
                  <a:lnTo>
                    <a:pt x="1069086" y="472439"/>
                  </a:lnTo>
                  <a:lnTo>
                    <a:pt x="1078855" y="470457"/>
                  </a:lnTo>
                  <a:lnTo>
                    <a:pt x="1086850" y="465058"/>
                  </a:lnTo>
                  <a:lnTo>
                    <a:pt x="1092249" y="457063"/>
                  </a:lnTo>
                  <a:lnTo>
                    <a:pt x="1094232" y="447293"/>
                  </a:lnTo>
                  <a:lnTo>
                    <a:pt x="1094232" y="25145"/>
                  </a:lnTo>
                  <a:lnTo>
                    <a:pt x="1092249" y="15376"/>
                  </a:lnTo>
                  <a:lnTo>
                    <a:pt x="1086850" y="7381"/>
                  </a:lnTo>
                  <a:lnTo>
                    <a:pt x="1078855" y="1982"/>
                  </a:lnTo>
                  <a:lnTo>
                    <a:pt x="1069086" y="0"/>
                  </a:lnTo>
                  <a:close/>
                </a:path>
              </a:pathLst>
            </a:custGeom>
            <a:solidFill>
              <a:srgbClr val="FFFFFF">
                <a:alpha val="2509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0" name="object 119">
              <a:extLst>
                <a:ext uri="{FF2B5EF4-FFF2-40B4-BE49-F238E27FC236}">
                  <a16:creationId xmlns:a16="http://schemas.microsoft.com/office/drawing/2014/main" id="{43A3C036-33C6-CCA6-BC5D-E33ADE44C3A6}"/>
                </a:ext>
              </a:extLst>
            </p:cNvPr>
            <p:cNvSpPr/>
            <p:nvPr/>
          </p:nvSpPr>
          <p:spPr>
            <a:xfrm>
              <a:off x="2933700" y="2663415"/>
              <a:ext cx="1094740" cy="472440"/>
            </a:xfrm>
            <a:custGeom>
              <a:avLst/>
              <a:gdLst/>
              <a:ahLst/>
              <a:cxnLst/>
              <a:rect l="l" t="t" r="r" b="b"/>
              <a:pathLst>
                <a:path w="1094739" h="472439">
                  <a:moveTo>
                    <a:pt x="0" y="25145"/>
                  </a:moveTo>
                  <a:lnTo>
                    <a:pt x="1982" y="15376"/>
                  </a:lnTo>
                  <a:lnTo>
                    <a:pt x="7381" y="7381"/>
                  </a:lnTo>
                  <a:lnTo>
                    <a:pt x="15376" y="1982"/>
                  </a:lnTo>
                  <a:lnTo>
                    <a:pt x="25145" y="0"/>
                  </a:lnTo>
                  <a:lnTo>
                    <a:pt x="1069086" y="0"/>
                  </a:lnTo>
                  <a:lnTo>
                    <a:pt x="1078855" y="1982"/>
                  </a:lnTo>
                  <a:lnTo>
                    <a:pt x="1086850" y="7381"/>
                  </a:lnTo>
                  <a:lnTo>
                    <a:pt x="1092249" y="15376"/>
                  </a:lnTo>
                  <a:lnTo>
                    <a:pt x="1094232" y="25145"/>
                  </a:lnTo>
                  <a:lnTo>
                    <a:pt x="1094232" y="447293"/>
                  </a:lnTo>
                  <a:lnTo>
                    <a:pt x="1092249" y="457063"/>
                  </a:lnTo>
                  <a:lnTo>
                    <a:pt x="1086850" y="465058"/>
                  </a:lnTo>
                  <a:lnTo>
                    <a:pt x="1078855" y="470457"/>
                  </a:lnTo>
                  <a:lnTo>
                    <a:pt x="1069086" y="472439"/>
                  </a:lnTo>
                  <a:lnTo>
                    <a:pt x="25145" y="472439"/>
                  </a:lnTo>
                  <a:lnTo>
                    <a:pt x="15376" y="470457"/>
                  </a:lnTo>
                  <a:lnTo>
                    <a:pt x="7381" y="465058"/>
                  </a:lnTo>
                  <a:lnTo>
                    <a:pt x="1982" y="457063"/>
                  </a:lnTo>
                  <a:lnTo>
                    <a:pt x="0" y="447293"/>
                  </a:lnTo>
                  <a:lnTo>
                    <a:pt x="0" y="25145"/>
                  </a:lnTo>
                  <a:close/>
                </a:path>
              </a:pathLst>
            </a:custGeom>
            <a:ln w="38100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grpSp>
          <p:nvGrpSpPr>
            <p:cNvPr id="7" name="object 148">
              <a:extLst>
                <a:ext uri="{FF2B5EF4-FFF2-40B4-BE49-F238E27FC236}">
                  <a16:creationId xmlns:a16="http://schemas.microsoft.com/office/drawing/2014/main" id="{80738C35-12FA-0A7C-08EA-71FF49648269}"/>
                </a:ext>
              </a:extLst>
            </p:cNvPr>
            <p:cNvGrpSpPr/>
            <p:nvPr/>
          </p:nvGrpSpPr>
          <p:grpSpPr>
            <a:xfrm>
              <a:off x="2899410" y="3391126"/>
              <a:ext cx="1132840" cy="513715"/>
              <a:chOff x="2899410" y="3475482"/>
              <a:chExt cx="1132840" cy="513715"/>
            </a:xfrm>
          </p:grpSpPr>
          <p:sp>
            <p:nvSpPr>
              <p:cNvPr id="93" name="object 149">
                <a:extLst>
                  <a:ext uri="{FF2B5EF4-FFF2-40B4-BE49-F238E27FC236}">
                    <a16:creationId xmlns:a16="http://schemas.microsoft.com/office/drawing/2014/main" id="{808CB2CF-E537-6501-4D48-55973B75A6E9}"/>
                  </a:ext>
                </a:extLst>
              </p:cNvPr>
              <p:cNvSpPr/>
              <p:nvPr/>
            </p:nvSpPr>
            <p:spPr>
              <a:xfrm>
                <a:off x="2918460" y="3494532"/>
                <a:ext cx="1094740" cy="475615"/>
              </a:xfrm>
              <a:custGeom>
                <a:avLst/>
                <a:gdLst/>
                <a:ahLst/>
                <a:cxnLst/>
                <a:rect l="l" t="t" r="r" b="b"/>
                <a:pathLst>
                  <a:path w="1094739" h="475614">
                    <a:moveTo>
                      <a:pt x="1068959" y="0"/>
                    </a:moveTo>
                    <a:lnTo>
                      <a:pt x="25272" y="0"/>
                    </a:lnTo>
                    <a:lnTo>
                      <a:pt x="15430" y="1984"/>
                    </a:lnTo>
                    <a:lnTo>
                      <a:pt x="7397" y="7397"/>
                    </a:lnTo>
                    <a:lnTo>
                      <a:pt x="1984" y="15430"/>
                    </a:lnTo>
                    <a:lnTo>
                      <a:pt x="0" y="25272"/>
                    </a:lnTo>
                    <a:lnTo>
                      <a:pt x="0" y="450214"/>
                    </a:lnTo>
                    <a:lnTo>
                      <a:pt x="1984" y="460057"/>
                    </a:lnTo>
                    <a:lnTo>
                      <a:pt x="7397" y="468090"/>
                    </a:lnTo>
                    <a:lnTo>
                      <a:pt x="15430" y="473503"/>
                    </a:lnTo>
                    <a:lnTo>
                      <a:pt x="25272" y="475487"/>
                    </a:lnTo>
                    <a:lnTo>
                      <a:pt x="1068959" y="475487"/>
                    </a:lnTo>
                    <a:lnTo>
                      <a:pt x="1078801" y="473503"/>
                    </a:lnTo>
                    <a:lnTo>
                      <a:pt x="1086834" y="468090"/>
                    </a:lnTo>
                    <a:lnTo>
                      <a:pt x="1092247" y="460057"/>
                    </a:lnTo>
                    <a:lnTo>
                      <a:pt x="1094231" y="450214"/>
                    </a:lnTo>
                    <a:lnTo>
                      <a:pt x="1094231" y="25272"/>
                    </a:lnTo>
                    <a:lnTo>
                      <a:pt x="1092247" y="15430"/>
                    </a:lnTo>
                    <a:lnTo>
                      <a:pt x="1086834" y="7397"/>
                    </a:lnTo>
                    <a:lnTo>
                      <a:pt x="1078801" y="1984"/>
                    </a:lnTo>
                    <a:lnTo>
                      <a:pt x="1068959" y="0"/>
                    </a:lnTo>
                    <a:close/>
                  </a:path>
                </a:pathLst>
              </a:custGeom>
              <a:solidFill>
                <a:srgbClr val="FFFFFF">
                  <a:alpha val="25097"/>
                </a:srgbClr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94" name="object 150">
                <a:extLst>
                  <a:ext uri="{FF2B5EF4-FFF2-40B4-BE49-F238E27FC236}">
                    <a16:creationId xmlns:a16="http://schemas.microsoft.com/office/drawing/2014/main" id="{549D2A2A-791F-3F14-8414-70278BB7146F}"/>
                  </a:ext>
                </a:extLst>
              </p:cNvPr>
              <p:cNvSpPr/>
              <p:nvPr/>
            </p:nvSpPr>
            <p:spPr>
              <a:xfrm>
                <a:off x="2918460" y="3494532"/>
                <a:ext cx="1094740" cy="475615"/>
              </a:xfrm>
              <a:custGeom>
                <a:avLst/>
                <a:gdLst/>
                <a:ahLst/>
                <a:cxnLst/>
                <a:rect l="l" t="t" r="r" b="b"/>
                <a:pathLst>
                  <a:path w="1094739" h="475614">
                    <a:moveTo>
                      <a:pt x="0" y="25272"/>
                    </a:moveTo>
                    <a:lnTo>
                      <a:pt x="1984" y="15430"/>
                    </a:lnTo>
                    <a:lnTo>
                      <a:pt x="7397" y="7397"/>
                    </a:lnTo>
                    <a:lnTo>
                      <a:pt x="15430" y="1984"/>
                    </a:lnTo>
                    <a:lnTo>
                      <a:pt x="25272" y="0"/>
                    </a:lnTo>
                    <a:lnTo>
                      <a:pt x="1068959" y="0"/>
                    </a:lnTo>
                    <a:lnTo>
                      <a:pt x="1078801" y="1984"/>
                    </a:lnTo>
                    <a:lnTo>
                      <a:pt x="1086834" y="7397"/>
                    </a:lnTo>
                    <a:lnTo>
                      <a:pt x="1092247" y="15430"/>
                    </a:lnTo>
                    <a:lnTo>
                      <a:pt x="1094231" y="25272"/>
                    </a:lnTo>
                    <a:lnTo>
                      <a:pt x="1094231" y="450214"/>
                    </a:lnTo>
                    <a:lnTo>
                      <a:pt x="1092247" y="460057"/>
                    </a:lnTo>
                    <a:lnTo>
                      <a:pt x="1086834" y="468090"/>
                    </a:lnTo>
                    <a:lnTo>
                      <a:pt x="1078801" y="473503"/>
                    </a:lnTo>
                    <a:lnTo>
                      <a:pt x="1068959" y="475487"/>
                    </a:lnTo>
                    <a:lnTo>
                      <a:pt x="25272" y="475487"/>
                    </a:lnTo>
                    <a:lnTo>
                      <a:pt x="15430" y="473503"/>
                    </a:lnTo>
                    <a:lnTo>
                      <a:pt x="7397" y="468090"/>
                    </a:lnTo>
                    <a:lnTo>
                      <a:pt x="1984" y="460057"/>
                    </a:lnTo>
                    <a:lnTo>
                      <a:pt x="0" y="450214"/>
                    </a:lnTo>
                    <a:lnTo>
                      <a:pt x="0" y="25272"/>
                    </a:lnTo>
                    <a:close/>
                  </a:path>
                </a:pathLst>
              </a:custGeom>
              <a:ln w="38100">
                <a:solidFill>
                  <a:srgbClr val="224464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92" name="object 151">
              <a:extLst>
                <a:ext uri="{FF2B5EF4-FFF2-40B4-BE49-F238E27FC236}">
                  <a16:creationId xmlns:a16="http://schemas.microsoft.com/office/drawing/2014/main" id="{84C08DBC-B301-6451-3110-E48CC4B25E5D}"/>
                </a:ext>
              </a:extLst>
            </p:cNvPr>
            <p:cNvSpPr txBox="1"/>
            <p:nvPr/>
          </p:nvSpPr>
          <p:spPr>
            <a:xfrm>
              <a:off x="1332102" y="2077133"/>
              <a:ext cx="3316098" cy="175689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bg-BG" sz="2400" b="1" dirty="0">
                  <a:solidFill>
                    <a:schemeClr val="bg1"/>
                  </a:solidFill>
                  <a:latin typeface="Consolas"/>
                  <a:cs typeface="Consolas"/>
                </a:rPr>
                <a:t>База данни </a:t>
              </a:r>
              <a:r>
                <a:rPr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(</a:t>
              </a:r>
              <a:r>
                <a:rPr lang="bg-BG"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Схема</a:t>
              </a:r>
              <a:r>
                <a:rPr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)</a:t>
              </a:r>
              <a:endParaRPr sz="2400" dirty="0">
                <a:latin typeface="Consolas"/>
                <a:cs typeface="Consolas"/>
              </a:endParaRPr>
            </a:p>
            <a:p>
              <a:pPr marL="232410">
                <a:lnSpc>
                  <a:spcPct val="100000"/>
                </a:lnSpc>
                <a:spcBef>
                  <a:spcPts val="1900"/>
                </a:spcBef>
                <a:tabLst>
                  <a:tab pos="1697989" algn="l"/>
                </a:tabLst>
              </a:pPr>
              <a:r>
                <a:rPr lang="bg-BG" sz="2400" b="1" dirty="0">
                  <a:solidFill>
                    <a:srgbClr val="224464"/>
                  </a:solidFill>
                  <a:latin typeface="Consolas"/>
                </a:rPr>
                <a:t>Табл.</a:t>
              </a:r>
              <a:r>
                <a:rPr sz="3600" b="1" spc="-7" baseline="1157" dirty="0">
                  <a:solidFill>
                    <a:srgbClr val="FF9F00"/>
                  </a:solidFill>
                  <a:latin typeface="Consolas"/>
                  <a:cs typeface="Consolas"/>
                </a:rPr>
                <a:t>	</a:t>
              </a:r>
              <a:r>
                <a:rPr lang="bg-BG"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Табл.</a:t>
              </a:r>
              <a:endParaRPr sz="2400" dirty="0">
                <a:latin typeface="Consolas"/>
                <a:cs typeface="Consolas"/>
              </a:endParaRPr>
            </a:p>
            <a:p>
              <a:pPr>
                <a:lnSpc>
                  <a:spcPct val="100000"/>
                </a:lnSpc>
                <a:spcBef>
                  <a:spcPts val="30"/>
                </a:spcBef>
              </a:pPr>
              <a:endParaRPr sz="2550" dirty="0">
                <a:latin typeface="Consolas"/>
                <a:cs typeface="Consolas"/>
              </a:endParaRPr>
            </a:p>
            <a:p>
              <a:pPr marL="238760">
                <a:lnSpc>
                  <a:spcPct val="100000"/>
                </a:lnSpc>
                <a:tabLst>
                  <a:tab pos="1685289" algn="l"/>
                </a:tabLst>
              </a:pPr>
              <a:r>
                <a:rPr lang="bg-BG"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Табл.</a:t>
              </a:r>
              <a:r>
                <a:rPr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	</a:t>
              </a:r>
              <a:r>
                <a:rPr lang="bg-BG"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Табл.</a:t>
              </a:r>
              <a:endParaRPr sz="2400" dirty="0">
                <a:latin typeface="Consolas"/>
                <a:cs typeface="Consolas"/>
              </a:endParaRPr>
            </a:p>
          </p:txBody>
        </p:sp>
      </p:grpSp>
      <p:sp>
        <p:nvSpPr>
          <p:cNvPr id="49" name="object 109">
            <a:extLst>
              <a:ext uri="{FF2B5EF4-FFF2-40B4-BE49-F238E27FC236}">
                <a16:creationId xmlns:a16="http://schemas.microsoft.com/office/drawing/2014/main" id="{DD171912-AD40-081A-D8EB-730C4B390647}"/>
              </a:ext>
            </a:extLst>
          </p:cNvPr>
          <p:cNvSpPr/>
          <p:nvPr/>
        </p:nvSpPr>
        <p:spPr>
          <a:xfrm>
            <a:off x="739140" y="1355824"/>
            <a:ext cx="6398260" cy="2971800"/>
          </a:xfrm>
          <a:custGeom>
            <a:avLst/>
            <a:gdLst/>
            <a:ahLst/>
            <a:cxnLst/>
            <a:rect l="l" t="t" r="r" b="b"/>
            <a:pathLst>
              <a:path w="6398259" h="2971800">
                <a:moveTo>
                  <a:pt x="0" y="160020"/>
                </a:moveTo>
                <a:lnTo>
                  <a:pt x="8158" y="109435"/>
                </a:lnTo>
                <a:lnTo>
                  <a:pt x="30878" y="65507"/>
                </a:lnTo>
                <a:lnTo>
                  <a:pt x="65521" y="30870"/>
                </a:lnTo>
                <a:lnTo>
                  <a:pt x="109451" y="8156"/>
                </a:lnTo>
                <a:lnTo>
                  <a:pt x="160032" y="0"/>
                </a:lnTo>
                <a:lnTo>
                  <a:pt x="6237732" y="0"/>
                </a:lnTo>
                <a:lnTo>
                  <a:pt x="6288316" y="8156"/>
                </a:lnTo>
                <a:lnTo>
                  <a:pt x="6332244" y="30870"/>
                </a:lnTo>
                <a:lnTo>
                  <a:pt x="6366881" y="65507"/>
                </a:lnTo>
                <a:lnTo>
                  <a:pt x="6389595" y="109435"/>
                </a:lnTo>
                <a:lnTo>
                  <a:pt x="6397752" y="160020"/>
                </a:lnTo>
                <a:lnTo>
                  <a:pt x="6397752" y="2811780"/>
                </a:lnTo>
                <a:lnTo>
                  <a:pt x="6389595" y="2862364"/>
                </a:lnTo>
                <a:lnTo>
                  <a:pt x="6366881" y="2906292"/>
                </a:lnTo>
                <a:lnTo>
                  <a:pt x="6332244" y="2940929"/>
                </a:lnTo>
                <a:lnTo>
                  <a:pt x="6288316" y="2963643"/>
                </a:lnTo>
                <a:lnTo>
                  <a:pt x="6237732" y="2971800"/>
                </a:lnTo>
                <a:lnTo>
                  <a:pt x="160032" y="2971800"/>
                </a:lnTo>
                <a:lnTo>
                  <a:pt x="109451" y="2963643"/>
                </a:lnTo>
                <a:lnTo>
                  <a:pt x="65521" y="2940929"/>
                </a:lnTo>
                <a:lnTo>
                  <a:pt x="30878" y="2906292"/>
                </a:lnTo>
                <a:lnTo>
                  <a:pt x="8158" y="2862364"/>
                </a:lnTo>
                <a:lnTo>
                  <a:pt x="0" y="2811780"/>
                </a:lnTo>
                <a:lnTo>
                  <a:pt x="0" y="160020"/>
                </a:lnTo>
                <a:close/>
              </a:path>
            </a:pathLst>
          </a:custGeom>
          <a:ln w="57150">
            <a:solidFill>
              <a:srgbClr val="224464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B52E12-FB86-9F12-3049-D31914832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>
                <a:solidFill>
                  <a:srgbClr val="FFFFFF"/>
                </a:solidFill>
              </a:rPr>
              <a:t>СУБД </a:t>
            </a:r>
            <a:r>
              <a:rPr lang="bg-BG" sz="4000" spc="-5" dirty="0">
                <a:solidFill>
                  <a:srgbClr val="FFFFFF"/>
                </a:solidFill>
              </a:rPr>
              <a:t>сървърна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bg-BG" sz="4000" spc="-10" dirty="0">
                <a:solidFill>
                  <a:srgbClr val="FFFFFF"/>
                </a:solidFill>
              </a:rPr>
              <a:t>архитектура</a:t>
            </a:r>
            <a:endParaRPr lang="en-US" dirty="0"/>
          </a:p>
        </p:txBody>
      </p:sp>
      <p:sp>
        <p:nvSpPr>
          <p:cNvPr id="10" name="object 14">
            <a:extLst>
              <a:ext uri="{FF2B5EF4-FFF2-40B4-BE49-F238E27FC236}">
                <a16:creationId xmlns:a16="http://schemas.microsoft.com/office/drawing/2014/main" id="{EE31EBF9-2DB1-F8D3-627B-8AB2275A3E64}"/>
              </a:ext>
            </a:extLst>
          </p:cNvPr>
          <p:cNvSpPr/>
          <p:nvPr/>
        </p:nvSpPr>
        <p:spPr>
          <a:xfrm>
            <a:off x="5567176" y="5097573"/>
            <a:ext cx="1242695" cy="1243330"/>
          </a:xfrm>
          <a:custGeom>
            <a:avLst/>
            <a:gdLst/>
            <a:ahLst/>
            <a:cxnLst/>
            <a:rect l="l" t="t" r="r" b="b"/>
            <a:pathLst>
              <a:path w="1242695" h="1243329">
                <a:moveTo>
                  <a:pt x="1223812" y="0"/>
                </a:moveTo>
                <a:lnTo>
                  <a:pt x="0" y="1224193"/>
                </a:lnTo>
                <a:lnTo>
                  <a:pt x="18746" y="1243018"/>
                </a:lnTo>
                <a:lnTo>
                  <a:pt x="1242665" y="18856"/>
                </a:lnTo>
                <a:lnTo>
                  <a:pt x="1223812" y="0"/>
                </a:lnTo>
                <a:close/>
              </a:path>
            </a:pathLst>
          </a:custGeom>
          <a:solidFill>
            <a:srgbClr val="EDEF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8">
            <a:extLst>
              <a:ext uri="{FF2B5EF4-FFF2-40B4-BE49-F238E27FC236}">
                <a16:creationId xmlns:a16="http://schemas.microsoft.com/office/drawing/2014/main" id="{A88D1E1F-D061-204C-BA22-AD4D342052FF}"/>
              </a:ext>
            </a:extLst>
          </p:cNvPr>
          <p:cNvSpPr/>
          <p:nvPr/>
        </p:nvSpPr>
        <p:spPr>
          <a:xfrm>
            <a:off x="8928081" y="2492750"/>
            <a:ext cx="910590" cy="25400"/>
          </a:xfrm>
          <a:custGeom>
            <a:avLst/>
            <a:gdLst/>
            <a:ahLst/>
            <a:cxnLst/>
            <a:rect l="l" t="t" r="r" b="b"/>
            <a:pathLst>
              <a:path w="910590" h="25400">
                <a:moveTo>
                  <a:pt x="909995" y="0"/>
                </a:moveTo>
                <a:lnTo>
                  <a:pt x="0" y="0"/>
                </a:lnTo>
                <a:lnTo>
                  <a:pt x="0" y="25107"/>
                </a:lnTo>
                <a:lnTo>
                  <a:pt x="909995" y="25107"/>
                </a:lnTo>
                <a:lnTo>
                  <a:pt x="909995" y="0"/>
                </a:lnTo>
                <a:close/>
              </a:path>
            </a:pathLst>
          </a:custGeom>
          <a:solidFill>
            <a:srgbClr val="EDEF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110">
            <a:extLst>
              <a:ext uri="{FF2B5EF4-FFF2-40B4-BE49-F238E27FC236}">
                <a16:creationId xmlns:a16="http://schemas.microsoft.com/office/drawing/2014/main" id="{C23F5FA3-7738-E20A-6375-AA43EBA9A105}"/>
              </a:ext>
            </a:extLst>
          </p:cNvPr>
          <p:cNvSpPr txBox="1"/>
          <p:nvPr/>
        </p:nvSpPr>
        <p:spPr>
          <a:xfrm>
            <a:off x="1828800" y="1415006"/>
            <a:ext cx="4190999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bg-BG" sz="2800" b="1" spc="-10" dirty="0">
                <a:solidFill>
                  <a:schemeClr val="bg1"/>
                </a:solidFill>
                <a:latin typeface="Consolas"/>
                <a:cs typeface="Consolas"/>
              </a:rPr>
              <a:t>Инстанция на сървъра</a:t>
            </a:r>
            <a:endParaRPr sz="28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51" name="object 120">
            <a:extLst>
              <a:ext uri="{FF2B5EF4-FFF2-40B4-BE49-F238E27FC236}">
                <a16:creationId xmlns:a16="http://schemas.microsoft.com/office/drawing/2014/main" id="{FD3F73B9-BD5F-86A0-748E-03C22E015621}"/>
              </a:ext>
            </a:extLst>
          </p:cNvPr>
          <p:cNvSpPr/>
          <p:nvPr/>
        </p:nvSpPr>
        <p:spPr>
          <a:xfrm>
            <a:off x="4829555" y="1965423"/>
            <a:ext cx="2185670" cy="1012190"/>
          </a:xfrm>
          <a:custGeom>
            <a:avLst/>
            <a:gdLst/>
            <a:ahLst/>
            <a:cxnLst/>
            <a:rect l="l" t="t" r="r" b="b"/>
            <a:pathLst>
              <a:path w="2185670" h="1012189">
                <a:moveTo>
                  <a:pt x="2131568" y="0"/>
                </a:moveTo>
                <a:lnTo>
                  <a:pt x="53848" y="0"/>
                </a:lnTo>
                <a:lnTo>
                  <a:pt x="32896" y="4234"/>
                </a:lnTo>
                <a:lnTo>
                  <a:pt x="15779" y="15779"/>
                </a:lnTo>
                <a:lnTo>
                  <a:pt x="4234" y="32896"/>
                </a:lnTo>
                <a:lnTo>
                  <a:pt x="0" y="53848"/>
                </a:lnTo>
                <a:lnTo>
                  <a:pt x="0" y="958088"/>
                </a:lnTo>
                <a:lnTo>
                  <a:pt x="4234" y="979039"/>
                </a:lnTo>
                <a:lnTo>
                  <a:pt x="15779" y="996156"/>
                </a:lnTo>
                <a:lnTo>
                  <a:pt x="32896" y="1007701"/>
                </a:lnTo>
                <a:lnTo>
                  <a:pt x="53848" y="1011936"/>
                </a:lnTo>
                <a:lnTo>
                  <a:pt x="2131568" y="1011936"/>
                </a:lnTo>
                <a:lnTo>
                  <a:pt x="2152519" y="1007701"/>
                </a:lnTo>
                <a:lnTo>
                  <a:pt x="2169636" y="996156"/>
                </a:lnTo>
                <a:lnTo>
                  <a:pt x="2181181" y="979039"/>
                </a:lnTo>
                <a:lnTo>
                  <a:pt x="2185416" y="958088"/>
                </a:lnTo>
                <a:lnTo>
                  <a:pt x="2185416" y="53848"/>
                </a:lnTo>
                <a:lnTo>
                  <a:pt x="2181181" y="32896"/>
                </a:lnTo>
                <a:lnTo>
                  <a:pt x="2169636" y="15779"/>
                </a:lnTo>
                <a:lnTo>
                  <a:pt x="2152519" y="4234"/>
                </a:lnTo>
                <a:lnTo>
                  <a:pt x="2131568" y="0"/>
                </a:lnTo>
                <a:close/>
              </a:path>
            </a:pathLst>
          </a:custGeom>
          <a:solidFill>
            <a:srgbClr val="FFFFFF">
              <a:alpha val="25097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16" name="Group 117">
            <a:extLst>
              <a:ext uri="{FF2B5EF4-FFF2-40B4-BE49-F238E27FC236}">
                <a16:creationId xmlns:a16="http://schemas.microsoft.com/office/drawing/2014/main" id="{17319112-4A3A-B1E5-C73B-30AC864E63BC}"/>
              </a:ext>
            </a:extLst>
          </p:cNvPr>
          <p:cNvGrpSpPr/>
          <p:nvPr/>
        </p:nvGrpSpPr>
        <p:grpSpPr>
          <a:xfrm>
            <a:off x="4829555" y="1965423"/>
            <a:ext cx="2185670" cy="1012190"/>
            <a:chOff x="4829555" y="1965423"/>
            <a:chExt cx="2185670" cy="1012190"/>
          </a:xfrm>
        </p:grpSpPr>
        <p:sp>
          <p:nvSpPr>
            <p:cNvPr id="52" name="object 121">
              <a:extLst>
                <a:ext uri="{FF2B5EF4-FFF2-40B4-BE49-F238E27FC236}">
                  <a16:creationId xmlns:a16="http://schemas.microsoft.com/office/drawing/2014/main" id="{1929066A-CC16-B747-DCA1-7941621D1047}"/>
                </a:ext>
              </a:extLst>
            </p:cNvPr>
            <p:cNvSpPr/>
            <p:nvPr/>
          </p:nvSpPr>
          <p:spPr>
            <a:xfrm>
              <a:off x="4829555" y="1965423"/>
              <a:ext cx="2185670" cy="1012190"/>
            </a:xfrm>
            <a:custGeom>
              <a:avLst/>
              <a:gdLst/>
              <a:ahLst/>
              <a:cxnLst/>
              <a:rect l="l" t="t" r="r" b="b"/>
              <a:pathLst>
                <a:path w="2185670" h="1012189">
                  <a:moveTo>
                    <a:pt x="0" y="53848"/>
                  </a:moveTo>
                  <a:lnTo>
                    <a:pt x="4234" y="32896"/>
                  </a:lnTo>
                  <a:lnTo>
                    <a:pt x="15779" y="15779"/>
                  </a:lnTo>
                  <a:lnTo>
                    <a:pt x="32896" y="4234"/>
                  </a:lnTo>
                  <a:lnTo>
                    <a:pt x="53848" y="0"/>
                  </a:lnTo>
                  <a:lnTo>
                    <a:pt x="2131568" y="0"/>
                  </a:lnTo>
                  <a:lnTo>
                    <a:pt x="2152519" y="4234"/>
                  </a:lnTo>
                  <a:lnTo>
                    <a:pt x="2169636" y="15779"/>
                  </a:lnTo>
                  <a:lnTo>
                    <a:pt x="2181181" y="32896"/>
                  </a:lnTo>
                  <a:lnTo>
                    <a:pt x="2185416" y="53848"/>
                  </a:lnTo>
                  <a:lnTo>
                    <a:pt x="2185416" y="958088"/>
                  </a:lnTo>
                  <a:lnTo>
                    <a:pt x="2181181" y="979039"/>
                  </a:lnTo>
                  <a:lnTo>
                    <a:pt x="2169636" y="996156"/>
                  </a:lnTo>
                  <a:lnTo>
                    <a:pt x="2152519" y="1007701"/>
                  </a:lnTo>
                  <a:lnTo>
                    <a:pt x="2131568" y="1011936"/>
                  </a:lnTo>
                  <a:lnTo>
                    <a:pt x="53848" y="1011936"/>
                  </a:lnTo>
                  <a:lnTo>
                    <a:pt x="32896" y="1007701"/>
                  </a:lnTo>
                  <a:lnTo>
                    <a:pt x="15779" y="996156"/>
                  </a:lnTo>
                  <a:lnTo>
                    <a:pt x="4234" y="979039"/>
                  </a:lnTo>
                  <a:lnTo>
                    <a:pt x="0" y="958088"/>
                  </a:lnTo>
                  <a:lnTo>
                    <a:pt x="0" y="53848"/>
                  </a:lnTo>
                  <a:close/>
                </a:path>
              </a:pathLst>
            </a:custGeom>
            <a:ln w="38100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3" name="object 122">
              <a:extLst>
                <a:ext uri="{FF2B5EF4-FFF2-40B4-BE49-F238E27FC236}">
                  <a16:creationId xmlns:a16="http://schemas.microsoft.com/office/drawing/2014/main" id="{88C4845E-15E9-ACCC-E881-E0C90E71C743}"/>
                </a:ext>
              </a:extLst>
            </p:cNvPr>
            <p:cNvSpPr txBox="1"/>
            <p:nvPr/>
          </p:nvSpPr>
          <p:spPr>
            <a:xfrm>
              <a:off x="4923282" y="2058464"/>
              <a:ext cx="1782318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bg-BG"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База данни</a:t>
              </a:r>
              <a:endParaRPr sz="2400" dirty="0">
                <a:latin typeface="Consolas"/>
                <a:cs typeface="Consolas"/>
              </a:endParaRPr>
            </a:p>
          </p:txBody>
        </p:sp>
        <p:sp>
          <p:nvSpPr>
            <p:cNvPr id="54" name="object 123">
              <a:extLst>
                <a:ext uri="{FF2B5EF4-FFF2-40B4-BE49-F238E27FC236}">
                  <a16:creationId xmlns:a16="http://schemas.microsoft.com/office/drawing/2014/main" id="{B9A6D9AB-C941-C3B7-DFC0-4E9BB9A3D036}"/>
                </a:ext>
              </a:extLst>
            </p:cNvPr>
            <p:cNvSpPr txBox="1"/>
            <p:nvPr/>
          </p:nvSpPr>
          <p:spPr>
            <a:xfrm>
              <a:off x="4923282" y="2424909"/>
              <a:ext cx="136969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(</a:t>
              </a:r>
              <a:r>
                <a:rPr lang="bg-BG"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Схема</a:t>
              </a:r>
              <a:r>
                <a:rPr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)</a:t>
              </a:r>
              <a:endParaRPr sz="2400" dirty="0">
                <a:latin typeface="Consolas"/>
                <a:cs typeface="Consolas"/>
              </a:endParaRPr>
            </a:p>
          </p:txBody>
        </p:sp>
      </p:grpSp>
      <p:grpSp>
        <p:nvGrpSpPr>
          <p:cNvPr id="17" name="Group 118">
            <a:extLst>
              <a:ext uri="{FF2B5EF4-FFF2-40B4-BE49-F238E27FC236}">
                <a16:creationId xmlns:a16="http://schemas.microsoft.com/office/drawing/2014/main" id="{299D0A6F-72FD-2853-28E0-5D0282D50219}"/>
              </a:ext>
            </a:extLst>
          </p:cNvPr>
          <p:cNvGrpSpPr/>
          <p:nvPr/>
        </p:nvGrpSpPr>
        <p:grpSpPr>
          <a:xfrm>
            <a:off x="4810505" y="3138142"/>
            <a:ext cx="2223770" cy="1050290"/>
            <a:chOff x="4810505" y="3138142"/>
            <a:chExt cx="2223770" cy="1050290"/>
          </a:xfrm>
        </p:grpSpPr>
        <p:grpSp>
          <p:nvGrpSpPr>
            <p:cNvPr id="18" name="object 124">
              <a:extLst>
                <a:ext uri="{FF2B5EF4-FFF2-40B4-BE49-F238E27FC236}">
                  <a16:creationId xmlns:a16="http://schemas.microsoft.com/office/drawing/2014/main" id="{1A59CBF0-6076-6FBB-22E1-DA85939BFB84}"/>
                </a:ext>
              </a:extLst>
            </p:cNvPr>
            <p:cNvGrpSpPr/>
            <p:nvPr/>
          </p:nvGrpSpPr>
          <p:grpSpPr>
            <a:xfrm>
              <a:off x="4810505" y="3138142"/>
              <a:ext cx="2223770" cy="1050290"/>
              <a:chOff x="4810505" y="3222498"/>
              <a:chExt cx="2223770" cy="1050290"/>
            </a:xfrm>
          </p:grpSpPr>
          <p:sp>
            <p:nvSpPr>
              <p:cNvPr id="56" name="object 125">
                <a:extLst>
                  <a:ext uri="{FF2B5EF4-FFF2-40B4-BE49-F238E27FC236}">
                    <a16:creationId xmlns:a16="http://schemas.microsoft.com/office/drawing/2014/main" id="{0B930372-A21B-644F-AEAA-C4B0C6ABB27D}"/>
                  </a:ext>
                </a:extLst>
              </p:cNvPr>
              <p:cNvSpPr/>
              <p:nvPr/>
            </p:nvSpPr>
            <p:spPr>
              <a:xfrm>
                <a:off x="4829555" y="3241548"/>
                <a:ext cx="2185670" cy="1012190"/>
              </a:xfrm>
              <a:custGeom>
                <a:avLst/>
                <a:gdLst/>
                <a:ahLst/>
                <a:cxnLst/>
                <a:rect l="l" t="t" r="r" b="b"/>
                <a:pathLst>
                  <a:path w="2185670" h="1012189">
                    <a:moveTo>
                      <a:pt x="2131568" y="0"/>
                    </a:moveTo>
                    <a:lnTo>
                      <a:pt x="53848" y="0"/>
                    </a:lnTo>
                    <a:lnTo>
                      <a:pt x="32896" y="4234"/>
                    </a:lnTo>
                    <a:lnTo>
                      <a:pt x="15779" y="15779"/>
                    </a:lnTo>
                    <a:lnTo>
                      <a:pt x="4234" y="32896"/>
                    </a:lnTo>
                    <a:lnTo>
                      <a:pt x="0" y="53848"/>
                    </a:lnTo>
                    <a:lnTo>
                      <a:pt x="0" y="958088"/>
                    </a:lnTo>
                    <a:lnTo>
                      <a:pt x="4234" y="979039"/>
                    </a:lnTo>
                    <a:lnTo>
                      <a:pt x="15779" y="996156"/>
                    </a:lnTo>
                    <a:lnTo>
                      <a:pt x="32896" y="1007701"/>
                    </a:lnTo>
                    <a:lnTo>
                      <a:pt x="53848" y="1011935"/>
                    </a:lnTo>
                    <a:lnTo>
                      <a:pt x="2131568" y="1011935"/>
                    </a:lnTo>
                    <a:lnTo>
                      <a:pt x="2152519" y="1007701"/>
                    </a:lnTo>
                    <a:lnTo>
                      <a:pt x="2169636" y="996156"/>
                    </a:lnTo>
                    <a:lnTo>
                      <a:pt x="2181181" y="979039"/>
                    </a:lnTo>
                    <a:lnTo>
                      <a:pt x="2185416" y="958088"/>
                    </a:lnTo>
                    <a:lnTo>
                      <a:pt x="2185416" y="53848"/>
                    </a:lnTo>
                    <a:lnTo>
                      <a:pt x="2181181" y="32896"/>
                    </a:lnTo>
                    <a:lnTo>
                      <a:pt x="2169636" y="15779"/>
                    </a:lnTo>
                    <a:lnTo>
                      <a:pt x="2152519" y="4234"/>
                    </a:lnTo>
                    <a:lnTo>
                      <a:pt x="2131568" y="0"/>
                    </a:lnTo>
                    <a:close/>
                  </a:path>
                </a:pathLst>
              </a:custGeom>
              <a:solidFill>
                <a:srgbClr val="FFFFFF">
                  <a:alpha val="25097"/>
                </a:srgbClr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57" name="object 126">
                <a:extLst>
                  <a:ext uri="{FF2B5EF4-FFF2-40B4-BE49-F238E27FC236}">
                    <a16:creationId xmlns:a16="http://schemas.microsoft.com/office/drawing/2014/main" id="{6B1F1211-4839-FFA6-D237-66C4180006E2}"/>
                  </a:ext>
                </a:extLst>
              </p:cNvPr>
              <p:cNvSpPr/>
              <p:nvPr/>
            </p:nvSpPr>
            <p:spPr>
              <a:xfrm>
                <a:off x="4829555" y="3241548"/>
                <a:ext cx="2185670" cy="1012190"/>
              </a:xfrm>
              <a:custGeom>
                <a:avLst/>
                <a:gdLst/>
                <a:ahLst/>
                <a:cxnLst/>
                <a:rect l="l" t="t" r="r" b="b"/>
                <a:pathLst>
                  <a:path w="2185670" h="1012189">
                    <a:moveTo>
                      <a:pt x="0" y="53848"/>
                    </a:moveTo>
                    <a:lnTo>
                      <a:pt x="4234" y="32896"/>
                    </a:lnTo>
                    <a:lnTo>
                      <a:pt x="15779" y="15779"/>
                    </a:lnTo>
                    <a:lnTo>
                      <a:pt x="32896" y="4234"/>
                    </a:lnTo>
                    <a:lnTo>
                      <a:pt x="53848" y="0"/>
                    </a:lnTo>
                    <a:lnTo>
                      <a:pt x="2131568" y="0"/>
                    </a:lnTo>
                    <a:lnTo>
                      <a:pt x="2152519" y="4234"/>
                    </a:lnTo>
                    <a:lnTo>
                      <a:pt x="2169636" y="15779"/>
                    </a:lnTo>
                    <a:lnTo>
                      <a:pt x="2181181" y="32896"/>
                    </a:lnTo>
                    <a:lnTo>
                      <a:pt x="2185416" y="53848"/>
                    </a:lnTo>
                    <a:lnTo>
                      <a:pt x="2185416" y="958088"/>
                    </a:lnTo>
                    <a:lnTo>
                      <a:pt x="2181181" y="979039"/>
                    </a:lnTo>
                    <a:lnTo>
                      <a:pt x="2169636" y="996156"/>
                    </a:lnTo>
                    <a:lnTo>
                      <a:pt x="2152519" y="1007701"/>
                    </a:lnTo>
                    <a:lnTo>
                      <a:pt x="2131568" y="1011935"/>
                    </a:lnTo>
                    <a:lnTo>
                      <a:pt x="53848" y="1011935"/>
                    </a:lnTo>
                    <a:lnTo>
                      <a:pt x="32896" y="1007701"/>
                    </a:lnTo>
                    <a:lnTo>
                      <a:pt x="15779" y="996156"/>
                    </a:lnTo>
                    <a:lnTo>
                      <a:pt x="4234" y="979039"/>
                    </a:lnTo>
                    <a:lnTo>
                      <a:pt x="0" y="958088"/>
                    </a:lnTo>
                    <a:lnTo>
                      <a:pt x="0" y="53848"/>
                    </a:lnTo>
                    <a:close/>
                  </a:path>
                </a:pathLst>
              </a:custGeom>
              <a:ln w="38100">
                <a:solidFill>
                  <a:srgbClr val="224464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58" name="object 127">
              <a:extLst>
                <a:ext uri="{FF2B5EF4-FFF2-40B4-BE49-F238E27FC236}">
                  <a16:creationId xmlns:a16="http://schemas.microsoft.com/office/drawing/2014/main" id="{9C4CC2DA-F897-AA93-32EA-923767AD48A6}"/>
                </a:ext>
              </a:extLst>
            </p:cNvPr>
            <p:cNvSpPr txBox="1"/>
            <p:nvPr/>
          </p:nvSpPr>
          <p:spPr>
            <a:xfrm>
              <a:off x="4923282" y="3249394"/>
              <a:ext cx="1782318" cy="76431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>
                <a:spcBef>
                  <a:spcPts val="100"/>
                </a:spcBef>
              </a:pPr>
              <a:r>
                <a:rPr lang="bg-BG"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База данни</a:t>
              </a:r>
              <a:endParaRPr lang="bg-BG" sz="2400" dirty="0">
                <a:latin typeface="Consolas"/>
                <a:cs typeface="Consolas"/>
              </a:endParaRPr>
            </a:p>
            <a:p>
              <a:pPr marL="12700" marR="5080">
                <a:lnSpc>
                  <a:spcPct val="100000"/>
                </a:lnSpc>
                <a:spcBef>
                  <a:spcPts val="100"/>
                </a:spcBef>
              </a:pPr>
              <a:r>
                <a:rPr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(</a:t>
              </a:r>
              <a:r>
                <a:rPr lang="bg-BG"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Схема</a:t>
              </a:r>
              <a:r>
                <a:rPr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)</a:t>
              </a:r>
              <a:endParaRPr sz="2400" dirty="0">
                <a:latin typeface="Consolas"/>
                <a:cs typeface="Consolas"/>
              </a:endParaRPr>
            </a:p>
          </p:txBody>
        </p:sp>
      </p:grpSp>
      <p:grpSp>
        <p:nvGrpSpPr>
          <p:cNvPr id="19" name="Group 119">
            <a:extLst>
              <a:ext uri="{FF2B5EF4-FFF2-40B4-BE49-F238E27FC236}">
                <a16:creationId xmlns:a16="http://schemas.microsoft.com/office/drawing/2014/main" id="{C9D75304-ADF3-F931-FCE4-9289B256C68A}"/>
              </a:ext>
            </a:extLst>
          </p:cNvPr>
          <p:cNvGrpSpPr/>
          <p:nvPr/>
        </p:nvGrpSpPr>
        <p:grpSpPr>
          <a:xfrm>
            <a:off x="739140" y="5021579"/>
            <a:ext cx="6398260" cy="1500504"/>
            <a:chOff x="739140" y="5021579"/>
            <a:chExt cx="6398260" cy="1423670"/>
          </a:xfrm>
        </p:grpSpPr>
        <p:pic>
          <p:nvPicPr>
            <p:cNvPr id="59" name="object 129">
              <a:extLst>
                <a:ext uri="{FF2B5EF4-FFF2-40B4-BE49-F238E27FC236}">
                  <a16:creationId xmlns:a16="http://schemas.microsoft.com/office/drawing/2014/main" id="{73782A47-7931-621A-15C3-5BD02C0C9B0D}"/>
                </a:ext>
              </a:extLst>
            </p:cNvPr>
            <p:cNvPicPr/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3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18031" y="5297423"/>
              <a:ext cx="862583" cy="865632"/>
            </a:xfrm>
            <a:prstGeom prst="rect">
              <a:avLst/>
            </a:prstGeom>
          </p:spPr>
        </p:pic>
        <p:sp>
          <p:nvSpPr>
            <p:cNvPr id="60" name="object 130">
              <a:extLst>
                <a:ext uri="{FF2B5EF4-FFF2-40B4-BE49-F238E27FC236}">
                  <a16:creationId xmlns:a16="http://schemas.microsoft.com/office/drawing/2014/main" id="{7A3D6B9D-498F-5247-4DD9-E3DAB7D203C8}"/>
                </a:ext>
              </a:extLst>
            </p:cNvPr>
            <p:cNvSpPr/>
            <p:nvPr/>
          </p:nvSpPr>
          <p:spPr>
            <a:xfrm>
              <a:off x="739140" y="5021579"/>
              <a:ext cx="6398260" cy="1423670"/>
            </a:xfrm>
            <a:custGeom>
              <a:avLst/>
              <a:gdLst/>
              <a:ahLst/>
              <a:cxnLst/>
              <a:rect l="l" t="t" r="r" b="b"/>
              <a:pathLst>
                <a:path w="6398259" h="1423670">
                  <a:moveTo>
                    <a:pt x="0" y="76708"/>
                  </a:moveTo>
                  <a:lnTo>
                    <a:pt x="6023" y="46827"/>
                  </a:lnTo>
                  <a:lnTo>
                    <a:pt x="22448" y="22447"/>
                  </a:lnTo>
                  <a:lnTo>
                    <a:pt x="46811" y="6020"/>
                  </a:lnTo>
                  <a:lnTo>
                    <a:pt x="76644" y="0"/>
                  </a:lnTo>
                  <a:lnTo>
                    <a:pt x="6321044" y="0"/>
                  </a:lnTo>
                  <a:lnTo>
                    <a:pt x="6350924" y="6020"/>
                  </a:lnTo>
                  <a:lnTo>
                    <a:pt x="6375304" y="22447"/>
                  </a:lnTo>
                  <a:lnTo>
                    <a:pt x="6391731" y="46827"/>
                  </a:lnTo>
                  <a:lnTo>
                    <a:pt x="6397752" y="76708"/>
                  </a:lnTo>
                  <a:lnTo>
                    <a:pt x="6397752" y="1346771"/>
                  </a:lnTo>
                  <a:lnTo>
                    <a:pt x="6391731" y="1376604"/>
                  </a:lnTo>
                  <a:lnTo>
                    <a:pt x="6375304" y="1400967"/>
                  </a:lnTo>
                  <a:lnTo>
                    <a:pt x="6350924" y="1417392"/>
                  </a:lnTo>
                  <a:lnTo>
                    <a:pt x="6321044" y="1423416"/>
                  </a:lnTo>
                  <a:lnTo>
                    <a:pt x="76644" y="1423416"/>
                  </a:lnTo>
                  <a:lnTo>
                    <a:pt x="46811" y="1417392"/>
                  </a:lnTo>
                  <a:lnTo>
                    <a:pt x="22448" y="1400967"/>
                  </a:lnTo>
                  <a:lnTo>
                    <a:pt x="6023" y="1376604"/>
                  </a:lnTo>
                  <a:lnTo>
                    <a:pt x="0" y="1346771"/>
                  </a:lnTo>
                  <a:lnTo>
                    <a:pt x="0" y="76708"/>
                  </a:lnTo>
                  <a:close/>
                </a:path>
              </a:pathLst>
            </a:custGeom>
            <a:ln w="57150">
              <a:solidFill>
                <a:srgbClr val="22446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1" name="object 131">
            <a:extLst>
              <a:ext uri="{FF2B5EF4-FFF2-40B4-BE49-F238E27FC236}">
                <a16:creationId xmlns:a16="http://schemas.microsoft.com/office/drawing/2014/main" id="{8F2654DB-FD9B-EE57-D161-8A7987B94E03}"/>
              </a:ext>
            </a:extLst>
          </p:cNvPr>
          <p:cNvSpPr/>
          <p:nvPr/>
        </p:nvSpPr>
        <p:spPr>
          <a:xfrm>
            <a:off x="2162556" y="5124450"/>
            <a:ext cx="2331720" cy="1188720"/>
          </a:xfrm>
          <a:custGeom>
            <a:avLst/>
            <a:gdLst/>
            <a:ahLst/>
            <a:cxnLst/>
            <a:rect l="l" t="t" r="r" b="b"/>
            <a:pathLst>
              <a:path w="2331720" h="1188720">
                <a:moveTo>
                  <a:pt x="2268473" y="0"/>
                </a:moveTo>
                <a:lnTo>
                  <a:pt x="63245" y="0"/>
                </a:lnTo>
                <a:lnTo>
                  <a:pt x="38629" y="4970"/>
                </a:lnTo>
                <a:lnTo>
                  <a:pt x="18526" y="18526"/>
                </a:lnTo>
                <a:lnTo>
                  <a:pt x="4970" y="38629"/>
                </a:lnTo>
                <a:lnTo>
                  <a:pt x="0" y="63245"/>
                </a:lnTo>
                <a:lnTo>
                  <a:pt x="0" y="1125486"/>
                </a:lnTo>
                <a:lnTo>
                  <a:pt x="4970" y="1150100"/>
                </a:lnTo>
                <a:lnTo>
                  <a:pt x="18526" y="1170200"/>
                </a:lnTo>
                <a:lnTo>
                  <a:pt x="38629" y="1183751"/>
                </a:lnTo>
                <a:lnTo>
                  <a:pt x="63245" y="1188720"/>
                </a:lnTo>
                <a:lnTo>
                  <a:pt x="2268473" y="1188720"/>
                </a:lnTo>
                <a:lnTo>
                  <a:pt x="2293090" y="1183751"/>
                </a:lnTo>
                <a:lnTo>
                  <a:pt x="2313193" y="1170200"/>
                </a:lnTo>
                <a:lnTo>
                  <a:pt x="2326749" y="1150100"/>
                </a:lnTo>
                <a:lnTo>
                  <a:pt x="2331720" y="1125486"/>
                </a:lnTo>
                <a:lnTo>
                  <a:pt x="2331720" y="63245"/>
                </a:lnTo>
                <a:lnTo>
                  <a:pt x="2326749" y="38629"/>
                </a:lnTo>
                <a:lnTo>
                  <a:pt x="2313193" y="18526"/>
                </a:lnTo>
                <a:lnTo>
                  <a:pt x="2293090" y="4970"/>
                </a:lnTo>
                <a:lnTo>
                  <a:pt x="2268473" y="0"/>
                </a:lnTo>
                <a:close/>
              </a:path>
            </a:pathLst>
          </a:custGeom>
          <a:solidFill>
            <a:srgbClr val="FFFFFF">
              <a:alpha val="25097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20" name="object 134">
            <a:extLst>
              <a:ext uri="{FF2B5EF4-FFF2-40B4-BE49-F238E27FC236}">
                <a16:creationId xmlns:a16="http://schemas.microsoft.com/office/drawing/2014/main" id="{EC1BFB5E-8833-0CC9-C9A5-F078022EC664}"/>
              </a:ext>
            </a:extLst>
          </p:cNvPr>
          <p:cNvGrpSpPr/>
          <p:nvPr/>
        </p:nvGrpSpPr>
        <p:grpSpPr>
          <a:xfrm>
            <a:off x="3916171" y="4492244"/>
            <a:ext cx="333375" cy="446405"/>
            <a:chOff x="3916171" y="4492244"/>
            <a:chExt cx="333375" cy="446405"/>
          </a:xfrm>
        </p:grpSpPr>
        <p:sp>
          <p:nvSpPr>
            <p:cNvPr id="65" name="object 135">
              <a:extLst>
                <a:ext uri="{FF2B5EF4-FFF2-40B4-BE49-F238E27FC236}">
                  <a16:creationId xmlns:a16="http://schemas.microsoft.com/office/drawing/2014/main" id="{78BD68E8-51D7-DFBC-15D4-D55A24607F38}"/>
                </a:ext>
              </a:extLst>
            </p:cNvPr>
            <p:cNvSpPr/>
            <p:nvPr/>
          </p:nvSpPr>
          <p:spPr>
            <a:xfrm>
              <a:off x="3928871" y="4504944"/>
              <a:ext cx="307975" cy="421005"/>
            </a:xfrm>
            <a:custGeom>
              <a:avLst/>
              <a:gdLst/>
              <a:ahLst/>
              <a:cxnLst/>
              <a:rect l="l" t="t" r="r" b="b"/>
              <a:pathLst>
                <a:path w="307975" h="421004">
                  <a:moveTo>
                    <a:pt x="230886" y="0"/>
                  </a:moveTo>
                  <a:lnTo>
                    <a:pt x="76962" y="0"/>
                  </a:lnTo>
                  <a:lnTo>
                    <a:pt x="76962" y="266699"/>
                  </a:lnTo>
                  <a:lnTo>
                    <a:pt x="0" y="266699"/>
                  </a:lnTo>
                  <a:lnTo>
                    <a:pt x="153924" y="420623"/>
                  </a:lnTo>
                  <a:lnTo>
                    <a:pt x="307848" y="266699"/>
                  </a:lnTo>
                  <a:lnTo>
                    <a:pt x="230886" y="266699"/>
                  </a:lnTo>
                  <a:lnTo>
                    <a:pt x="230886" y="0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6" name="object 136">
              <a:extLst>
                <a:ext uri="{FF2B5EF4-FFF2-40B4-BE49-F238E27FC236}">
                  <a16:creationId xmlns:a16="http://schemas.microsoft.com/office/drawing/2014/main" id="{E71D967A-08D5-4992-9C1A-8EBA8B41266C}"/>
                </a:ext>
              </a:extLst>
            </p:cNvPr>
            <p:cNvSpPr/>
            <p:nvPr/>
          </p:nvSpPr>
          <p:spPr>
            <a:xfrm>
              <a:off x="3928871" y="4504944"/>
              <a:ext cx="307975" cy="421005"/>
            </a:xfrm>
            <a:custGeom>
              <a:avLst/>
              <a:gdLst/>
              <a:ahLst/>
              <a:cxnLst/>
              <a:rect l="l" t="t" r="r" b="b"/>
              <a:pathLst>
                <a:path w="307975" h="421004">
                  <a:moveTo>
                    <a:pt x="230886" y="0"/>
                  </a:moveTo>
                  <a:lnTo>
                    <a:pt x="230886" y="266699"/>
                  </a:lnTo>
                  <a:lnTo>
                    <a:pt x="307848" y="266699"/>
                  </a:lnTo>
                  <a:lnTo>
                    <a:pt x="153924" y="420623"/>
                  </a:lnTo>
                  <a:lnTo>
                    <a:pt x="0" y="266699"/>
                  </a:lnTo>
                  <a:lnTo>
                    <a:pt x="76962" y="266699"/>
                  </a:lnTo>
                  <a:lnTo>
                    <a:pt x="76962" y="0"/>
                  </a:lnTo>
                  <a:lnTo>
                    <a:pt x="230886" y="0"/>
                  </a:lnTo>
                  <a:close/>
                </a:path>
              </a:pathLst>
            </a:custGeom>
            <a:ln w="25400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07" name="object 153">
            <a:extLst>
              <a:ext uri="{FF2B5EF4-FFF2-40B4-BE49-F238E27FC236}">
                <a16:creationId xmlns:a16="http://schemas.microsoft.com/office/drawing/2014/main" id="{94BC307B-E855-713A-26B8-5FC4508505D2}"/>
              </a:ext>
            </a:extLst>
          </p:cNvPr>
          <p:cNvSpPr/>
          <p:nvPr/>
        </p:nvSpPr>
        <p:spPr>
          <a:xfrm>
            <a:off x="8217896" y="2209292"/>
            <a:ext cx="2871213" cy="1216660"/>
          </a:xfrm>
          <a:prstGeom prst="wedgeRoundRectCallout">
            <a:avLst>
              <a:gd name="adj1" fmla="val -82168"/>
              <a:gd name="adj2" fmla="val 8366"/>
              <a:gd name="adj3" fmla="val 16667"/>
            </a:avLst>
          </a:prstGeom>
          <a:solidFill>
            <a:srgbClr val="224464">
              <a:alpha val="79998"/>
            </a:srgbClr>
          </a:solidFill>
        </p:spPr>
        <p:txBody>
          <a:bodyPr wrap="square" lIns="0" tIns="0" rIns="0" bIns="0" rtlCol="0"/>
          <a:lstStyle/>
          <a:p>
            <a:pPr algn="ctr"/>
            <a:r>
              <a:rPr lang="bg-BG" sz="3400" b="1" spc="-10" dirty="0">
                <a:solidFill>
                  <a:srgbClr val="FFFFFF"/>
                </a:solidFill>
                <a:latin typeface="Calibri"/>
                <a:cs typeface="Calibri"/>
              </a:rPr>
              <a:t>Логическо съхранение</a:t>
            </a:r>
            <a:endParaRPr lang="bg-BG" sz="3400" dirty="0">
              <a:latin typeface="Calibri"/>
              <a:cs typeface="Calibri"/>
            </a:endParaRPr>
          </a:p>
        </p:txBody>
      </p:sp>
      <p:sp>
        <p:nvSpPr>
          <p:cNvPr id="113" name="object 159">
            <a:extLst>
              <a:ext uri="{FF2B5EF4-FFF2-40B4-BE49-F238E27FC236}">
                <a16:creationId xmlns:a16="http://schemas.microsoft.com/office/drawing/2014/main" id="{A90ADED9-FB90-96EF-7A4F-2A9EBDE34947}"/>
              </a:ext>
            </a:extLst>
          </p:cNvPr>
          <p:cNvSpPr/>
          <p:nvPr/>
        </p:nvSpPr>
        <p:spPr>
          <a:xfrm>
            <a:off x="8225958" y="5041265"/>
            <a:ext cx="2871213" cy="1216660"/>
          </a:xfrm>
          <a:prstGeom prst="wedgeRoundRectCallout">
            <a:avLst>
              <a:gd name="adj1" fmla="val -81579"/>
              <a:gd name="adj2" fmla="val 12396"/>
              <a:gd name="adj3" fmla="val 16667"/>
            </a:avLst>
          </a:prstGeom>
          <a:solidFill>
            <a:srgbClr val="224464">
              <a:alpha val="79998"/>
            </a:srgbClr>
          </a:solidFill>
        </p:spPr>
        <p:txBody>
          <a:bodyPr wrap="square" lIns="0" tIns="0" rIns="0" bIns="0" rtlCol="0"/>
          <a:lstStyle/>
          <a:p>
            <a:pPr algn="ctr"/>
            <a:r>
              <a:rPr lang="bg-BG" sz="3400" b="1" spc="-25" dirty="0">
                <a:solidFill>
                  <a:srgbClr val="FFFFFF"/>
                </a:solidFill>
                <a:latin typeface="Calibri"/>
                <a:cs typeface="Calibri"/>
              </a:rPr>
              <a:t>Физическо съхранение</a:t>
            </a:r>
            <a:endParaRPr lang="bg-BG" sz="3400" dirty="0">
              <a:latin typeface="Calibri"/>
              <a:cs typeface="Calibri"/>
            </a:endParaRPr>
          </a:p>
        </p:txBody>
      </p:sp>
      <p:grpSp>
        <p:nvGrpSpPr>
          <p:cNvPr id="23" name="Group 16">
            <a:extLst>
              <a:ext uri="{FF2B5EF4-FFF2-40B4-BE49-F238E27FC236}">
                <a16:creationId xmlns:a16="http://schemas.microsoft.com/office/drawing/2014/main" id="{A2EBDC8B-D43D-CC80-D191-40735D153B09}"/>
              </a:ext>
            </a:extLst>
          </p:cNvPr>
          <p:cNvGrpSpPr/>
          <p:nvPr/>
        </p:nvGrpSpPr>
        <p:grpSpPr>
          <a:xfrm>
            <a:off x="2123440" y="5193791"/>
            <a:ext cx="2331720" cy="1188720"/>
            <a:chOff x="2123440" y="5193791"/>
            <a:chExt cx="2331720" cy="1188720"/>
          </a:xfrm>
        </p:grpSpPr>
        <p:grpSp>
          <p:nvGrpSpPr>
            <p:cNvPr id="24" name="Group 140">
              <a:extLst>
                <a:ext uri="{FF2B5EF4-FFF2-40B4-BE49-F238E27FC236}">
                  <a16:creationId xmlns:a16="http://schemas.microsoft.com/office/drawing/2014/main" id="{BDCBB1ED-C6CF-2DEC-7386-E0B087643A90}"/>
                </a:ext>
              </a:extLst>
            </p:cNvPr>
            <p:cNvGrpSpPr/>
            <p:nvPr/>
          </p:nvGrpSpPr>
          <p:grpSpPr>
            <a:xfrm>
              <a:off x="2123440" y="5193791"/>
              <a:ext cx="2331720" cy="1188720"/>
              <a:chOff x="2123440" y="5193791"/>
              <a:chExt cx="2331720" cy="1188720"/>
            </a:xfrm>
          </p:grpSpPr>
          <p:sp>
            <p:nvSpPr>
              <p:cNvPr id="121" name="object 132">
                <a:extLst>
                  <a:ext uri="{FF2B5EF4-FFF2-40B4-BE49-F238E27FC236}">
                    <a16:creationId xmlns:a16="http://schemas.microsoft.com/office/drawing/2014/main" id="{2DA7E3C9-8F37-BE45-B418-F70844F1DDB4}"/>
                  </a:ext>
                </a:extLst>
              </p:cNvPr>
              <p:cNvSpPr/>
              <p:nvPr/>
            </p:nvSpPr>
            <p:spPr>
              <a:xfrm>
                <a:off x="2123440" y="5193791"/>
                <a:ext cx="2331720" cy="1188720"/>
              </a:xfrm>
              <a:custGeom>
                <a:avLst/>
                <a:gdLst/>
                <a:ahLst/>
                <a:cxnLst/>
                <a:rect l="l" t="t" r="r" b="b"/>
                <a:pathLst>
                  <a:path w="2331720" h="1188720">
                    <a:moveTo>
                      <a:pt x="0" y="63245"/>
                    </a:moveTo>
                    <a:lnTo>
                      <a:pt x="4970" y="38629"/>
                    </a:lnTo>
                    <a:lnTo>
                      <a:pt x="18526" y="18526"/>
                    </a:lnTo>
                    <a:lnTo>
                      <a:pt x="38629" y="4970"/>
                    </a:lnTo>
                    <a:lnTo>
                      <a:pt x="63245" y="0"/>
                    </a:lnTo>
                    <a:lnTo>
                      <a:pt x="2268473" y="0"/>
                    </a:lnTo>
                    <a:lnTo>
                      <a:pt x="2293090" y="4970"/>
                    </a:lnTo>
                    <a:lnTo>
                      <a:pt x="2313193" y="18526"/>
                    </a:lnTo>
                    <a:lnTo>
                      <a:pt x="2326749" y="38629"/>
                    </a:lnTo>
                    <a:lnTo>
                      <a:pt x="2331720" y="63245"/>
                    </a:lnTo>
                    <a:lnTo>
                      <a:pt x="2331720" y="1125486"/>
                    </a:lnTo>
                    <a:lnTo>
                      <a:pt x="2326749" y="1150100"/>
                    </a:lnTo>
                    <a:lnTo>
                      <a:pt x="2313193" y="1170200"/>
                    </a:lnTo>
                    <a:lnTo>
                      <a:pt x="2293090" y="1183751"/>
                    </a:lnTo>
                    <a:lnTo>
                      <a:pt x="2268473" y="1188720"/>
                    </a:lnTo>
                    <a:lnTo>
                      <a:pt x="63245" y="1188720"/>
                    </a:lnTo>
                    <a:lnTo>
                      <a:pt x="38629" y="1183751"/>
                    </a:lnTo>
                    <a:lnTo>
                      <a:pt x="18526" y="1170200"/>
                    </a:lnTo>
                    <a:lnTo>
                      <a:pt x="4970" y="1150100"/>
                    </a:lnTo>
                    <a:lnTo>
                      <a:pt x="0" y="1125486"/>
                    </a:lnTo>
                    <a:lnTo>
                      <a:pt x="0" y="63245"/>
                    </a:lnTo>
                    <a:close/>
                  </a:path>
                </a:pathLst>
              </a:custGeom>
              <a:ln w="38100">
                <a:solidFill>
                  <a:srgbClr val="224464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22" name="object 133">
                <a:extLst>
                  <a:ext uri="{FF2B5EF4-FFF2-40B4-BE49-F238E27FC236}">
                    <a16:creationId xmlns:a16="http://schemas.microsoft.com/office/drawing/2014/main" id="{CAD0128F-9F22-F14A-4980-D8C36D803286}"/>
                  </a:ext>
                </a:extLst>
              </p:cNvPr>
              <p:cNvSpPr txBox="1"/>
              <p:nvPr/>
            </p:nvSpPr>
            <p:spPr>
              <a:xfrm>
                <a:off x="2743200" y="5257800"/>
                <a:ext cx="1219200" cy="39179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bg-BG" sz="2400" b="1" spc="-5" dirty="0">
                    <a:solidFill>
                      <a:schemeClr val="bg1"/>
                    </a:solidFill>
                    <a:latin typeface="Consolas"/>
                    <a:cs typeface="Consolas"/>
                  </a:rPr>
                  <a:t>Данни</a:t>
                </a:r>
                <a:endParaRPr sz="2400" dirty="0">
                  <a:solidFill>
                    <a:schemeClr val="bg1"/>
                  </a:solidFill>
                  <a:latin typeface="Consolas"/>
                  <a:cs typeface="Consolas"/>
                </a:endParaRPr>
              </a:p>
            </p:txBody>
          </p:sp>
        </p:grpSp>
        <p:grpSp>
          <p:nvGrpSpPr>
            <p:cNvPr id="25" name="Group 15">
              <a:extLst>
                <a:ext uri="{FF2B5EF4-FFF2-40B4-BE49-F238E27FC236}">
                  <a16:creationId xmlns:a16="http://schemas.microsoft.com/office/drawing/2014/main" id="{A48DDADD-17CD-5777-71F4-ABC5393FC2AF}"/>
                </a:ext>
              </a:extLst>
            </p:cNvPr>
            <p:cNvGrpSpPr/>
            <p:nvPr/>
          </p:nvGrpSpPr>
          <p:grpSpPr>
            <a:xfrm>
              <a:off x="2371294" y="5779452"/>
              <a:ext cx="1903479" cy="566704"/>
              <a:chOff x="2371294" y="5779452"/>
              <a:chExt cx="1903479" cy="566704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2FB1D70C-5EA3-A684-550B-A9FB2E3318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371294" y="5779452"/>
                <a:ext cx="418140" cy="566571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93D13212-F989-86D3-49BA-32A265C6FC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125477" y="5779585"/>
                <a:ext cx="418140" cy="566571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0F0D22B0-F422-0DC7-5CF4-2196FE8146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856633" y="5779452"/>
                <a:ext cx="418140" cy="566571"/>
              </a:xfrm>
              <a:prstGeom prst="rect">
                <a:avLst/>
              </a:prstGeom>
            </p:spPr>
          </p:pic>
        </p:grpSp>
      </p:grpSp>
      <p:grpSp>
        <p:nvGrpSpPr>
          <p:cNvPr id="26" name="Group 18">
            <a:extLst>
              <a:ext uri="{FF2B5EF4-FFF2-40B4-BE49-F238E27FC236}">
                <a16:creationId xmlns:a16="http://schemas.microsoft.com/office/drawing/2014/main" id="{F2CED962-35F1-36EF-E1E2-D62A531DF7A6}"/>
              </a:ext>
            </a:extLst>
          </p:cNvPr>
          <p:cNvGrpSpPr/>
          <p:nvPr/>
        </p:nvGrpSpPr>
        <p:grpSpPr>
          <a:xfrm>
            <a:off x="4622037" y="5173980"/>
            <a:ext cx="2369820" cy="1226820"/>
            <a:chOff x="4622037" y="5173980"/>
            <a:chExt cx="2369820" cy="1226820"/>
          </a:xfrm>
        </p:grpSpPr>
        <p:grpSp>
          <p:nvGrpSpPr>
            <p:cNvPr id="27" name="Group 141">
              <a:extLst>
                <a:ext uri="{FF2B5EF4-FFF2-40B4-BE49-F238E27FC236}">
                  <a16:creationId xmlns:a16="http://schemas.microsoft.com/office/drawing/2014/main" id="{40C81AE4-95D4-D7D4-0338-CA66A3D19E27}"/>
                </a:ext>
              </a:extLst>
            </p:cNvPr>
            <p:cNvGrpSpPr/>
            <p:nvPr/>
          </p:nvGrpSpPr>
          <p:grpSpPr>
            <a:xfrm>
              <a:off x="4622037" y="5173980"/>
              <a:ext cx="2369820" cy="1226820"/>
              <a:chOff x="4622037" y="5173980"/>
              <a:chExt cx="2369820" cy="1226820"/>
            </a:xfrm>
          </p:grpSpPr>
          <p:grpSp>
            <p:nvGrpSpPr>
              <p:cNvPr id="28" name="object 137">
                <a:extLst>
                  <a:ext uri="{FF2B5EF4-FFF2-40B4-BE49-F238E27FC236}">
                    <a16:creationId xmlns:a16="http://schemas.microsoft.com/office/drawing/2014/main" id="{21B4EB0C-79E9-171F-6593-AA969A5D9F05}"/>
                  </a:ext>
                </a:extLst>
              </p:cNvPr>
              <p:cNvGrpSpPr/>
              <p:nvPr/>
            </p:nvGrpSpPr>
            <p:grpSpPr>
              <a:xfrm>
                <a:off x="4622037" y="5173980"/>
                <a:ext cx="2369820" cy="1226820"/>
                <a:chOff x="4661153" y="5106161"/>
                <a:chExt cx="2369820" cy="1226820"/>
              </a:xfrm>
            </p:grpSpPr>
            <p:sp>
              <p:nvSpPr>
                <p:cNvPr id="124" name="object 138">
                  <a:extLst>
                    <a:ext uri="{FF2B5EF4-FFF2-40B4-BE49-F238E27FC236}">
                      <a16:creationId xmlns:a16="http://schemas.microsoft.com/office/drawing/2014/main" id="{E2AAEA8E-5364-817E-A5BE-3BD17E494EAD}"/>
                    </a:ext>
                  </a:extLst>
                </p:cNvPr>
                <p:cNvSpPr/>
                <p:nvPr/>
              </p:nvSpPr>
              <p:spPr>
                <a:xfrm>
                  <a:off x="4680203" y="5125211"/>
                  <a:ext cx="2331720" cy="1188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1720" h="1188720">
                      <a:moveTo>
                        <a:pt x="2268474" y="0"/>
                      </a:moveTo>
                      <a:lnTo>
                        <a:pt x="63246" y="0"/>
                      </a:lnTo>
                      <a:lnTo>
                        <a:pt x="38629" y="4970"/>
                      </a:lnTo>
                      <a:lnTo>
                        <a:pt x="18526" y="18526"/>
                      </a:lnTo>
                      <a:lnTo>
                        <a:pt x="4970" y="38629"/>
                      </a:lnTo>
                      <a:lnTo>
                        <a:pt x="0" y="63245"/>
                      </a:lnTo>
                      <a:lnTo>
                        <a:pt x="0" y="1125486"/>
                      </a:lnTo>
                      <a:lnTo>
                        <a:pt x="4970" y="1150100"/>
                      </a:lnTo>
                      <a:lnTo>
                        <a:pt x="18526" y="1170200"/>
                      </a:lnTo>
                      <a:lnTo>
                        <a:pt x="38629" y="1183751"/>
                      </a:lnTo>
                      <a:lnTo>
                        <a:pt x="63246" y="1188720"/>
                      </a:lnTo>
                      <a:lnTo>
                        <a:pt x="2268474" y="1188720"/>
                      </a:lnTo>
                      <a:lnTo>
                        <a:pt x="2293090" y="1183751"/>
                      </a:lnTo>
                      <a:lnTo>
                        <a:pt x="2313193" y="1170200"/>
                      </a:lnTo>
                      <a:lnTo>
                        <a:pt x="2326749" y="1150100"/>
                      </a:lnTo>
                      <a:lnTo>
                        <a:pt x="2331720" y="1125486"/>
                      </a:lnTo>
                      <a:lnTo>
                        <a:pt x="2331720" y="63245"/>
                      </a:lnTo>
                      <a:lnTo>
                        <a:pt x="2326749" y="38629"/>
                      </a:lnTo>
                      <a:lnTo>
                        <a:pt x="2313193" y="18526"/>
                      </a:lnTo>
                      <a:lnTo>
                        <a:pt x="2293090" y="4970"/>
                      </a:lnTo>
                      <a:lnTo>
                        <a:pt x="2268474" y="0"/>
                      </a:lnTo>
                      <a:close/>
                    </a:path>
                  </a:pathLst>
                </a:custGeom>
                <a:solidFill>
                  <a:srgbClr val="FFFFFF">
                    <a:alpha val="25097"/>
                  </a:srgbClr>
                </a:solidFill>
              </p:spPr>
              <p:txBody>
                <a:bodyPr wrap="square" lIns="0" tIns="0" rIns="0" bIns="0" rtlCol="0"/>
                <a:lstStyle/>
                <a:p>
                  <a:endParaRPr dirty="0"/>
                </a:p>
              </p:txBody>
            </p:sp>
            <p:sp>
              <p:nvSpPr>
                <p:cNvPr id="125" name="object 139">
                  <a:extLst>
                    <a:ext uri="{FF2B5EF4-FFF2-40B4-BE49-F238E27FC236}">
                      <a16:creationId xmlns:a16="http://schemas.microsoft.com/office/drawing/2014/main" id="{FFB5DF30-E01D-9676-E287-0845BC0DE9F9}"/>
                    </a:ext>
                  </a:extLst>
                </p:cNvPr>
                <p:cNvSpPr/>
                <p:nvPr/>
              </p:nvSpPr>
              <p:spPr>
                <a:xfrm>
                  <a:off x="4680203" y="5125211"/>
                  <a:ext cx="2331720" cy="1188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1720" h="1188720">
                      <a:moveTo>
                        <a:pt x="0" y="63245"/>
                      </a:moveTo>
                      <a:lnTo>
                        <a:pt x="4970" y="38629"/>
                      </a:lnTo>
                      <a:lnTo>
                        <a:pt x="18526" y="18526"/>
                      </a:lnTo>
                      <a:lnTo>
                        <a:pt x="38629" y="4970"/>
                      </a:lnTo>
                      <a:lnTo>
                        <a:pt x="63246" y="0"/>
                      </a:lnTo>
                      <a:lnTo>
                        <a:pt x="2268474" y="0"/>
                      </a:lnTo>
                      <a:lnTo>
                        <a:pt x="2293090" y="4970"/>
                      </a:lnTo>
                      <a:lnTo>
                        <a:pt x="2313193" y="18526"/>
                      </a:lnTo>
                      <a:lnTo>
                        <a:pt x="2326749" y="38629"/>
                      </a:lnTo>
                      <a:lnTo>
                        <a:pt x="2331720" y="63245"/>
                      </a:lnTo>
                      <a:lnTo>
                        <a:pt x="2331720" y="1125486"/>
                      </a:lnTo>
                      <a:lnTo>
                        <a:pt x="2326749" y="1150100"/>
                      </a:lnTo>
                      <a:lnTo>
                        <a:pt x="2313193" y="1170200"/>
                      </a:lnTo>
                      <a:lnTo>
                        <a:pt x="2293090" y="1183751"/>
                      </a:lnTo>
                      <a:lnTo>
                        <a:pt x="2268474" y="1188720"/>
                      </a:lnTo>
                      <a:lnTo>
                        <a:pt x="63246" y="1188720"/>
                      </a:lnTo>
                      <a:lnTo>
                        <a:pt x="38629" y="1183751"/>
                      </a:lnTo>
                      <a:lnTo>
                        <a:pt x="18526" y="1170200"/>
                      </a:lnTo>
                      <a:lnTo>
                        <a:pt x="4970" y="1150100"/>
                      </a:lnTo>
                      <a:lnTo>
                        <a:pt x="0" y="1125486"/>
                      </a:lnTo>
                      <a:lnTo>
                        <a:pt x="0" y="63245"/>
                      </a:lnTo>
                      <a:close/>
                    </a:path>
                  </a:pathLst>
                </a:custGeom>
                <a:ln w="38100">
                  <a:solidFill>
                    <a:srgbClr val="224464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/>
                </a:p>
              </p:txBody>
            </p:sp>
          </p:grpSp>
          <p:sp>
            <p:nvSpPr>
              <p:cNvPr id="126" name="object 140">
                <a:extLst>
                  <a:ext uri="{FF2B5EF4-FFF2-40B4-BE49-F238E27FC236}">
                    <a16:creationId xmlns:a16="http://schemas.microsoft.com/office/drawing/2014/main" id="{D53DF93E-517A-3F90-2062-0D0E5467D86A}"/>
                  </a:ext>
                </a:extLst>
              </p:cNvPr>
              <p:cNvSpPr txBox="1"/>
              <p:nvPr/>
            </p:nvSpPr>
            <p:spPr>
              <a:xfrm>
                <a:off x="5257800" y="5225746"/>
                <a:ext cx="1143000" cy="39179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bg-BG" sz="2400" b="1" spc="-5" dirty="0">
                    <a:solidFill>
                      <a:schemeClr val="bg1"/>
                    </a:solidFill>
                    <a:latin typeface="Consolas"/>
                    <a:cs typeface="Consolas"/>
                  </a:rPr>
                  <a:t>Логове</a:t>
                </a:r>
                <a:endParaRPr sz="2400" dirty="0">
                  <a:solidFill>
                    <a:schemeClr val="bg1"/>
                  </a:solidFill>
                  <a:latin typeface="Consolas"/>
                  <a:cs typeface="Consolas"/>
                </a:endParaRPr>
              </a:p>
            </p:txBody>
          </p:sp>
        </p:grpSp>
        <p:grpSp>
          <p:nvGrpSpPr>
            <p:cNvPr id="29" name="Group 17">
              <a:extLst>
                <a:ext uri="{FF2B5EF4-FFF2-40B4-BE49-F238E27FC236}">
                  <a16:creationId xmlns:a16="http://schemas.microsoft.com/office/drawing/2014/main" id="{DA56B88E-FCB6-BCCF-58CA-544194B88F1A}"/>
                </a:ext>
              </a:extLst>
            </p:cNvPr>
            <p:cNvGrpSpPr/>
            <p:nvPr/>
          </p:nvGrpSpPr>
          <p:grpSpPr>
            <a:xfrm>
              <a:off x="4819886" y="5776892"/>
              <a:ext cx="1926507" cy="569131"/>
              <a:chOff x="4819886" y="5776892"/>
              <a:chExt cx="1926507" cy="569131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DC004B28-3024-0340-3DFA-685DB3B4F9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328253" y="5779452"/>
                <a:ext cx="418140" cy="566571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C07B3FD4-21AB-E1FF-287B-E7CF8EE553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608080" y="5776892"/>
                <a:ext cx="418140" cy="566571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29AAE51D-A720-4577-F2E6-606B019716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819886" y="5776942"/>
                <a:ext cx="418140" cy="566571"/>
              </a:xfrm>
              <a:prstGeom prst="rect">
                <a:avLst/>
              </a:prstGeom>
            </p:spPr>
          </p:pic>
        </p:grpSp>
      </p:grpSp>
      <p:sp>
        <p:nvSpPr>
          <p:cNvPr id="21" name="Slide Number">
            <a:extLst>
              <a:ext uri="{FF2B5EF4-FFF2-40B4-BE49-F238E27FC236}">
                <a16:creationId xmlns:a16="http://schemas.microsoft.com/office/drawing/2014/main" id="{9E811204-732D-FDE7-55BF-E3385DB0E3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58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113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3951</TotalTime>
  <Words>1715</Words>
  <Application>Microsoft Office PowerPoint</Application>
  <PresentationFormat>Widescreen</PresentationFormat>
  <Paragraphs>343</Paragraphs>
  <Slides>34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Consolas</vt:lpstr>
      <vt:lpstr>Söhne</vt:lpstr>
      <vt:lpstr>Times New Roman</vt:lpstr>
      <vt:lpstr>Wingdings</vt:lpstr>
      <vt:lpstr>SoftUni</vt:lpstr>
      <vt:lpstr>Системи за управление на бази от данни (СУБД)</vt:lpstr>
      <vt:lpstr>Съдържание</vt:lpstr>
      <vt:lpstr>Сървъри за бази данни</vt:lpstr>
      <vt:lpstr>Системи за управление на бази данни</vt:lpstr>
      <vt:lpstr>Релационни и NoSQL бази данни</vt:lpstr>
      <vt:lpstr>Примери за SQL и NoSQL бази данни</vt:lpstr>
      <vt:lpstr>СУБД и поток от данни (схема на база от данни)</vt:lpstr>
      <vt:lpstr>Пример за СУБД</vt:lpstr>
      <vt:lpstr>СУБД сървърна архитектура</vt:lpstr>
      <vt:lpstr>Процедура на СУБД</vt:lpstr>
      <vt:lpstr>Файлов сървър</vt:lpstr>
      <vt:lpstr>Разпределена система</vt:lpstr>
      <vt:lpstr>Външно ниво на абстракция</vt:lpstr>
      <vt:lpstr>Концептуално ниво на абстракция</vt:lpstr>
      <vt:lpstr>Вътрешно ниво на абстракция</vt:lpstr>
      <vt:lpstr>Какво е клиентско приложение на бази от данни?</vt:lpstr>
      <vt:lpstr>Релационни бази данни</vt:lpstr>
      <vt:lpstr>SQL бази данни (релационни) (1)</vt:lpstr>
      <vt:lpstr>SQL бази данни (релационни) (2)</vt:lpstr>
      <vt:lpstr>Таблици</vt:lpstr>
      <vt:lpstr>Релационният модел на БД</vt:lpstr>
      <vt:lpstr>Релационният модел на БД – пример</vt:lpstr>
      <vt:lpstr>Нерелационни бази данни</vt:lpstr>
      <vt:lpstr>NoSQL (нерелационни) бази данни</vt:lpstr>
      <vt:lpstr>NoSQL бази данни</vt:lpstr>
      <vt:lpstr>Типове данни в SQL Server</vt:lpstr>
      <vt:lpstr>Типове данни в SQL Server (1)</vt:lpstr>
      <vt:lpstr>Размер на текстови символи</vt:lpstr>
      <vt:lpstr>Типове данни в SQL Server (2)</vt:lpstr>
      <vt:lpstr>Дата и време в SQL Server </vt:lpstr>
      <vt:lpstr>Релационна база данни (Демо)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Системи за управление на бази от данни</dc:title>
  <dc:subject>Модул 3 - Релационни бази данни</dc:subject>
  <dc:creator>BG-IT-Edu</dc:creator>
  <cp:keywords>SoftUni; Software University; programming; coding; computer programming; software development; software engineering; software technologies; digital skills; technical skills; training; course</cp:keywords>
  <dc:description>Open Programming and IT Courseware for IT Teachers (BG-IT-Edu): https://github.com/BG-IT-Edu
With the kind support of SoftUni: https://softuni.bg</dc:description>
  <cp:lastModifiedBy>Spasko Katsarski</cp:lastModifiedBy>
  <cp:revision>98</cp:revision>
  <dcterms:created xsi:type="dcterms:W3CDTF">2018-05-23T13:08:44Z</dcterms:created>
  <dcterms:modified xsi:type="dcterms:W3CDTF">2024-02-25T11:55:02Z</dcterms:modified>
  <cp:category>computer programming;programming;software development;software engineering</cp:category>
</cp:coreProperties>
</file>