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260F53-E7A8-4C36-98C6-EFA6D724CF7A}">
          <p14:sldIdLst>
            <p14:sldId id="291"/>
            <p14:sldId id="292"/>
          </p14:sldIdLst>
        </p14:section>
        <p14:section name="Шаблони за дизайн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Типове шаблони за дизайн" id="{7DCB62EB-7460-4581-BA2C-EEA1D73FD929}">
          <p14:sldIdLst>
            <p14:sldId id="301"/>
            <p14:sldId id="302"/>
            <p14:sldId id="495"/>
          </p14:sldIdLst>
        </p14:section>
        <p14:section name="Шаблони за създаване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Структурни шаблони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Поведенчески шаблони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9" autoAdjust="0"/>
    <p:restoredTop sz="95238" autoAdjust="0"/>
  </p:normalViewPr>
  <p:slideViewPr>
    <p:cSldViewPr showGuides="1">
      <p:cViewPr varScale="1">
        <p:scale>
          <a:sx n="109" d="100"/>
          <a:sy n="109" d="100"/>
        </p:scale>
        <p:origin x="192" y="4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47481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06144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2359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4796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4115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079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4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gif"/><Relationship Id="rId5" Type="http://schemas.openxmlformats.org/officeDocument/2006/relationships/image" Target="../media/image39.gif"/><Relationship Id="rId4" Type="http://schemas.openxmlformats.org/officeDocument/2006/relationships/image" Target="../media/image38.png"/><Relationship Id="rId9" Type="http://schemas.openxmlformats.org/officeDocument/2006/relationships/image" Target="../media/image4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54182" y="403959"/>
            <a:ext cx="11083636" cy="1720041"/>
          </a:xfrm>
        </p:spPr>
        <p:txBody>
          <a:bodyPr>
            <a:normAutofit/>
          </a:bodyPr>
          <a:lstStyle/>
          <a:p>
            <a:r>
              <a:rPr lang="bg-BG" dirty="0"/>
              <a:t>Шаблони за дизайн</a:t>
            </a:r>
            <a:br>
              <a:rPr lang="bg-BG" dirty="0"/>
            </a:br>
            <a:r>
              <a:rPr lang="bg-BG" dirty="0"/>
              <a:t>(</a:t>
            </a:r>
            <a:r>
              <a:rPr lang="en-US" dirty="0"/>
              <a:t>Design Patterns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59796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шаблони на ниво клас и обект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884175"/>
          </a:xfrm>
        </p:spPr>
        <p:txBody>
          <a:bodyPr/>
          <a:lstStyle/>
          <a:p>
            <a:r>
              <a:rPr lang="bg-BG" dirty="0"/>
              <a:t>Шаблони за създаване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/>
              <a:t>Шаблони за създаване</a:t>
            </a:r>
          </a:p>
          <a:p>
            <a:pPr marL="900112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Предоставят </a:t>
            </a:r>
            <a:r>
              <a:rPr lang="bg-BG" sz="3400" b="1" dirty="0">
                <a:solidFill>
                  <a:schemeClr val="bg1"/>
                </a:solidFill>
              </a:rPr>
              <a:t>механизми за създаване на обекти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br>
              <a:rPr lang="bg-BG" sz="3600" dirty="0"/>
            </a:b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Енкапсулиране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Шаблони за създаване – ц</a:t>
            </a:r>
            <a:r>
              <a:rPr lang="bg-BG" dirty="0"/>
              <a:t>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шаблони за създаване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Най-често използваният</a:t>
            </a:r>
            <a:r>
              <a:rPr lang="en-GB" sz="3600" dirty="0"/>
              <a:t> </a:t>
            </a:r>
            <a:r>
              <a:rPr lang="bg-BG" sz="3600" dirty="0"/>
              <a:t>шаблон за създаване</a:t>
            </a:r>
            <a:endParaRPr lang="en-GB" sz="3600" dirty="0"/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363467" y="3429000"/>
            <a:ext cx="6370003" cy="297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„Фабрика“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“</a:t>
            </a:r>
            <a:r>
              <a:rPr lang="en-US" sz="3400" b="1" noProof="1"/>
              <a:t>new</a:t>
            </a:r>
            <a:r>
              <a:rPr lang="en-US" sz="3400" noProof="1"/>
              <a:t>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Структурни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Шаблони за дизайн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шаблони</a:t>
            </a:r>
            <a:endParaRPr lang="en-US" sz="3600" dirty="0"/>
          </a:p>
          <a:p>
            <a:pPr lvl="1"/>
            <a:r>
              <a:rPr lang="bg-BG" sz="3400" dirty="0"/>
              <a:t>Шаблони за създаване (</a:t>
            </a:r>
            <a:r>
              <a:rPr lang="en-US" sz="3400" dirty="0"/>
              <a:t>Creational Patterns)</a:t>
            </a:r>
          </a:p>
          <a:p>
            <a:pPr lvl="1"/>
            <a:r>
              <a:rPr lang="bg-BG" sz="3400" dirty="0"/>
              <a:t>Структурни шаблони (</a:t>
            </a:r>
            <a:r>
              <a:rPr lang="en-US" sz="3400" dirty="0"/>
              <a:t>Structural Patterns)</a:t>
            </a:r>
          </a:p>
          <a:p>
            <a:pPr lvl="1"/>
            <a:r>
              <a:rPr lang="bg-BG" sz="3400" dirty="0"/>
              <a:t>Поведенчески шаблони (</a:t>
            </a:r>
            <a:r>
              <a:rPr lang="en-US" sz="3400" dirty="0"/>
              <a:t>Behavioral Patterns)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</a:t>
            </a:r>
            <a:r>
              <a:rPr lang="bg-BG" sz="3600" b="1" dirty="0">
                <a:solidFill>
                  <a:schemeClr val="bg1"/>
                </a:solidFill>
              </a:rPr>
              <a:t>на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dirty="0"/>
              <a:t>структурни</a:t>
            </a:r>
            <a:r>
              <a:rPr lang="en-US" dirty="0"/>
              <a:t> </a:t>
            </a:r>
            <a:r>
              <a:rPr lang="bg-BG" dirty="0"/>
              <a:t>шаблони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2281674" y="3259134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6096000" y="3249000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1944000"/>
            <a:ext cx="9842700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по-високо ниво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Подсистемни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Позволява </a:t>
            </a:r>
            <a:r>
              <a:rPr lang="bg-BG" sz="3200" b="1" dirty="0">
                <a:solidFill>
                  <a:schemeClr val="bg1"/>
                </a:solidFill>
              </a:rPr>
              <a:t>комбинирането</a:t>
            </a:r>
            <a:r>
              <a:rPr lang="en-GB" sz="3200" dirty="0"/>
              <a:t> </a:t>
            </a:r>
            <a:r>
              <a:rPr lang="bg-BG" sz="3200" dirty="0"/>
              <a:t>на различни типове обекти в дървовидни структури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Използва се, когато: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Имате различни</a:t>
            </a:r>
            <a:br>
              <a:rPr lang="bg-BG" sz="3200" dirty="0"/>
            </a:br>
            <a:r>
              <a:rPr lang="bg-BG" sz="3200" dirty="0"/>
              <a:t>обекти, които </a:t>
            </a:r>
            <a:br>
              <a:rPr lang="bg-BG" sz="3200" dirty="0"/>
            </a:br>
            <a:r>
              <a:rPr lang="bg-BG" sz="3200" dirty="0"/>
              <a:t>искате да </a:t>
            </a:r>
            <a:r>
              <a:rPr lang="bg-BG" sz="3200" b="1" dirty="0">
                <a:solidFill>
                  <a:schemeClr val="bg1"/>
                </a:solidFill>
              </a:rPr>
              <a:t>третирате </a:t>
            </a:r>
            <a:br>
              <a:rPr lang="bg-BG" sz="3200" b="1" dirty="0">
                <a:solidFill>
                  <a:schemeClr val="bg1"/>
                </a:solidFill>
              </a:rPr>
            </a:br>
            <a:r>
              <a:rPr lang="bg-BG" sz="32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Искате да представите</a:t>
            </a:r>
            <a:br>
              <a:rPr lang="bg-BG" sz="3200" dirty="0"/>
            </a:br>
            <a:r>
              <a:rPr lang="bg-BG" sz="3200" b="1" dirty="0">
                <a:solidFill>
                  <a:schemeClr val="bg1"/>
                </a:solidFill>
              </a:rPr>
              <a:t>йерархия</a:t>
            </a:r>
            <a:r>
              <a:rPr lang="bg-BG" sz="3200" dirty="0"/>
              <a:t> от обекти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C963C7D9-552D-C690-7350-25BD2D835F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r>
              <a:rPr lang="en-US" dirty="0"/>
              <a:t>, </a:t>
            </a:r>
            <a:r>
              <a:rPr lang="bg-BG" dirty="0"/>
              <a:t>решения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елементи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Шаблони за дизайн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Поведенчески</a:t>
            </a:r>
            <a:r>
              <a:rPr lang="en-GB" dirty="0"/>
              <a:t> </a:t>
            </a:r>
            <a:r>
              <a:rPr lang="bg-BG" dirty="0"/>
              <a:t>шаблони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Свързани са с </a:t>
            </a:r>
            <a:r>
              <a:rPr lang="bg-BG" sz="3600" b="1" dirty="0">
                <a:solidFill>
                  <a:schemeClr val="bg1"/>
                </a:solidFill>
              </a:rPr>
              <a:t>интеракцията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обекти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 </a:t>
            </a:r>
            <a:r>
              <a:rPr lang="bg-BG" sz="3400" b="1" dirty="0">
                <a:solidFill>
                  <a:schemeClr val="bg1"/>
                </a:solidFill>
              </a:rPr>
              <a:t>разпределянето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отговорности</a:t>
            </a:r>
            <a:br>
              <a:rPr lang="en-US" sz="3400" dirty="0"/>
            </a:br>
            <a:r>
              <a:rPr lang="bg-BG" sz="3400" dirty="0"/>
              <a:t>между обекти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енкапсулирането на поведение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обект и делегирането на заявки към него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Увеличава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гъвкавостта</a:t>
            </a:r>
            <a:r>
              <a:rPr lang="en-US" sz="3600" dirty="0"/>
              <a:t> </a:t>
            </a:r>
            <a:r>
              <a:rPr lang="bg-BG" sz="3600" dirty="0"/>
              <a:t>при провеждането на комуникация между класове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поведенчески</a:t>
            </a:r>
            <a:r>
              <a:rPr lang="en-US" dirty="0"/>
              <a:t> </a:t>
            </a:r>
            <a:r>
              <a:rPr lang="bg-BG" dirty="0"/>
              <a:t>шаблони </a:t>
            </a:r>
            <a:r>
              <a:rPr lang="en-US" dirty="0"/>
              <a:t>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>
                <a:solidFill>
                  <a:schemeClr val="bg1"/>
                </a:solidFill>
              </a:rPr>
              <a:t>енкапсулира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Шаблони за дизайн</a:t>
            </a:r>
            <a:r>
              <a:rPr lang="bg-BG" sz="4000" dirty="0"/>
              <a:t> (</a:t>
            </a:r>
            <a:r>
              <a:rPr lang="en-US" sz="4000" dirty="0"/>
              <a:t>design patterns</a:t>
            </a:r>
            <a:r>
              <a:rPr lang="bg-BG" sz="4000" dirty="0"/>
              <a:t>)</a:t>
            </a:r>
            <a:endParaRPr lang="bg-BG" sz="40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Генерални</a:t>
            </a:r>
            <a:r>
              <a:rPr lang="en-US" sz="3800" dirty="0"/>
              <a:t> </a:t>
            </a:r>
            <a:r>
              <a:rPr lang="bg-BG" sz="3800" dirty="0"/>
              <a:t>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преизползваеми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решения</a:t>
            </a:r>
            <a:r>
              <a:rPr lang="en-US" sz="3800" dirty="0"/>
              <a:t> </a:t>
            </a:r>
            <a:r>
              <a:rPr lang="bg-BG" sz="3800" dirty="0"/>
              <a:t>на често срещани казуси в софтуерния дизайн</a:t>
            </a:r>
            <a:endParaRPr lang="en-US" sz="38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Шаблон</a:t>
            </a:r>
            <a:r>
              <a:rPr lang="en-US" sz="3800" dirty="0"/>
              <a:t> </a:t>
            </a:r>
            <a:r>
              <a:rPr lang="bg-BG" sz="3800" dirty="0"/>
              <a:t>за решаване на проблеми</a:t>
            </a:r>
            <a:endParaRPr lang="en-US" sz="3800" dirty="0"/>
          </a:p>
          <a:p>
            <a:pPr lvl="1">
              <a:lnSpc>
                <a:spcPct val="100000"/>
              </a:lnSpc>
            </a:pPr>
            <a:r>
              <a:rPr lang="bg-BG" sz="3800" dirty="0"/>
              <a:t>Добавя допълнителни слоеве на</a:t>
            </a:r>
            <a:r>
              <a:rPr lang="en-US" sz="3800" dirty="0"/>
              <a:t> </a:t>
            </a:r>
            <a:r>
              <a:rPr lang="bg-BG" sz="3800" b="1" dirty="0">
                <a:solidFill>
                  <a:schemeClr val="bg1"/>
                </a:solidFill>
              </a:rPr>
              <a:t>абстракция</a:t>
            </a:r>
            <a:r>
              <a:rPr lang="bg-BG" sz="3800" dirty="0"/>
              <a:t>, за да се постигне гъвкавост</a:t>
            </a:r>
            <a:endParaRPr lang="en-US" sz="38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Какво представляват шаблоните за дизайн</a:t>
            </a:r>
            <a:r>
              <a:rPr lang="en-US" sz="3800" dirty="0"/>
              <a:t>?</a:t>
            </a:r>
            <a:endParaRPr lang="bg-BG" sz="3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</a:t>
            </a:r>
            <a:r>
              <a:rPr lang="bg-BG" dirty="0"/>
              <a:t>шаблон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 за дизайн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шаблони за дизайн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За създаване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Структурни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Поведенчески</a:t>
            </a: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Шаблоните решават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структурни софтуерни проблеми </a:t>
            </a:r>
            <a:r>
              <a:rPr lang="bg-BG" sz="4000" dirty="0"/>
              <a:t>като</a:t>
            </a:r>
            <a:r>
              <a:rPr lang="en-US" sz="40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Абстракция (</a:t>
            </a:r>
            <a:r>
              <a:rPr lang="en-US" sz="3600" dirty="0"/>
              <a:t>abstraction)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Енкапсулация</a:t>
            </a:r>
            <a:r>
              <a:rPr lang="en-US" sz="3600" dirty="0"/>
              <a:t> (encapsulation)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 на</a:t>
            </a:r>
            <a:r>
              <a:rPr lang="en-US" sz="3600" dirty="0"/>
              <a:t> </a:t>
            </a:r>
            <a:r>
              <a:rPr lang="bg-BG" sz="3600" dirty="0"/>
              <a:t>отговорностите (</a:t>
            </a:r>
            <a:r>
              <a:rPr lang="en-US" sz="3600" dirty="0"/>
              <a:t>separation of concerns</a:t>
            </a:r>
            <a:r>
              <a:rPr lang="bg-BG" sz="3600" dirty="0"/>
              <a:t>)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Свързаност на отговорностите (</a:t>
            </a:r>
            <a:r>
              <a:rPr lang="en-US" sz="3600" dirty="0"/>
              <a:t>cohesion)</a:t>
            </a:r>
            <a:r>
              <a:rPr lang="bg-BG" sz="3600" dirty="0"/>
              <a:t> и функционално обвързване (</a:t>
            </a:r>
            <a:r>
              <a:rPr lang="en-US" sz="3600" dirty="0"/>
              <a:t>coupling)</a:t>
            </a:r>
            <a:endParaRPr lang="bg-BG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Разделяне</a:t>
            </a:r>
            <a:r>
              <a:rPr lang="en-US" sz="3600" dirty="0"/>
              <a:t> </a:t>
            </a:r>
            <a:r>
              <a:rPr lang="bg-BG" sz="3600" dirty="0"/>
              <a:t>на</a:t>
            </a:r>
            <a:r>
              <a:rPr lang="en-US" sz="3600" dirty="0"/>
              <a:t> </a:t>
            </a:r>
            <a:r>
              <a:rPr lang="bg-BG" sz="3600" dirty="0"/>
              <a:t>интерфейс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имплементация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Какви проблеми решават шаблоните за дизайн</a:t>
            </a:r>
            <a:r>
              <a:rPr lang="en-US" sz="3400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шаблона </a:t>
            </a:r>
            <a:r>
              <a:rPr lang="en-US" sz="3600" dirty="0"/>
              <a:t>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софтуерните дизайнери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плюсове и минуси (</a:t>
            </a:r>
            <a:r>
              <a:rPr lang="en-US" sz="3600" dirty="0"/>
              <a:t>trade-offs</a:t>
            </a:r>
            <a:r>
              <a:rPr lang="bg-BG" sz="3600" dirty="0"/>
              <a:t>)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шаблоните за дизайн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76000" y="1138917"/>
            <a:ext cx="5850000" cy="503508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200" b="1" dirty="0"/>
              <a:t>Недостатъци</a:t>
            </a:r>
            <a:endParaRPr lang="en-US" sz="3100" b="1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bg-BG" sz="3100" b="1" dirty="0">
                <a:solidFill>
                  <a:schemeClr val="bg1"/>
                </a:solidFill>
              </a:rPr>
              <a:t>шаблони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5402" y="1138916"/>
            <a:ext cx="5230598" cy="512508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200" b="1" dirty="0"/>
              <a:t>Предимства</a:t>
            </a:r>
            <a:endParaRPr lang="en-GB" sz="2800" b="1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шаблони за дизайн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0170" cy="3034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dirty="0"/>
              <a:t>Шаблони за </a:t>
            </a:r>
            <a:r>
              <a:rPr lang="bg-BG" sz="3400" b="1" dirty="0">
                <a:solidFill>
                  <a:schemeClr val="bg1"/>
                </a:solidFill>
              </a:rPr>
              <a:t>създаване</a:t>
            </a:r>
            <a:endParaRPr lang="en-US" sz="3400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Структурни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Използват начини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обекти, за да имплементират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Поведенчески</a:t>
            </a:r>
            <a:r>
              <a:rPr lang="en-US" sz="3400" dirty="0"/>
              <a:t> </a:t>
            </a:r>
            <a:r>
              <a:rPr lang="bg-BG" sz="3400" dirty="0"/>
              <a:t>шаблони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3466</TotalTime>
  <Words>1911</Words>
  <Application>Microsoft Macintosh PowerPoint</Application>
  <PresentationFormat>Widescreen</PresentationFormat>
  <Paragraphs>395</Paragraphs>
  <Slides>45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Шаблони за дизайн (Design Patterns)</vt:lpstr>
      <vt:lpstr>Съдържание</vt:lpstr>
      <vt:lpstr>Шаблони за дизайн</vt:lpstr>
      <vt:lpstr>Какво представляват шаблоните за дизайн?</vt:lpstr>
      <vt:lpstr>Какви проблеми решават шаблоните за дизайн?</vt:lpstr>
      <vt:lpstr>Елементи на шаблоните за дизайн</vt:lpstr>
      <vt:lpstr>Предимства и недостатъци</vt:lpstr>
      <vt:lpstr>Видове шаблони за дизайн</vt:lpstr>
      <vt:lpstr>Главни типове</vt:lpstr>
      <vt:lpstr>Видове шаблони на ниво клас и обект</vt:lpstr>
      <vt:lpstr>Шаблони за създаване</vt:lpstr>
      <vt:lpstr>Шаблони за създаване – цели</vt:lpstr>
      <vt:lpstr>Списък с шаблони за създаване</vt:lpstr>
      <vt:lpstr>Singleton шаблон</vt:lpstr>
      <vt:lpstr>Double-Check Singleton пример</vt:lpstr>
      <vt:lpstr>Prototype шаблон</vt:lpstr>
      <vt:lpstr>Абстрактен Prototype клас</vt:lpstr>
      <vt:lpstr>Конкретен Prototype клас</vt:lpstr>
      <vt:lpstr>Структурни шаблони</vt:lpstr>
      <vt:lpstr>Цели</vt:lpstr>
      <vt:lpstr>Списък от структурни шаблони</vt:lpstr>
      <vt:lpstr>Façade шаблон</vt:lpstr>
      <vt:lpstr>Façade клас (1)</vt:lpstr>
      <vt:lpstr>Façade клас (2)</vt:lpstr>
      <vt:lpstr>Подсистемни класове</vt:lpstr>
      <vt:lpstr>Composite шаблон</vt:lpstr>
      <vt:lpstr>Component абстрактен клас</vt:lpstr>
      <vt:lpstr>Composite клас (1)</vt:lpstr>
      <vt:lpstr>Composite клас (2)</vt:lpstr>
      <vt:lpstr>Leaf клас</vt:lpstr>
      <vt:lpstr>Поведенчески шаблони</vt:lpstr>
      <vt:lpstr>Цели</vt:lpstr>
      <vt:lpstr>Списък с поведенчески шаблони (1)</vt:lpstr>
      <vt:lpstr>Списък с поведенчески шаблони (2)</vt:lpstr>
      <vt:lpstr>Command шаблон</vt:lpstr>
      <vt:lpstr>Command абстрактен клас</vt:lpstr>
      <vt:lpstr>Concrete Command клас</vt:lpstr>
      <vt:lpstr>Receiver клас</vt:lpstr>
      <vt:lpstr>Invoker клас</vt:lpstr>
      <vt:lpstr>Template Method шаблон</vt:lpstr>
      <vt:lpstr>Abstract клас</vt:lpstr>
      <vt:lpstr>Concrete клас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Шаблони за дизайн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183</cp:revision>
  <dcterms:created xsi:type="dcterms:W3CDTF">2018-05-23T13:08:44Z</dcterms:created>
  <dcterms:modified xsi:type="dcterms:W3CDTF">2023-05-17T13:13:06Z</dcterms:modified>
  <cp:category>programming;education;software engineering;software development</cp:category>
</cp:coreProperties>
</file>