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1" r:id="rId11"/>
    <p:sldId id="610" r:id="rId12"/>
    <p:sldId id="612" r:id="rId13"/>
    <p:sldId id="615" r:id="rId14"/>
    <p:sldId id="613" r:id="rId15"/>
    <p:sldId id="614" r:id="rId16"/>
    <p:sldId id="616" r:id="rId17"/>
    <p:sldId id="602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Основни компоненти на компютърната система за възпроизвеждане и запис на звук" id="{76CCFFB4-0C19-42D3-B8EE-D42FA7C9A3C0}">
          <p14:sldIdLst>
            <p14:sldId id="603"/>
            <p14:sldId id="604"/>
            <p14:sldId id="605"/>
            <p14:sldId id="606"/>
          </p14:sldIdLst>
        </p14:section>
        <p14:section name="Основни компоненти на компютърната система за Възпроизвеждане на видео" id="{ABEB40B8-0971-4FDB-AECD-8E95063FF2FB}">
          <p14:sldIdLst>
            <p14:sldId id="607"/>
            <p14:sldId id="608"/>
            <p14:sldId id="609"/>
          </p14:sldIdLst>
        </p14:section>
        <p14:section name="Програми за възпроизвеждане на звукова и видеоинформация" id="{77E86665-8AF8-41E2-8F8A-B517B24EAEB1}">
          <p14:sldIdLst>
            <p14:sldId id="611"/>
            <p14:sldId id="610"/>
            <p14:sldId id="612"/>
            <p14:sldId id="615"/>
            <p14:sldId id="613"/>
            <p14:sldId id="614"/>
            <p14:sldId id="61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28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29000"/>
            <a:ext cx="11083636" cy="854999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Основни компоненти за възпроизвеждане на звук и видео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22646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със звукова и видеоинформация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2315"/>
          <a:stretch/>
        </p:blipFill>
        <p:spPr>
          <a:xfrm>
            <a:off x="6390123" y="2889001"/>
            <a:ext cx="5248260" cy="270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 smtClean="0"/>
              <a:t>Програми за възпроизвеждане на звукова и видеоинформация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819000"/>
            <a:ext cx="6481152" cy="36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35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 системата </a:t>
            </a:r>
            <a:r>
              <a:rPr lang="en-US" b="1" dirty="0" smtClean="0">
                <a:solidFill>
                  <a:schemeClr val="bg1"/>
                </a:solidFill>
              </a:rPr>
              <a:t>Windows</a:t>
            </a:r>
            <a:r>
              <a:rPr lang="en-US" dirty="0" smtClean="0"/>
              <a:t> </a:t>
            </a:r>
            <a:r>
              <a:rPr lang="bg-BG" dirty="0" smtClean="0"/>
              <a:t>има различни </a:t>
            </a:r>
            <a:r>
              <a:rPr lang="bg-BG" b="1" dirty="0" smtClean="0"/>
              <a:t>програми</a:t>
            </a:r>
            <a:r>
              <a:rPr lang="bg-BG" dirty="0" smtClean="0"/>
              <a:t> за </a:t>
            </a:r>
            <a:r>
              <a:rPr lang="bg-BG" b="1" dirty="0" smtClean="0"/>
              <a:t>възпроизвеждане</a:t>
            </a:r>
            <a:r>
              <a:rPr lang="bg-BG" dirty="0" smtClean="0"/>
              <a:t> на </a:t>
            </a:r>
            <a:r>
              <a:rPr lang="bg-BG" b="1" dirty="0" smtClean="0"/>
              <a:t>звукова</a:t>
            </a:r>
            <a:r>
              <a:rPr lang="bg-BG" dirty="0" smtClean="0"/>
              <a:t> и </a:t>
            </a:r>
            <a:r>
              <a:rPr lang="bg-BG" b="1" dirty="0" smtClean="0"/>
              <a:t>видеоинформация</a:t>
            </a:r>
            <a:r>
              <a:rPr lang="en-US" dirty="0" smtClean="0"/>
              <a:t>, </a:t>
            </a:r>
            <a:r>
              <a:rPr lang="bg-BG" dirty="0" smtClean="0"/>
              <a:t>като:</a:t>
            </a:r>
          </a:p>
          <a:p>
            <a:pPr lvl="1"/>
            <a:r>
              <a:rPr lang="en-US" b="1" dirty="0" smtClean="0"/>
              <a:t>Groove Music </a:t>
            </a:r>
            <a:r>
              <a:rPr lang="en-US" dirty="0" smtClean="0"/>
              <a:t>– </a:t>
            </a:r>
            <a:r>
              <a:rPr lang="bg-BG" dirty="0" smtClean="0"/>
              <a:t>за звук</a:t>
            </a:r>
            <a:endParaRPr lang="en-US" dirty="0" smtClean="0"/>
          </a:p>
          <a:p>
            <a:pPr lvl="1"/>
            <a:r>
              <a:rPr lang="en-US" b="1" dirty="0"/>
              <a:t>Movies &amp; TV</a:t>
            </a:r>
            <a:r>
              <a:rPr lang="bg-BG" b="1" dirty="0"/>
              <a:t> </a:t>
            </a:r>
            <a:r>
              <a:rPr lang="bg-BG" dirty="0"/>
              <a:t>– за </a:t>
            </a:r>
            <a:r>
              <a:rPr lang="bg-BG" dirty="0" smtClean="0"/>
              <a:t>видео</a:t>
            </a:r>
            <a:endParaRPr lang="bg-BG" dirty="0"/>
          </a:p>
          <a:p>
            <a:pPr lvl="1"/>
            <a:r>
              <a:rPr lang="en-US" b="1" dirty="0" smtClean="0"/>
              <a:t>Windows Media Player</a:t>
            </a:r>
            <a:r>
              <a:rPr lang="bg-BG" dirty="0" smtClean="0"/>
              <a:t> – за звук и видео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100750"/>
            <a:ext cx="10810598" cy="882654"/>
          </a:xfrm>
        </p:spPr>
        <p:txBody>
          <a:bodyPr>
            <a:noAutofit/>
          </a:bodyPr>
          <a:lstStyle/>
          <a:p>
            <a:r>
              <a:rPr lang="bg-BG" sz="4000" dirty="0" smtClean="0"/>
              <a:t>Програми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3" y="4446864"/>
            <a:ext cx="2079000" cy="2079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32" y="4281861"/>
            <a:ext cx="2512068" cy="2466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65" y="4282267"/>
            <a:ext cx="2408194" cy="24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Groove Music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00" y="1590690"/>
            <a:ext cx="9104601" cy="49316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156000" y="3699000"/>
            <a:ext cx="3105000" cy="1980000"/>
          </a:xfrm>
          <a:prstGeom prst="wedgeRoundRectCallout">
            <a:avLst>
              <a:gd name="adj1" fmla="val 45569"/>
              <a:gd name="adj2" fmla="val -70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са всички аудио файлове, които се намират в папката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486000" y="4690504"/>
            <a:ext cx="1980000" cy="898495"/>
          </a:xfrm>
          <a:prstGeom prst="wedgeRoundRectCallout">
            <a:avLst>
              <a:gd name="adj1" fmla="val 63496"/>
              <a:gd name="adj2" fmla="val 112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Предишен запис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556000" y="4464000"/>
            <a:ext cx="2007600" cy="881096"/>
          </a:xfrm>
          <a:prstGeom prst="wedgeRoundRectCallout">
            <a:avLst>
              <a:gd name="adj1" fmla="val -23463"/>
              <a:gd name="adj2" fmla="val 134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Пускане / Спиране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675377" y="4741166"/>
            <a:ext cx="2007600" cy="881096"/>
          </a:xfrm>
          <a:prstGeom prst="wedgeRoundRectCallout">
            <a:avLst>
              <a:gd name="adj1" fmla="val -110002"/>
              <a:gd name="adj2" fmla="val 108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 запис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9238039" y="3573802"/>
            <a:ext cx="2820524" cy="965434"/>
          </a:xfrm>
          <a:prstGeom prst="wedgeRoundRectCallout">
            <a:avLst>
              <a:gd name="adj1" fmla="val -24476"/>
              <a:gd name="adj2" fmla="val 204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Регулация на силата на звука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881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файла </a:t>
            </a:r>
            <a:r>
              <a:rPr lang="en-US" b="1" dirty="0" smtClean="0">
                <a:solidFill>
                  <a:schemeClr val="bg1"/>
                </a:solidFill>
              </a:rPr>
              <a:t>Norwegian_Wood.mp3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и изслушайте песента</a:t>
            </a:r>
            <a:r>
              <a:rPr lang="en-US" dirty="0" smtClean="0"/>
              <a:t>.</a:t>
            </a:r>
            <a:r>
              <a:rPr lang="bg-BG" dirty="0"/>
              <a:t> </a:t>
            </a:r>
            <a:r>
              <a:rPr lang="bg-BG" dirty="0" smtClean="0"/>
              <a:t>Споделете дали я харесвате.</a:t>
            </a:r>
            <a:r>
              <a:rPr lang="en-US" dirty="0" smtClean="0"/>
              <a:t> </a:t>
            </a:r>
            <a:r>
              <a:rPr lang="bg-BG" dirty="0" smtClean="0"/>
              <a:t>Чували ли сте песента и преди?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Слушане на музика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25" y="2709000"/>
            <a:ext cx="3911550" cy="387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38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 &amp; TV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198674"/>
            <a:ext cx="10058400" cy="5456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501000" y="2619000"/>
            <a:ext cx="4095000" cy="1530000"/>
          </a:xfrm>
          <a:prstGeom prst="wedgeRoundRectCallout">
            <a:avLst>
              <a:gd name="adj1" fmla="val -24893"/>
              <a:gd name="adj2" fmla="val 2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се визуализират всички видео файлове в папката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1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 &amp; TV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88" y="1198674"/>
            <a:ext cx="9701024" cy="5456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111000" y="2393999"/>
            <a:ext cx="3105000" cy="1500365"/>
          </a:xfrm>
          <a:prstGeom prst="wedgeRoundRectCallout">
            <a:avLst>
              <a:gd name="adj1" fmla="val -3340"/>
              <a:gd name="adj2" fmla="val 1806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за позициониране на записа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269544" y="5994000"/>
            <a:ext cx="9631312" cy="27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1000" y="6264000"/>
            <a:ext cx="394856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95856" y="6264000"/>
            <a:ext cx="190144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86000" y="6265375"/>
            <a:ext cx="360000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66000" y="4254365"/>
            <a:ext cx="3418227" cy="974635"/>
          </a:xfrm>
          <a:prstGeom prst="wedgeRoundRectCallout">
            <a:avLst>
              <a:gd name="adj1" fmla="val 57569"/>
              <a:gd name="adj2" fmla="val 167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Връщане на записа назад с 10 сек.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03500" y="3336730"/>
            <a:ext cx="3285000" cy="702365"/>
          </a:xfrm>
          <a:prstGeom prst="wedgeRoundRectCallout">
            <a:avLst>
              <a:gd name="adj1" fmla="val -13866"/>
              <a:gd name="adj2" fmla="val 35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Пускане / Спиране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176000" y="4254365"/>
            <a:ext cx="3759712" cy="1080000"/>
          </a:xfrm>
          <a:prstGeom prst="wedgeRoundRectCallout">
            <a:avLst>
              <a:gd name="adj1" fmla="val -64169"/>
              <a:gd name="adj2" fmla="val 155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Превъртане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записа напред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30 сек.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3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файла </a:t>
            </a:r>
            <a:r>
              <a:rPr lang="bg-BG" b="1" dirty="0" smtClean="0">
                <a:solidFill>
                  <a:schemeClr val="bg1"/>
                </a:solidFill>
              </a:rPr>
              <a:t>Шипченската_епопея.</a:t>
            </a:r>
            <a:r>
              <a:rPr lang="en-US" b="1" dirty="0" smtClean="0">
                <a:solidFill>
                  <a:schemeClr val="bg1"/>
                </a:solidFill>
              </a:rPr>
              <a:t>mp4 </a:t>
            </a:r>
            <a:r>
              <a:rPr lang="bg-BG" dirty="0" smtClean="0"/>
              <a:t>и изгледайте видеото на </a:t>
            </a:r>
            <a:r>
              <a:rPr lang="bg-BG" b="1" dirty="0" smtClean="0">
                <a:solidFill>
                  <a:schemeClr val="bg1"/>
                </a:solidFill>
              </a:rPr>
              <a:t>Българска история</a:t>
            </a:r>
            <a:r>
              <a:rPr lang="bg-BG" dirty="0" smtClean="0"/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Гледане на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727000"/>
            <a:ext cx="5040000" cy="37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Звукова карта </a:t>
            </a:r>
            <a:r>
              <a:rPr lang="bg-BG" sz="2800" dirty="0" smtClean="0">
                <a:solidFill>
                  <a:schemeClr val="bg2"/>
                </a:solidFill>
              </a:rPr>
              <a:t>– част от компютърната система, която </a:t>
            </a:r>
            <a:r>
              <a:rPr lang="bg-BG" sz="2800" b="1" dirty="0" smtClean="0">
                <a:solidFill>
                  <a:schemeClr val="bg2"/>
                </a:solidFill>
              </a:rPr>
              <a:t>създава</a:t>
            </a:r>
            <a:r>
              <a:rPr lang="bg-BG" sz="2800" dirty="0" smtClean="0">
                <a:solidFill>
                  <a:schemeClr val="bg2"/>
                </a:solidFill>
              </a:rPr>
              <a:t>, </a:t>
            </a:r>
            <a:r>
              <a:rPr lang="bg-BG" sz="2800" b="1" dirty="0" smtClean="0">
                <a:solidFill>
                  <a:schemeClr val="bg2"/>
                </a:solidFill>
              </a:rPr>
              <a:t>обработва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записва звук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Видеокарта</a:t>
            </a:r>
            <a:r>
              <a:rPr lang="bg-BG" sz="2800" dirty="0" smtClean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– част от компютърната система, </a:t>
            </a:r>
            <a:r>
              <a:rPr lang="bg-BG" sz="2800" dirty="0" smtClean="0">
                <a:solidFill>
                  <a:schemeClr val="bg2"/>
                </a:solidFill>
              </a:rPr>
              <a:t>чрез която се </a:t>
            </a:r>
            <a:r>
              <a:rPr lang="bg-BG" sz="2800" b="1" dirty="0" smtClean="0">
                <a:solidFill>
                  <a:schemeClr val="bg2"/>
                </a:solidFill>
              </a:rPr>
              <a:t>получава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възпроизвежда</a:t>
            </a:r>
            <a:r>
              <a:rPr lang="bg-BG" sz="2800" dirty="0" smtClean="0">
                <a:solidFill>
                  <a:schemeClr val="bg2"/>
                </a:solidFill>
              </a:rPr>
              <a:t> </a:t>
            </a:r>
            <a:r>
              <a:rPr lang="bg-BG" sz="2800" b="1" dirty="0" smtClean="0">
                <a:solidFill>
                  <a:schemeClr val="bg2"/>
                </a:solidFill>
              </a:rPr>
              <a:t>видеоизображение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Програми</a:t>
            </a:r>
            <a:r>
              <a:rPr lang="bg-BG" sz="2800" dirty="0" smtClean="0">
                <a:solidFill>
                  <a:schemeClr val="bg2"/>
                </a:solidFill>
              </a:rPr>
              <a:t> за възпроизвеждане на </a:t>
            </a:r>
            <a:r>
              <a:rPr lang="bg-BG" sz="2800" b="1" dirty="0" smtClean="0">
                <a:solidFill>
                  <a:schemeClr val="bg2"/>
                </a:solidFill>
              </a:rPr>
              <a:t>звукова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видеоинформация</a:t>
            </a:r>
            <a:r>
              <a:rPr lang="bg-BG" sz="2800" dirty="0" smtClean="0">
                <a:solidFill>
                  <a:schemeClr val="bg2"/>
                </a:solidFill>
              </a:rPr>
              <a:t>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Groove Music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Movies &amp; TV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Windows Media Player</a:t>
            </a:r>
            <a:endParaRPr lang="en-US" sz="2600" b="1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Основни компоненти </a:t>
            </a:r>
            <a:r>
              <a:rPr lang="bg-BG" dirty="0" smtClean="0"/>
              <a:t>на компютърната</a:t>
            </a:r>
          </a:p>
          <a:p>
            <a:pPr marL="0" indent="0">
              <a:buNone/>
            </a:pPr>
            <a:r>
              <a:rPr lang="bg-BG" dirty="0" smtClean="0"/>
              <a:t> система за: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b="1" dirty="0" smtClean="0"/>
              <a:t>Възпроизвеждане</a:t>
            </a:r>
            <a:r>
              <a:rPr lang="bg-BG" dirty="0" smtClean="0"/>
              <a:t> и </a:t>
            </a:r>
            <a:r>
              <a:rPr lang="bg-BG" b="1" dirty="0" smtClean="0"/>
              <a:t>запис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звук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b="1" dirty="0" smtClean="0"/>
              <a:t>Възпроизвеждане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видео</a:t>
            </a:r>
          </a:p>
          <a:p>
            <a:pPr>
              <a:buFont typeface="+mj-lt"/>
              <a:buAutoNum type="arabicPeriod" startAt="2"/>
            </a:pPr>
            <a:r>
              <a:rPr lang="bg-BG" dirty="0"/>
              <a:t>Програми за </a:t>
            </a:r>
            <a:r>
              <a:rPr lang="bg-BG" b="1" dirty="0"/>
              <a:t>възпроизвеждане</a:t>
            </a:r>
            <a:r>
              <a:rPr lang="bg-BG" dirty="0"/>
              <a:t> на </a:t>
            </a:r>
            <a:r>
              <a:rPr lang="bg-BG" b="1" dirty="0"/>
              <a:t>звукова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bg-BG" b="1" dirty="0" smtClean="0"/>
              <a:t>видеоинформация</a:t>
            </a:r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201000" y="4704824"/>
            <a:ext cx="11744999" cy="1604176"/>
          </a:xfrm>
        </p:spPr>
        <p:txBody>
          <a:bodyPr/>
          <a:lstStyle/>
          <a:p>
            <a:r>
              <a:rPr lang="ru-RU" sz="4400" dirty="0"/>
              <a:t>Основни компоненти на компютърната система за в</a:t>
            </a:r>
            <a:r>
              <a:rPr lang="ru-RU" sz="4400" dirty="0" smtClean="0"/>
              <a:t>ъзпроизвеждане </a:t>
            </a:r>
            <a:r>
              <a:rPr lang="ru-RU" sz="4400" dirty="0"/>
              <a:t>и запис на звук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1404000"/>
            <a:ext cx="3825000" cy="25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За да </a:t>
            </a:r>
            <a:r>
              <a:rPr lang="bg-BG" b="1" dirty="0" smtClean="0"/>
              <a:t>създаваме</a:t>
            </a:r>
            <a:r>
              <a:rPr lang="bg-BG" dirty="0" smtClean="0"/>
              <a:t>, </a:t>
            </a:r>
            <a:r>
              <a:rPr lang="bg-BG" b="1" dirty="0" smtClean="0"/>
              <a:t>обработваме</a:t>
            </a:r>
            <a:r>
              <a:rPr lang="bg-BG" dirty="0" smtClean="0"/>
              <a:t> и </a:t>
            </a:r>
            <a:r>
              <a:rPr lang="bg-BG" b="1" dirty="0" smtClean="0"/>
              <a:t>записваме</a:t>
            </a:r>
            <a:r>
              <a:rPr lang="bg-BG" dirty="0" smtClean="0"/>
              <a:t> </a:t>
            </a:r>
            <a:r>
              <a:rPr lang="bg-BG" b="1" dirty="0" smtClean="0"/>
              <a:t>звук</a:t>
            </a:r>
            <a:r>
              <a:rPr lang="bg-BG" dirty="0" smtClean="0"/>
              <a:t> от компютър, ни е нужна </a:t>
            </a:r>
            <a:r>
              <a:rPr lang="bg-BG" b="1" dirty="0" smtClean="0"/>
              <a:t>звукова карта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Звукова карта </a:t>
            </a:r>
            <a:r>
              <a:rPr lang="bg-BG" dirty="0" smtClean="0"/>
              <a:t>– </a:t>
            </a:r>
            <a:r>
              <a:rPr lang="bg-BG" b="1" dirty="0" smtClean="0"/>
              <a:t>преобразува</a:t>
            </a:r>
            <a:r>
              <a:rPr lang="bg-BG" dirty="0" smtClean="0"/>
              <a:t> цифровите данни в </a:t>
            </a:r>
            <a:r>
              <a:rPr lang="bg-BG" b="1" dirty="0" smtClean="0"/>
              <a:t>аналогов звук</a:t>
            </a:r>
          </a:p>
          <a:p>
            <a:r>
              <a:rPr lang="bg-BG" dirty="0" smtClean="0"/>
              <a:t>Използва се за:</a:t>
            </a:r>
          </a:p>
          <a:p>
            <a:pPr lvl="1"/>
            <a:r>
              <a:rPr lang="bg-BG" b="1" dirty="0" smtClean="0"/>
              <a:t>͏Възпроизвеждане</a:t>
            </a:r>
            <a:r>
              <a:rPr lang="bg-BG" dirty="0" smtClean="0"/>
              <a:t> на вече </a:t>
            </a:r>
            <a:r>
              <a:rPr lang="bg-BG" b="1" dirty="0" smtClean="0"/>
              <a:t>записани звуци </a:t>
            </a:r>
            <a:r>
              <a:rPr lang="bg-BG" dirty="0" smtClean="0"/>
              <a:t>през свързаните към нея </a:t>
            </a:r>
            <a:r>
              <a:rPr lang="bg-BG" b="1" dirty="0" smtClean="0"/>
              <a:t>изходни звукови устройства </a:t>
            </a:r>
            <a:r>
              <a:rPr lang="bg-BG" dirty="0" smtClean="0"/>
              <a:t>(</a:t>
            </a:r>
            <a:r>
              <a:rPr lang="bg-BG" b="1" dirty="0" smtClean="0"/>
              <a:t>тонколони</a:t>
            </a:r>
            <a:r>
              <a:rPr lang="bg-BG" dirty="0" smtClean="0"/>
              <a:t>, </a:t>
            </a:r>
            <a:r>
              <a:rPr lang="bg-BG" b="1" dirty="0" smtClean="0"/>
              <a:t>слушалки</a:t>
            </a:r>
            <a:r>
              <a:rPr lang="bg-BG" dirty="0" smtClean="0"/>
              <a:t>, ...)</a:t>
            </a:r>
          </a:p>
          <a:p>
            <a:pPr lvl="1"/>
            <a:r>
              <a:rPr lang="bg-BG" b="1" dirty="0" smtClean="0"/>
              <a:t>Записване</a:t>
            </a:r>
            <a:r>
              <a:rPr lang="bg-BG" dirty="0" smtClean="0"/>
              <a:t> </a:t>
            </a:r>
            <a:r>
              <a:rPr lang="bg-BG" b="1" dirty="0" smtClean="0"/>
              <a:t>на звуци </a:t>
            </a:r>
            <a:r>
              <a:rPr lang="bg-BG" dirty="0" smtClean="0"/>
              <a:t>чрез свързани към компютъра </a:t>
            </a:r>
            <a:r>
              <a:rPr lang="bg-BG" b="1" dirty="0" smtClean="0"/>
              <a:t>входни звукови устройства </a:t>
            </a:r>
            <a:r>
              <a:rPr lang="bg-BG" dirty="0" smtClean="0"/>
              <a:t>(</a:t>
            </a:r>
            <a:r>
              <a:rPr lang="bg-BG" b="1" dirty="0" smtClean="0"/>
              <a:t>микрофон</a:t>
            </a:r>
            <a:r>
              <a:rPr lang="bg-BG" dirty="0" smtClean="0"/>
              <a:t>, ...)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Звукова карта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851"/>
          <a:stretch/>
        </p:blipFill>
        <p:spPr>
          <a:xfrm>
            <a:off x="4935834" y="4869001"/>
            <a:ext cx="2501644" cy="198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Устройства</a:t>
            </a:r>
            <a:r>
              <a:rPr lang="bg-BG" dirty="0" smtClean="0"/>
              <a:t>, които се използват за </a:t>
            </a:r>
            <a:r>
              <a:rPr lang="bg-BG" b="1" dirty="0" smtClean="0"/>
              <a:t>вход</a:t>
            </a:r>
            <a:r>
              <a:rPr lang="bg-BG" dirty="0" smtClean="0"/>
              <a:t> и </a:t>
            </a:r>
            <a:r>
              <a:rPr lang="bg-BG" b="1" dirty="0" smtClean="0"/>
              <a:t>изход</a:t>
            </a:r>
            <a:r>
              <a:rPr lang="bg-BG" dirty="0" smtClean="0"/>
              <a:t> на </a:t>
            </a:r>
            <a:r>
              <a:rPr lang="bg-BG" b="1" dirty="0" smtClean="0"/>
              <a:t>звукова информация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Слушалки</a:t>
            </a:r>
            <a:r>
              <a:rPr lang="bg-BG" dirty="0" smtClean="0"/>
              <a:t> – устройство за индивидуално слушане на запис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Тонколони</a:t>
            </a:r>
            <a:r>
              <a:rPr lang="bg-BG" dirty="0" smtClean="0"/>
              <a:t> – изходни периферни, които възпроизвеждат звук</a:t>
            </a:r>
            <a:endParaRPr lang="en-US" dirty="0" smtClean="0"/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Микрофон</a:t>
            </a:r>
            <a:r>
              <a:rPr lang="bg-BG" dirty="0" smtClean="0"/>
              <a:t> – устройство за въвеждане на звукова информация в компютъра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Изходни и входни устройства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80" y="4494093"/>
            <a:ext cx="2443519" cy="244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87" y="4733641"/>
            <a:ext cx="2655000" cy="19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Звуковата информация </a:t>
            </a:r>
            <a:r>
              <a:rPr lang="bg-BG" dirty="0" smtClean="0"/>
              <a:t>се </a:t>
            </a:r>
            <a:r>
              <a:rPr lang="bg-BG" b="1" dirty="0" smtClean="0"/>
              <a:t>съхранява </a:t>
            </a:r>
            <a:r>
              <a:rPr lang="bg-BG" dirty="0" smtClean="0"/>
              <a:t>в</a:t>
            </a:r>
            <a:r>
              <a:rPr lang="bg-BG" b="1" dirty="0" smtClean="0"/>
              <a:t> компютъра </a:t>
            </a:r>
            <a:r>
              <a:rPr lang="bg-BG" dirty="0" smtClean="0"/>
              <a:t>под формата на </a:t>
            </a:r>
            <a:r>
              <a:rPr lang="bg-BG" b="1" dirty="0" smtClean="0"/>
              <a:t>файлове</a:t>
            </a:r>
          </a:p>
          <a:p>
            <a:r>
              <a:rPr lang="bg-BG" dirty="0" smtClean="0"/>
              <a:t>При </a:t>
            </a:r>
            <a:r>
              <a:rPr lang="bg-BG" b="1" dirty="0" smtClean="0"/>
              <a:t>звуковите файлове </a:t>
            </a:r>
            <a:r>
              <a:rPr lang="bg-BG" dirty="0" smtClean="0"/>
              <a:t>имаме </a:t>
            </a:r>
            <a:r>
              <a:rPr lang="bg-BG" b="1" dirty="0" smtClean="0"/>
              <a:t>различни разширения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mp3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wma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wav</a:t>
            </a:r>
          </a:p>
          <a:p>
            <a:pPr lvl="1"/>
            <a:r>
              <a:rPr lang="en-US" dirty="0" smtClean="0"/>
              <a:t>͏</a:t>
            </a:r>
            <a:r>
              <a:rPr lang="en-US" b="1" smtClean="0"/>
              <a:t>flac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Звукова информация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76000" y="3233052"/>
            <a:ext cx="5535000" cy="3284100"/>
            <a:chOff x="4476000" y="3233052"/>
            <a:chExt cx="5535000" cy="32841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000" y="3233052"/>
              <a:ext cx="5535000" cy="32841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9111000" y="5993999"/>
              <a:ext cx="900000" cy="458259"/>
            </a:xfrm>
            <a:prstGeom prst="rect">
              <a:avLst/>
            </a:prstGeom>
            <a:solidFill>
              <a:srgbClr val="88D2C1"/>
            </a:solidFill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0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ru-RU" sz="4800" dirty="0"/>
              <a:t>Основни компоненти на компютърната система за </a:t>
            </a:r>
            <a:r>
              <a:rPr lang="ru-RU" sz="4800" dirty="0" smtClean="0"/>
              <a:t>възпроизвеждане </a:t>
            </a:r>
            <a:r>
              <a:rPr lang="ru-RU" sz="4800" dirty="0"/>
              <a:t>на видео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1404000"/>
            <a:ext cx="4110000" cy="24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За </a:t>
            </a:r>
            <a:r>
              <a:rPr lang="bg-BG" b="1" dirty="0" smtClean="0"/>
              <a:t>получаването</a:t>
            </a:r>
            <a:r>
              <a:rPr lang="bg-BG" dirty="0" smtClean="0"/>
              <a:t> и </a:t>
            </a:r>
            <a:r>
              <a:rPr lang="bg-BG" b="1" dirty="0" smtClean="0"/>
              <a:t>възпроизвеждането</a:t>
            </a:r>
            <a:r>
              <a:rPr lang="bg-BG" dirty="0" smtClean="0"/>
              <a:t> на </a:t>
            </a:r>
            <a:r>
              <a:rPr lang="bg-BG" b="1" dirty="0" smtClean="0"/>
              <a:t>видеообраз</a:t>
            </a:r>
            <a:r>
              <a:rPr lang="bg-BG" dirty="0" smtClean="0"/>
              <a:t> на екана на компютъра се нуждаем от </a:t>
            </a:r>
            <a:r>
              <a:rPr lang="bg-BG" b="1" dirty="0" smtClean="0"/>
              <a:t>видеокарта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Видеокарта</a:t>
            </a:r>
            <a:r>
              <a:rPr lang="bg-BG" dirty="0" smtClean="0"/>
              <a:t> – </a:t>
            </a:r>
            <a:r>
              <a:rPr lang="bg-BG" b="1" dirty="0" smtClean="0"/>
              <a:t>хардуерно устройство</a:t>
            </a:r>
            <a:r>
              <a:rPr lang="bg-BG" dirty="0" smtClean="0"/>
              <a:t>, чрез което компютърът </a:t>
            </a:r>
            <a:r>
              <a:rPr lang="bg-BG" b="1" dirty="0" smtClean="0"/>
              <a:t>преобразува данните </a:t>
            </a:r>
            <a:r>
              <a:rPr lang="bg-BG" dirty="0" smtClean="0"/>
              <a:t>за </a:t>
            </a:r>
            <a:r>
              <a:rPr lang="bg-BG" b="1" dirty="0" smtClean="0"/>
              <a:t>графичен образ</a:t>
            </a:r>
            <a:endParaRPr lang="en-US" b="1" dirty="0" smtClean="0"/>
          </a:p>
          <a:p>
            <a:r>
              <a:rPr lang="bg-BG" b="1" dirty="0" smtClean="0"/>
              <a:t>Качеството</a:t>
            </a:r>
            <a:r>
              <a:rPr lang="bg-BG" dirty="0" smtClean="0"/>
              <a:t> на изображението </a:t>
            </a:r>
            <a:r>
              <a:rPr lang="bg-BG" b="1" dirty="0" smtClean="0"/>
              <a:t>зависи от видеокартата</a:t>
            </a:r>
          </a:p>
          <a:p>
            <a:r>
              <a:rPr lang="bg-BG" dirty="0" smtClean="0"/>
              <a:t>Може да бъде </a:t>
            </a:r>
            <a:r>
              <a:rPr lang="bg-BG" b="1" dirty="0" smtClean="0"/>
              <a:t>вградена в дънната платка</a:t>
            </a:r>
            <a:r>
              <a:rPr lang="bg-BG" dirty="0" smtClean="0"/>
              <a:t> на компютъра или да се </a:t>
            </a:r>
            <a:r>
              <a:rPr lang="bg-BG" b="1" dirty="0" smtClean="0"/>
              <a:t>монтира</a:t>
            </a:r>
            <a:r>
              <a:rPr lang="bg-BG" dirty="0" smtClean="0"/>
              <a:t> като </a:t>
            </a:r>
            <a:r>
              <a:rPr lang="bg-BG" b="1" dirty="0" smtClean="0"/>
              <a:t>отделно устройство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Видеокарта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0" y="5083193"/>
            <a:ext cx="3825000" cy="172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11000" y="5167214"/>
            <a:ext cx="3015000" cy="16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Както и при </a:t>
            </a:r>
            <a:r>
              <a:rPr lang="bg-BG" b="1" dirty="0" smtClean="0"/>
              <a:t>звуковата информация</a:t>
            </a:r>
            <a:r>
              <a:rPr lang="bg-BG" dirty="0" smtClean="0"/>
              <a:t>, </a:t>
            </a:r>
            <a:r>
              <a:rPr lang="bg-BG" b="1" dirty="0" smtClean="0"/>
              <a:t>видеоинформация</a:t>
            </a:r>
            <a:r>
              <a:rPr lang="bg-BG" dirty="0" smtClean="0"/>
              <a:t> се </a:t>
            </a:r>
            <a:r>
              <a:rPr lang="bg-BG" b="1" dirty="0"/>
              <a:t>съхранява </a:t>
            </a:r>
            <a:r>
              <a:rPr lang="bg-BG" dirty="0"/>
              <a:t>в</a:t>
            </a:r>
            <a:r>
              <a:rPr lang="bg-BG" b="1" dirty="0"/>
              <a:t> компютъра </a:t>
            </a:r>
            <a:r>
              <a:rPr lang="bg-BG" dirty="0"/>
              <a:t>под формата на </a:t>
            </a:r>
            <a:r>
              <a:rPr lang="bg-BG" b="1" dirty="0" smtClean="0"/>
              <a:t>файлове</a:t>
            </a:r>
          </a:p>
          <a:p>
            <a:r>
              <a:rPr lang="bg-BG" dirty="0" smtClean="0"/>
              <a:t>Най-популярните видеоформати са: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vi</a:t>
            </a:r>
          </a:p>
          <a:p>
            <a:pPr lvl="1"/>
            <a:r>
              <a:rPr lang="en-US" dirty="0" smtClean="0"/>
              <a:t>wmv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p4</a:t>
            </a:r>
          </a:p>
          <a:p>
            <a:pPr lvl="1"/>
            <a:r>
              <a:rPr lang="en-US" dirty="0" smtClean="0"/>
              <a:t>mov</a:t>
            </a:r>
            <a:endParaRPr lang="bg-BG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Видеоинформация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00" y="3339000"/>
            <a:ext cx="6039000" cy="301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52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671</Words>
  <Application>Microsoft Office PowerPoint</Application>
  <PresentationFormat>Widescreen</PresentationFormat>
  <Paragraphs>109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SoftUni</vt:lpstr>
      <vt:lpstr>Работа със звукова и видеоинформация</vt:lpstr>
      <vt:lpstr>Съдържание</vt:lpstr>
      <vt:lpstr>Основни компоненти на компютърната система за възпроизвеждане и запис на звук</vt:lpstr>
      <vt:lpstr>Звукова карта</vt:lpstr>
      <vt:lpstr>Изходни и входни устройства</vt:lpstr>
      <vt:lpstr>Звукова информация</vt:lpstr>
      <vt:lpstr>Основни компоненти на компютърната система за възпроизвеждане на видео</vt:lpstr>
      <vt:lpstr>Видеокарта</vt:lpstr>
      <vt:lpstr>Видеоинформация</vt:lpstr>
      <vt:lpstr>Програми за възпроизвеждане на звукова и видеоинформация</vt:lpstr>
      <vt:lpstr>Програми</vt:lpstr>
      <vt:lpstr>Groove Music</vt:lpstr>
      <vt:lpstr>Задача: Слушане на музика</vt:lpstr>
      <vt:lpstr>Movies &amp; TV</vt:lpstr>
      <vt:lpstr>Movies &amp; TV</vt:lpstr>
      <vt:lpstr>Задача: Гледане на видео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със звукова и видеоинформация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354</cp:revision>
  <dcterms:created xsi:type="dcterms:W3CDTF">2018-05-23T13:08:44Z</dcterms:created>
  <dcterms:modified xsi:type="dcterms:W3CDTF">2023-10-22T09:38:11Z</dcterms:modified>
  <cp:category/>
</cp:coreProperties>
</file>