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8" r:id="rId14"/>
    <p:sldId id="269" r:id="rId15"/>
    <p:sldId id="270" r:id="rId16"/>
    <p:sldId id="271" r:id="rId17"/>
    <p:sldId id="272" r:id="rId18"/>
    <p:sldId id="273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AF25FDE-BC8F-4218-87C1-FE8D6155DADC}">
          <p14:sldIdLst>
            <p14:sldId id="256"/>
            <p14:sldId id="257"/>
          </p14:sldIdLst>
        </p14:section>
        <p14:section name="Носители на информация" id="{5EFDB4AE-5CAA-41C3-97DC-403F394552E3}">
          <p14:sldIdLst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Устройства за достъп до носители на информация" id="{B389C469-58E1-4880-8E41-FA3D165A0BFC}">
          <p14:sldIdLst>
            <p14:sldId id="264"/>
            <p14:sldId id="265"/>
            <p14:sldId id="266"/>
            <p14:sldId id="268"/>
            <p14:sldId id="278"/>
            <p14:sldId id="269"/>
          </p14:sldIdLst>
        </p14:section>
        <p14:section name="Правила за работа с носители на информация" id="{4C29889A-F507-47FD-BDF7-79D69429FB91}">
          <p14:sldIdLst>
            <p14:sldId id="270"/>
            <p14:sldId id="271"/>
            <p14:sldId id="272"/>
          </p14:sldIdLst>
        </p14:section>
        <p14:section name="Заключение" id="{6807FB04-15DF-4F04-86E9-2EE49D0FB6EF}">
          <p14:sldIdLst>
            <p14:sldId id="273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4" autoAdjust="0"/>
    <p:restoredTop sz="95215" autoAdjust="0"/>
  </p:normalViewPr>
  <p:slideViewPr>
    <p:cSldViewPr showGuides="1">
      <p:cViewPr varScale="1">
        <p:scale>
          <a:sx n="109" d="100"/>
          <a:sy n="109" d="100"/>
        </p:scale>
        <p:origin x="132" y="12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27.2.2024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76341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44181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20632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038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454055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272864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17652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985329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60787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6" y="1250986"/>
            <a:ext cx="10965303" cy="882654"/>
          </a:xfrm>
        </p:spPr>
        <p:txBody>
          <a:bodyPr>
            <a:normAutofit/>
          </a:bodyPr>
          <a:lstStyle/>
          <a:p>
            <a:r>
              <a:rPr lang="bg-BG" dirty="0"/>
              <a:t>Видове и правила за работа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7" y="429804"/>
            <a:ext cx="10965303" cy="882654"/>
          </a:xfrm>
        </p:spPr>
        <p:txBody>
          <a:bodyPr>
            <a:noAutofit/>
          </a:bodyPr>
          <a:lstStyle/>
          <a:p>
            <a:r>
              <a:rPr lang="bg-BG" sz="4800" dirty="0"/>
              <a:t>Носители на информация</a:t>
            </a:r>
            <a:endParaRPr lang="en-US" sz="4800" dirty="0">
              <a:solidFill>
                <a:srgbClr val="234465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pic>
        <p:nvPicPr>
          <p:cNvPr id="1026" name="Picture 2" descr="https://uomus.edu.iq/img/depimages/newsimages/WameedMUCDepNew_2022_12141929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000" y="2147321"/>
            <a:ext cx="3243736" cy="324373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5 клас</a:t>
            </a:r>
          </a:p>
        </p:txBody>
      </p:sp>
      <p:sp>
        <p:nvSpPr>
          <p:cNvPr id="14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044" y="2574000"/>
            <a:ext cx="2666191" cy="1195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Всеки носител на информация се управлява от </a:t>
            </a:r>
            <a:r>
              <a:rPr lang="bg-BG" sz="3600" b="1" dirty="0">
                <a:solidFill>
                  <a:schemeClr val="bg1"/>
                </a:solidFill>
              </a:rPr>
              <a:t>устройство за достъп</a:t>
            </a:r>
            <a:r>
              <a:rPr lang="bg-BG" sz="3600" b="1" dirty="0"/>
              <a:t> </a:t>
            </a:r>
            <a:r>
              <a:rPr lang="bg-BG" sz="3600" dirty="0"/>
              <a:t>до информацията в него</a:t>
            </a:r>
          </a:p>
          <a:p>
            <a:r>
              <a:rPr lang="bg-BG" sz="3600" dirty="0"/>
              <a:t>Всяко устройство има:</a:t>
            </a:r>
          </a:p>
          <a:p>
            <a:pPr lvl="1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Физическо</a:t>
            </a:r>
            <a:r>
              <a:rPr lang="bg-BG" sz="3400" dirty="0"/>
              <a:t> име</a:t>
            </a:r>
          </a:p>
          <a:p>
            <a:pPr lvl="1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Логическо</a:t>
            </a:r>
            <a:r>
              <a:rPr lang="bg-BG" sz="3400" dirty="0"/>
              <a:t> име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Устройства за достъп до </a:t>
            </a:r>
            <a:r>
              <a:rPr lang="bg-BG" sz="4000" dirty="0" smtClean="0"/>
              <a:t>НИ</a:t>
            </a:r>
            <a:endParaRPr lang="bg-BG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3082491"/>
            <a:ext cx="5734050" cy="33147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1779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>
          <a:xfrm>
            <a:off x="190405" y="1257300"/>
            <a:ext cx="11710595" cy="4608927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  <a:spcBef>
                <a:spcPts val="1500"/>
              </a:spcBef>
              <a:spcAft>
                <a:spcPts val="1500"/>
              </a:spcAft>
            </a:pPr>
            <a:r>
              <a:rPr lang="bg-BG" b="1" dirty="0"/>
              <a:t>Физическото име </a:t>
            </a:r>
            <a:r>
              <a:rPr lang="bg-BG" dirty="0"/>
              <a:t>показва </a:t>
            </a:r>
            <a:r>
              <a:rPr lang="bg-BG" b="1" dirty="0"/>
              <a:t>типа</a:t>
            </a:r>
            <a:r>
              <a:rPr lang="bg-BG" dirty="0"/>
              <a:t> на конкретното устройство – </a:t>
            </a:r>
            <a:r>
              <a:rPr lang="en-US" b="1" dirty="0"/>
              <a:t>HDD</a:t>
            </a:r>
            <a:r>
              <a:rPr lang="en-US" dirty="0"/>
              <a:t>, </a:t>
            </a:r>
            <a:r>
              <a:rPr lang="en-US" b="1" dirty="0"/>
              <a:t>FDD</a:t>
            </a:r>
            <a:r>
              <a:rPr lang="bg-BG" dirty="0"/>
              <a:t>, </a:t>
            </a:r>
            <a:r>
              <a:rPr lang="en-US" b="1" dirty="0"/>
              <a:t>CD- DVD</a:t>
            </a:r>
            <a:r>
              <a:rPr lang="bg-BG" dirty="0"/>
              <a:t>, </a:t>
            </a:r>
            <a:r>
              <a:rPr lang="en-US" b="1" dirty="0"/>
              <a:t>Memory Card</a:t>
            </a:r>
            <a:endParaRPr lang="bg-BG" dirty="0"/>
          </a:p>
          <a:p>
            <a:pPr>
              <a:lnSpc>
                <a:spcPct val="114000"/>
              </a:lnSpc>
              <a:spcBef>
                <a:spcPts val="1500"/>
              </a:spcBef>
              <a:spcAft>
                <a:spcPts val="1500"/>
              </a:spcAft>
            </a:pPr>
            <a:r>
              <a:rPr lang="bg-BG" dirty="0"/>
              <a:t>Отнася се до </a:t>
            </a:r>
            <a:r>
              <a:rPr lang="bg-BG" b="1" dirty="0"/>
              <a:t>хардуера</a:t>
            </a:r>
            <a:r>
              <a:rPr lang="bg-BG" dirty="0"/>
              <a:t> и </a:t>
            </a:r>
            <a:r>
              <a:rPr lang="bg-BG" b="1" dirty="0"/>
              <a:t>драйверите</a:t>
            </a:r>
            <a:r>
              <a:rPr lang="bg-BG" dirty="0"/>
              <a:t> на </a:t>
            </a:r>
            <a:r>
              <a:rPr lang="bg-BG" b="1" dirty="0"/>
              <a:t>ОС</a:t>
            </a:r>
          </a:p>
          <a:p>
            <a:pPr>
              <a:lnSpc>
                <a:spcPct val="114000"/>
              </a:lnSpc>
              <a:spcBef>
                <a:spcPts val="1500"/>
              </a:spcBef>
              <a:spcAft>
                <a:spcPts val="1500"/>
              </a:spcAft>
            </a:pPr>
            <a:r>
              <a:rPr lang="bg-BG" dirty="0"/>
              <a:t>Драйверите </a:t>
            </a:r>
            <a:r>
              <a:rPr lang="bg-BG" b="1" dirty="0"/>
              <a:t>управляват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b="1" dirty="0"/>
              <a:t>НИ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и освобождават потребителя от грижата за спецификата на хардуера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Физическо име на </a:t>
            </a:r>
            <a:r>
              <a:rPr lang="bg-BG" sz="4000" dirty="0" smtClean="0"/>
              <a:t>устройство</a:t>
            </a:r>
            <a:endParaRPr lang="bg-BG" sz="4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082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>
          <a:xfrm>
            <a:off x="121559" y="1350552"/>
            <a:ext cx="11906665" cy="5201066"/>
          </a:xfrm>
        </p:spPr>
        <p:txBody>
          <a:bodyPr>
            <a:normAutofit/>
          </a:bodyPr>
          <a:lstStyle/>
          <a:p>
            <a:r>
              <a:rPr lang="bg-BG" sz="3800" b="1" dirty="0"/>
              <a:t>Логическото име </a:t>
            </a:r>
            <a:r>
              <a:rPr lang="bg-BG" sz="3800" dirty="0"/>
              <a:t>се задава от </a:t>
            </a:r>
            <a:r>
              <a:rPr lang="bg-BG" sz="3800" b="1" dirty="0"/>
              <a:t>ОС</a:t>
            </a:r>
          </a:p>
          <a:p>
            <a:r>
              <a:rPr lang="bg-BG" sz="3800" dirty="0"/>
              <a:t>Един физически </a:t>
            </a:r>
            <a:r>
              <a:rPr lang="bg-BG" sz="3800" b="1" dirty="0"/>
              <a:t>НИ</a:t>
            </a:r>
            <a:r>
              <a:rPr lang="bg-BG" sz="3800" dirty="0"/>
              <a:t> може да е разделен на </a:t>
            </a:r>
            <a:r>
              <a:rPr lang="bg-BG" sz="3800" b="1" dirty="0"/>
              <a:t>няколко логически дяла</a:t>
            </a:r>
            <a:r>
              <a:rPr lang="bg-BG" sz="3800" dirty="0"/>
              <a:t>, като всеки дял си има логическо име </a:t>
            </a:r>
          </a:p>
          <a:p>
            <a:r>
              <a:rPr lang="bg-BG" sz="3800" dirty="0"/>
              <a:t>Отнася се до </a:t>
            </a:r>
            <a:r>
              <a:rPr lang="bg-BG" sz="3800" b="1" dirty="0"/>
              <a:t>управлението на информацията </a:t>
            </a:r>
            <a:r>
              <a:rPr lang="bg-BG" sz="3800" dirty="0"/>
              <a:t>в папки и файлове</a:t>
            </a:r>
          </a:p>
          <a:p>
            <a:r>
              <a:rPr lang="bg-BG" sz="3800" b="1" dirty="0"/>
              <a:t>Не зависи </a:t>
            </a:r>
            <a:r>
              <a:rPr lang="bg-BG" sz="3800" dirty="0"/>
              <a:t>от вида на устройството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Логическо име на </a:t>
            </a:r>
            <a:r>
              <a:rPr lang="bg-BG" sz="4000" dirty="0" smtClean="0"/>
              <a:t>устройство (1)</a:t>
            </a:r>
            <a:endParaRPr lang="bg-BG" sz="4000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591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200" dirty="0"/>
              <a:t>Обичайни логически имена: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A:</a:t>
            </a:r>
            <a:r>
              <a:rPr lang="bg-BG" sz="3000" dirty="0"/>
              <a:t>,</a:t>
            </a:r>
            <a:r>
              <a:rPr lang="en-US" sz="3000" dirty="0"/>
              <a:t> B: </a:t>
            </a:r>
            <a:r>
              <a:rPr lang="bg-BG" sz="3000" dirty="0"/>
              <a:t>–</a:t>
            </a:r>
            <a:r>
              <a:rPr lang="en-US" sz="3000" dirty="0"/>
              <a:t> </a:t>
            </a:r>
            <a:r>
              <a:rPr lang="bg-BG" sz="3000" dirty="0"/>
              <a:t>за </a:t>
            </a:r>
            <a:r>
              <a:rPr lang="bg-BG" sz="3000" b="1" dirty="0"/>
              <a:t>дискети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C:, D: </a:t>
            </a:r>
            <a:r>
              <a:rPr lang="bg-BG" sz="3000" dirty="0"/>
              <a:t>–</a:t>
            </a:r>
            <a:r>
              <a:rPr lang="en-US" sz="3000" dirty="0"/>
              <a:t> </a:t>
            </a:r>
            <a:r>
              <a:rPr lang="bg-BG" sz="3000" dirty="0"/>
              <a:t>за </a:t>
            </a:r>
            <a:r>
              <a:rPr lang="bg-BG" sz="3000" b="1" dirty="0"/>
              <a:t>твърди дискове</a:t>
            </a:r>
          </a:p>
          <a:p>
            <a:pPr lvl="1">
              <a:buClr>
                <a:schemeClr val="tx1"/>
              </a:buClr>
            </a:pPr>
            <a:r>
              <a:rPr lang="en-US" sz="3000" dirty="0"/>
              <a:t>D:, E: </a:t>
            </a:r>
            <a:r>
              <a:rPr lang="bg-BG" sz="3000" dirty="0"/>
              <a:t>– за </a:t>
            </a:r>
            <a:r>
              <a:rPr lang="en-US" sz="3000" b="1" dirty="0"/>
              <a:t>CD</a:t>
            </a:r>
            <a:r>
              <a:rPr lang="en-US" sz="3000" dirty="0"/>
              <a:t>, </a:t>
            </a:r>
            <a:r>
              <a:rPr lang="en-US" sz="3000" b="1" dirty="0"/>
              <a:t>DVD</a:t>
            </a:r>
            <a:endParaRPr lang="bg-BG" sz="3000" b="1" dirty="0"/>
          </a:p>
          <a:p>
            <a:pPr lvl="1">
              <a:buClr>
                <a:schemeClr val="tx1"/>
              </a:buClr>
            </a:pPr>
            <a:r>
              <a:rPr lang="en-US" sz="3000" dirty="0"/>
              <a:t>D:, E:, F: </a:t>
            </a:r>
            <a:r>
              <a:rPr lang="bg-BG" sz="3000" dirty="0"/>
              <a:t>–</a:t>
            </a:r>
            <a:r>
              <a:rPr lang="en-US" sz="3000" dirty="0"/>
              <a:t> </a:t>
            </a:r>
            <a:r>
              <a:rPr lang="bg-BG" sz="3000" dirty="0"/>
              <a:t>за </a:t>
            </a:r>
            <a:r>
              <a:rPr lang="bg-BG" sz="3000" b="1" dirty="0"/>
              <a:t>флаш</a:t>
            </a:r>
            <a:r>
              <a:rPr lang="bg-BG" sz="3000" dirty="0"/>
              <a:t> и </a:t>
            </a:r>
            <a:r>
              <a:rPr lang="bg-BG" sz="3000" b="1" dirty="0"/>
              <a:t>карти памет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Логическо име на устройство </a:t>
            </a:r>
            <a:r>
              <a:rPr lang="bg-BG" sz="4000" dirty="0" smtClean="0"/>
              <a:t>(2)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688" y="1357060"/>
            <a:ext cx="2521312" cy="21431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494" y="3487969"/>
            <a:ext cx="2842215" cy="2010868"/>
          </a:xfrm>
          <a:prstGeom prst="rect">
            <a:avLst/>
          </a:prstGeom>
        </p:spPr>
      </p:pic>
      <p:pic>
        <p:nvPicPr>
          <p:cNvPr id="1026" name="Picture 2" descr="CD-ROM - Wikipedia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000" y="4585385"/>
            <a:ext cx="1923398" cy="1929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000" y="4629133"/>
            <a:ext cx="3195000" cy="185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4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892" y="2040127"/>
            <a:ext cx="5973744" cy="281907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849" y="2479807"/>
            <a:ext cx="5285504" cy="382645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879570" cy="882654"/>
          </a:xfrm>
        </p:spPr>
        <p:txBody>
          <a:bodyPr>
            <a:noAutofit/>
          </a:bodyPr>
          <a:lstStyle/>
          <a:p>
            <a:r>
              <a:rPr lang="bg-BG" sz="4000" dirty="0"/>
              <a:t>Физическо и логическо име на устройство</a:t>
            </a:r>
          </a:p>
        </p:txBody>
      </p:sp>
      <p:sp>
        <p:nvSpPr>
          <p:cNvPr id="9" name="Закръглено правоъгълно изнесено означение 8"/>
          <p:cNvSpPr/>
          <p:nvPr/>
        </p:nvSpPr>
        <p:spPr bwMode="auto">
          <a:xfrm>
            <a:off x="476564" y="5527054"/>
            <a:ext cx="2832196" cy="989642"/>
          </a:xfrm>
          <a:prstGeom prst="wedgeRoundRectCallout">
            <a:avLst>
              <a:gd name="adj1" fmla="val 28721"/>
              <a:gd name="adj2" fmla="val -1000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Физическо име</a:t>
            </a:r>
          </a:p>
          <a:p>
            <a:pPr algn="ctr"/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Локален диск</a:t>
            </a:r>
          </a:p>
        </p:txBody>
      </p:sp>
      <p:sp>
        <p:nvSpPr>
          <p:cNvPr id="10" name="Закръглено правоъгълно изнесено означение 9"/>
          <p:cNvSpPr/>
          <p:nvPr/>
        </p:nvSpPr>
        <p:spPr bwMode="auto">
          <a:xfrm>
            <a:off x="3588865" y="5382125"/>
            <a:ext cx="3082650" cy="710727"/>
          </a:xfrm>
          <a:prstGeom prst="wedgeRoundRectCallout">
            <a:avLst>
              <a:gd name="adj1" fmla="val -67477"/>
              <a:gd name="adj2" fmla="val -1153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Логическо име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C:</a:t>
            </a:r>
            <a:endParaRPr lang="bg-BG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Закръглено правоъгълно изнесено означение 12"/>
          <p:cNvSpPr/>
          <p:nvPr/>
        </p:nvSpPr>
        <p:spPr bwMode="auto">
          <a:xfrm>
            <a:off x="8457075" y="5527054"/>
            <a:ext cx="3225800" cy="568772"/>
          </a:xfrm>
          <a:prstGeom prst="wedgeRoundRectCallout">
            <a:avLst>
              <a:gd name="adj1" fmla="val 16203"/>
              <a:gd name="adj2" fmla="val -2224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Премахваеми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НИ.   </a:t>
            </a:r>
            <a:endParaRPr lang="bg-BG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Закръглен правоъгълник 1"/>
          <p:cNvSpPr/>
          <p:nvPr/>
        </p:nvSpPr>
        <p:spPr bwMode="auto">
          <a:xfrm>
            <a:off x="10401300" y="3429000"/>
            <a:ext cx="1379523" cy="1055077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9452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3" grpId="0" animBg="1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5109" y="4865916"/>
            <a:ext cx="10961783" cy="768084"/>
          </a:xfrm>
        </p:spPr>
        <p:txBody>
          <a:bodyPr/>
          <a:lstStyle/>
          <a:p>
            <a:r>
              <a:rPr lang="ru-RU" sz="5000" dirty="0"/>
              <a:t>Правила за работа с НИ</a:t>
            </a:r>
            <a:endParaRPr lang="en-US" sz="5000" dirty="0"/>
          </a:p>
        </p:txBody>
      </p:sp>
      <p:pic>
        <p:nvPicPr>
          <p:cNvPr id="1030" name="Picture 6" descr="How to Eject External Hard Drive on Windows 10 – TechCul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029" y="414000"/>
            <a:ext cx="6165942" cy="41209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sz="quarter" idx="11"/>
          </p:nvPr>
        </p:nvSpPr>
        <p:spPr>
          <a:xfrm>
            <a:off x="381001" y="5675916"/>
            <a:ext cx="11195892" cy="768084"/>
          </a:xfrm>
        </p:spPr>
        <p:txBody>
          <a:bodyPr/>
          <a:lstStyle/>
          <a:p>
            <a:r>
              <a:rPr lang="ru-RU" dirty="0"/>
              <a:t>Правила за работа и хардуерни особености на 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41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415484" y="1451820"/>
            <a:ext cx="11579750" cy="390797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bg-BG" sz="3600" dirty="0"/>
              <a:t>Не поставяйте </a:t>
            </a:r>
            <a:r>
              <a:rPr lang="bg-BG" sz="3600" b="1" dirty="0"/>
              <a:t>НИ</a:t>
            </a:r>
            <a:r>
              <a:rPr lang="bg-BG" sz="3600" dirty="0"/>
              <a:t> в близост до </a:t>
            </a:r>
            <a:r>
              <a:rPr lang="bg-BG" sz="3600" b="1" dirty="0"/>
              <a:t>отоплителни уреди</a:t>
            </a:r>
          </a:p>
          <a:p>
            <a:pPr>
              <a:lnSpc>
                <a:spcPct val="120000"/>
              </a:lnSpc>
            </a:pPr>
            <a:r>
              <a:rPr lang="bg-BG" sz="3600" dirty="0"/>
              <a:t>Предпазвайте оптичните дискове от </a:t>
            </a:r>
            <a:r>
              <a:rPr lang="bg-BG" sz="3600" b="1" dirty="0"/>
              <a:t>надраскване</a:t>
            </a:r>
            <a:r>
              <a:rPr lang="bg-BG" sz="3600" dirty="0"/>
              <a:t>, </a:t>
            </a:r>
            <a:r>
              <a:rPr lang="bg-BG" sz="3600" b="1" dirty="0"/>
              <a:t>замърсяване</a:t>
            </a:r>
            <a:r>
              <a:rPr lang="bg-BG" sz="3600" dirty="0"/>
              <a:t> и </a:t>
            </a:r>
            <a:r>
              <a:rPr lang="bg-BG" sz="3600" b="1" dirty="0"/>
              <a:t>огъване</a:t>
            </a:r>
          </a:p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bg-BG" sz="3600" b="1" dirty="0"/>
              <a:t>Поставяйте</a:t>
            </a:r>
            <a:r>
              <a:rPr lang="bg-BG" sz="3600" dirty="0"/>
              <a:t> НИ </a:t>
            </a:r>
            <a:r>
              <a:rPr lang="bg-BG" sz="3600" b="1" dirty="0"/>
              <a:t>правилно</a:t>
            </a:r>
            <a:r>
              <a:rPr lang="bg-BG" sz="3600" dirty="0"/>
              <a:t> в устройствата за </a:t>
            </a:r>
            <a:r>
              <a:rPr lang="bg-BG" sz="3600" b="1" dirty="0"/>
              <a:t>четене</a:t>
            </a:r>
            <a:r>
              <a:rPr lang="bg-BG" sz="3600" dirty="0"/>
              <a:t>/</a:t>
            </a:r>
            <a:r>
              <a:rPr lang="bg-BG" sz="3600" b="1" dirty="0"/>
              <a:t>запис</a:t>
            </a:r>
            <a:endParaRPr lang="en-US" sz="3600" b="1" dirty="0"/>
          </a:p>
          <a:p>
            <a:pPr>
              <a:lnSpc>
                <a:spcPct val="120000"/>
              </a:lnSpc>
              <a:buClr>
                <a:schemeClr val="tx1"/>
              </a:buClr>
            </a:pPr>
            <a:r>
              <a:rPr lang="bg-BG" sz="3600" b="1" dirty="0"/>
              <a:t>Проверявайте</a:t>
            </a:r>
            <a:r>
              <a:rPr lang="bg-BG" sz="3600" dirty="0"/>
              <a:t> НИ за </a:t>
            </a:r>
            <a:r>
              <a:rPr lang="bg-BG" sz="3600" b="1" dirty="0"/>
              <a:t>грешки</a:t>
            </a:r>
            <a:r>
              <a:rPr lang="bg-BG" sz="3600" dirty="0"/>
              <a:t> в записаната </a:t>
            </a:r>
            <a:br>
              <a:rPr lang="bg-BG" sz="3600" dirty="0"/>
            </a:br>
            <a:r>
              <a:rPr lang="bg-BG" sz="3600" dirty="0"/>
              <a:t>информация и ги </a:t>
            </a:r>
            <a:r>
              <a:rPr lang="bg-BG" sz="3600" b="1" dirty="0"/>
              <a:t>поправяйте</a:t>
            </a:r>
            <a:endParaRPr lang="bg-BG" sz="36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Правила за работа с НИ (1)</a:t>
            </a:r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0355" y="4729405"/>
            <a:ext cx="4237528" cy="2040581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23946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952" y="2800246"/>
            <a:ext cx="6811326" cy="390579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7735" y="1767254"/>
            <a:ext cx="3671522" cy="212132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Правила за работа с НИ (2)</a:t>
            </a:r>
          </a:p>
        </p:txBody>
      </p:sp>
      <p:sp>
        <p:nvSpPr>
          <p:cNvPr id="9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302944" y="1238838"/>
            <a:ext cx="7954791" cy="211212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600" dirty="0"/>
              <a:t>Изваждайте премахваемите НИ с </a:t>
            </a:r>
            <a:r>
              <a:rPr lang="bg-BG" sz="3600" b="1" dirty="0"/>
              <a:t>предварителна команда </a:t>
            </a:r>
            <a:r>
              <a:rPr lang="bg-BG" sz="3600" dirty="0"/>
              <a:t>към ОС</a:t>
            </a:r>
          </a:p>
        </p:txBody>
      </p:sp>
      <p:sp>
        <p:nvSpPr>
          <p:cNvPr id="10" name="Закръглено правоъгълно изнесено означение 9"/>
          <p:cNvSpPr/>
          <p:nvPr/>
        </p:nvSpPr>
        <p:spPr bwMode="auto">
          <a:xfrm>
            <a:off x="190405" y="5292950"/>
            <a:ext cx="2231949" cy="1104246"/>
          </a:xfrm>
          <a:prstGeom prst="wedgeRoundRectCallout">
            <a:avLst>
              <a:gd name="adj1" fmla="val 57572"/>
              <a:gd name="adj2" fmla="val -96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Изберете носителя</a:t>
            </a:r>
          </a:p>
        </p:txBody>
      </p:sp>
      <p:sp>
        <p:nvSpPr>
          <p:cNvPr id="11" name="Закръглено правоъгълно изнесено означение 10"/>
          <p:cNvSpPr/>
          <p:nvPr/>
        </p:nvSpPr>
        <p:spPr bwMode="auto">
          <a:xfrm>
            <a:off x="247031" y="2765453"/>
            <a:ext cx="3104599" cy="1630538"/>
          </a:xfrm>
          <a:prstGeom prst="wedgeRoundRectCallout">
            <a:avLst>
              <a:gd name="adj1" fmla="val 88917"/>
              <a:gd name="adj2" fmla="val 231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контекстното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меню изберете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Извади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/Eject</a:t>
            </a:r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bg-BG" sz="28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Закръглено правоъгълно изнесено означение 11"/>
          <p:cNvSpPr/>
          <p:nvPr/>
        </p:nvSpPr>
        <p:spPr bwMode="auto">
          <a:xfrm>
            <a:off x="8121001" y="4568396"/>
            <a:ext cx="3808256" cy="1470604"/>
          </a:xfrm>
          <a:prstGeom prst="wedgeRoundRectCallout">
            <a:avLst>
              <a:gd name="adj1" fmla="val -4436"/>
              <a:gd name="adj2" fmla="val -976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Или укажете от лентата с </a:t>
            </a:r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програмите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фонов режим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85538D9-7B13-7C3A-76B8-B0D8049BD1A6}"/>
              </a:ext>
            </a:extLst>
          </p:cNvPr>
          <p:cNvSpPr/>
          <p:nvPr/>
        </p:nvSpPr>
        <p:spPr bwMode="auto">
          <a:xfrm>
            <a:off x="9141218" y="2163926"/>
            <a:ext cx="1849168" cy="332284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A31156-422D-B67E-7F55-29DD69242F51}"/>
              </a:ext>
            </a:extLst>
          </p:cNvPr>
          <p:cNvSpPr/>
          <p:nvPr/>
        </p:nvSpPr>
        <p:spPr bwMode="auto">
          <a:xfrm>
            <a:off x="4737675" y="3836901"/>
            <a:ext cx="2770956" cy="243583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0321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2" grpId="0" animBg="1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38891" y="1392240"/>
            <a:ext cx="10035256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309323" y="3072997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57195" y="1547936"/>
            <a:ext cx="9472821" cy="5081546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chemeClr val="bg2"/>
              </a:buClr>
            </a:pP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Носител на информация</a:t>
            </a:r>
            <a:r>
              <a:rPr lang="bg-BG" sz="3000" dirty="0">
                <a:solidFill>
                  <a:schemeClr val="bg2"/>
                </a:solidFill>
              </a:rPr>
              <a:t> – служи за трайно съхраняване на информация </a:t>
            </a:r>
          </a:p>
          <a:p>
            <a:pPr>
              <a:lnSpc>
                <a:spcPct val="110000"/>
              </a:lnSpc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Видове</a:t>
            </a:r>
            <a:r>
              <a:rPr lang="bg-BG" sz="3000" b="1" dirty="0">
                <a:solidFill>
                  <a:schemeClr val="bg2"/>
                </a:solidFill>
              </a:rPr>
              <a:t> </a:t>
            </a:r>
            <a:r>
              <a:rPr lang="bg-BG" sz="3000" dirty="0">
                <a:solidFill>
                  <a:schemeClr val="bg2"/>
                </a:solidFill>
              </a:rPr>
              <a:t>– </a:t>
            </a:r>
            <a:r>
              <a:rPr lang="en-US" sz="3000" b="1" dirty="0">
                <a:solidFill>
                  <a:schemeClr val="bg2"/>
                </a:solidFill>
              </a:rPr>
              <a:t>HDD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2"/>
                </a:solidFill>
              </a:rPr>
              <a:t>SSD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2"/>
                </a:solidFill>
              </a:rPr>
              <a:t>CD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en-US" sz="3000" b="1" dirty="0">
                <a:solidFill>
                  <a:schemeClr val="bg2"/>
                </a:solidFill>
              </a:rPr>
              <a:t>DVD</a:t>
            </a:r>
            <a:r>
              <a:rPr lang="en-US" sz="3000" dirty="0">
                <a:solidFill>
                  <a:schemeClr val="bg2"/>
                </a:solidFill>
              </a:rPr>
              <a:t>, </a:t>
            </a:r>
            <a:r>
              <a:rPr lang="bg-BG" sz="3000" b="1" dirty="0">
                <a:solidFill>
                  <a:schemeClr val="bg2"/>
                </a:solidFill>
              </a:rPr>
              <a:t>флаш</a:t>
            </a:r>
            <a:r>
              <a:rPr lang="bg-BG" sz="3000" dirty="0">
                <a:solidFill>
                  <a:schemeClr val="bg2"/>
                </a:solidFill>
              </a:rPr>
              <a:t> и </a:t>
            </a:r>
            <a:r>
              <a:rPr lang="bg-BG" sz="3000" b="1" dirty="0">
                <a:solidFill>
                  <a:schemeClr val="bg2"/>
                </a:solidFill>
              </a:rPr>
              <a:t>карта памет</a:t>
            </a:r>
          </a:p>
          <a:p>
            <a:pPr>
              <a:lnSpc>
                <a:spcPct val="110000"/>
              </a:lnSpc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Всеки НИ има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физическо</a:t>
            </a:r>
            <a:r>
              <a:rPr lang="bg-BG" sz="3000" dirty="0">
                <a:solidFill>
                  <a:schemeClr val="bg2"/>
                </a:solidFill>
              </a:rPr>
              <a:t> и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логическо</a:t>
            </a:r>
            <a:r>
              <a:rPr lang="bg-BG" sz="3000" dirty="0">
                <a:solidFill>
                  <a:schemeClr val="bg2"/>
                </a:solidFill>
              </a:rPr>
              <a:t> име</a:t>
            </a:r>
          </a:p>
          <a:p>
            <a:pPr>
              <a:lnSpc>
                <a:spcPct val="110000"/>
              </a:lnSpc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 Правила за работа с НИ:</a:t>
            </a:r>
          </a:p>
          <a:p>
            <a:pPr lvl="1">
              <a:lnSpc>
                <a:spcPct val="11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900" dirty="0">
                <a:solidFill>
                  <a:schemeClr val="bg2"/>
                </a:solidFill>
              </a:rPr>
              <a:t>Правилно </a:t>
            </a:r>
            <a:r>
              <a:rPr lang="bg-BG" sz="2900" b="1" dirty="0">
                <a:solidFill>
                  <a:schemeClr val="bg2"/>
                </a:solidFill>
              </a:rPr>
              <a:t>поставяне</a:t>
            </a:r>
            <a:r>
              <a:rPr lang="bg-BG" sz="2900" dirty="0">
                <a:solidFill>
                  <a:schemeClr val="bg2"/>
                </a:solidFill>
              </a:rPr>
              <a:t>/</a:t>
            </a:r>
            <a:r>
              <a:rPr lang="bg-BG" sz="2900" b="1" dirty="0">
                <a:solidFill>
                  <a:schemeClr val="bg2"/>
                </a:solidFill>
              </a:rPr>
              <a:t>изваждане</a:t>
            </a:r>
          </a:p>
          <a:p>
            <a:pPr lvl="1">
              <a:lnSpc>
                <a:spcPct val="11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900" dirty="0">
                <a:solidFill>
                  <a:schemeClr val="bg2"/>
                </a:solidFill>
              </a:rPr>
              <a:t>Предпазване от отоплителни уреди за </a:t>
            </a:r>
            <a:r>
              <a:rPr lang="en-US" sz="2900" b="1" dirty="0">
                <a:solidFill>
                  <a:schemeClr val="bg2"/>
                </a:solidFill>
              </a:rPr>
              <a:t>CD</a:t>
            </a:r>
            <a:r>
              <a:rPr lang="en-US" sz="2900" dirty="0">
                <a:solidFill>
                  <a:schemeClr val="bg2"/>
                </a:solidFill>
              </a:rPr>
              <a:t> </a:t>
            </a:r>
            <a:r>
              <a:rPr lang="bg-BG" sz="2900" dirty="0">
                <a:solidFill>
                  <a:schemeClr val="bg2"/>
                </a:solidFill>
              </a:rPr>
              <a:t>и </a:t>
            </a:r>
            <a:r>
              <a:rPr lang="en-US" sz="2900" b="1" dirty="0">
                <a:solidFill>
                  <a:schemeClr val="bg2"/>
                </a:solidFill>
              </a:rPr>
              <a:t>DVD</a:t>
            </a:r>
            <a:r>
              <a:rPr lang="bg-BG" sz="2900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>
                <a:solidFill>
                  <a:schemeClr val="bg1"/>
                </a:solidFill>
              </a:rPr>
              <a:t>͏</a:t>
            </a:r>
            <a:r>
              <a:rPr lang="bg-BG" sz="3400" b="1" dirty="0">
                <a:solidFill>
                  <a:schemeClr val="bg1"/>
                </a:solidFill>
              </a:rPr>
              <a:t>Носител на информация </a:t>
            </a:r>
            <a:r>
              <a:rPr lang="bg-BG" sz="3400" dirty="0"/>
              <a:t>(</a:t>
            </a:r>
            <a:r>
              <a:rPr lang="bg-BG" sz="3400" b="1" dirty="0"/>
              <a:t>НИ</a:t>
            </a:r>
            <a:r>
              <a:rPr lang="bg-BG" sz="3400" dirty="0"/>
              <a:t>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bg-BG" sz="3400" dirty="0"/>
              <a:t>Най-често използвани НИ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bg-BG" sz="3400" dirty="0">
                <a:solidFill>
                  <a:schemeClr val="bg1"/>
                </a:solidFill>
              </a:rPr>
              <a:t>͏͏</a:t>
            </a:r>
            <a:r>
              <a:rPr lang="bg-BG" sz="3400" b="1" dirty="0"/>
              <a:t>Устройства за достъп</a:t>
            </a:r>
            <a:r>
              <a:rPr lang="bg-BG" sz="3400" dirty="0"/>
              <a:t> до </a:t>
            </a:r>
            <a:r>
              <a:rPr lang="bg-BG" sz="3400" b="1" dirty="0"/>
              <a:t>НИ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bg-BG" sz="3400" dirty="0">
                <a:solidFill>
                  <a:schemeClr val="bg1"/>
                </a:solidFill>
              </a:rPr>
              <a:t>͏͏͏</a:t>
            </a:r>
            <a:r>
              <a:rPr lang="bg-BG" sz="3400" b="1" dirty="0"/>
              <a:t>Логическо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и </a:t>
            </a:r>
            <a:r>
              <a:rPr lang="bg-BG" sz="3400" b="1" dirty="0"/>
              <a:t>физическо име </a:t>
            </a:r>
            <a:r>
              <a:rPr lang="bg-BG" sz="3400" dirty="0"/>
              <a:t>на НИ</a:t>
            </a:r>
          </a:p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400" dirty="0"/>
              <a:t>͏</a:t>
            </a:r>
            <a:r>
              <a:rPr lang="bg-BG" sz="3400" b="1" dirty="0"/>
              <a:t>Правила</a:t>
            </a:r>
            <a:r>
              <a:rPr lang="bg-BG" sz="3400" dirty="0"/>
              <a:t> за работа с </a:t>
            </a:r>
            <a:r>
              <a:rPr lang="bg-BG" sz="3400" b="1" dirty="0"/>
              <a:t>НИ</a:t>
            </a:r>
            <a:r>
              <a:rPr lang="bg-BG" sz="3400" dirty="0"/>
              <a:t>͏</a:t>
            </a:r>
            <a:endParaRPr lang="en-US" sz="34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Носители на информация</a:t>
            </a:r>
            <a:endParaRPr lang="en-US"/>
          </a:p>
        </p:txBody>
      </p:sp>
      <p:pic>
        <p:nvPicPr>
          <p:cNvPr id="2050" name="Picture 2" descr="https://uomus.edu.iq/img/depimages/newsimages/WameedMUCDepNew_2022_12141929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94" y="518524"/>
            <a:ext cx="4044611" cy="40446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HDD, SSD, CD, DVD, Флаш памет, Карта памет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6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84BB08-D975-4CFE-8D0F-C329F601A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33178" y="1300231"/>
            <a:ext cx="9747645" cy="5285207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Носител на информация </a:t>
            </a:r>
            <a:r>
              <a:rPr lang="bg-BG" sz="3400" dirty="0"/>
              <a:t>(</a:t>
            </a:r>
            <a:r>
              <a:rPr lang="en-US" sz="3400" b="1" dirty="0"/>
              <a:t>Data Storage</a:t>
            </a:r>
            <a:r>
              <a:rPr lang="bg-BG" sz="3400" dirty="0"/>
              <a:t>)</a:t>
            </a:r>
            <a:r>
              <a:rPr lang="en-US" sz="3400" dirty="0"/>
              <a:t> – </a:t>
            </a:r>
            <a:r>
              <a:rPr lang="bg-BG" sz="3400" dirty="0"/>
              <a:t>средство за трайно съхраняване на информация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Служи за:</a:t>
            </a:r>
          </a:p>
          <a:p>
            <a:pPr lvl="1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Съхраняване</a:t>
            </a:r>
            <a:r>
              <a:rPr lang="bg-BG" sz="3200" dirty="0"/>
              <a:t> на </a:t>
            </a:r>
            <a:r>
              <a:rPr lang="bg-BG" sz="3200" b="1" dirty="0"/>
              <a:t>данните</a:t>
            </a:r>
            <a:r>
              <a:rPr lang="bg-BG" sz="3200" dirty="0"/>
              <a:t> след</a:t>
            </a:r>
            <a:r>
              <a:rPr lang="bg-BG" sz="3200" b="1" dirty="0"/>
              <a:t> изключване </a:t>
            </a:r>
            <a:r>
              <a:rPr lang="bg-BG" sz="3200" dirty="0"/>
              <a:t>на </a:t>
            </a:r>
            <a:r>
              <a:rPr lang="bg-BG" sz="3200" b="1" dirty="0"/>
              <a:t>компютъра</a:t>
            </a:r>
          </a:p>
          <a:p>
            <a:pPr lvl="1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Прехвърляне</a:t>
            </a:r>
            <a:r>
              <a:rPr lang="bg-BG" sz="3200" dirty="0"/>
              <a:t> на </a:t>
            </a:r>
            <a:r>
              <a:rPr lang="bg-BG" sz="3200" b="1" dirty="0"/>
              <a:t>информация</a:t>
            </a:r>
            <a:r>
              <a:rPr lang="bg-BG" sz="3200" dirty="0"/>
              <a:t> към </a:t>
            </a:r>
            <a:r>
              <a:rPr lang="bg-BG" sz="3200" b="1" dirty="0"/>
              <a:t>други компютри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246" y="303950"/>
            <a:ext cx="8399495" cy="882654"/>
          </a:xfrm>
        </p:spPr>
        <p:txBody>
          <a:bodyPr>
            <a:normAutofit/>
          </a:bodyPr>
          <a:lstStyle/>
          <a:p>
            <a:r>
              <a:rPr lang="bg-BG" sz="4000" dirty="0"/>
              <a:t>Носители на информация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803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84BB08-D975-4CFE-8D0F-C329F601A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499" y="1350552"/>
            <a:ext cx="11936045" cy="5201066"/>
          </a:xfrm>
        </p:spPr>
        <p:txBody>
          <a:bodyPr>
            <a:noAutofit/>
          </a:bodyPr>
          <a:lstStyle/>
          <a:p>
            <a:pPr marL="0" lvl="1">
              <a:lnSpc>
                <a:spcPct val="125000"/>
              </a:lnSpc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Твърди дискове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(Hard Disk Drive, </a:t>
            </a:r>
            <a:r>
              <a:rPr lang="en-US" sz="3200" b="1" dirty="0"/>
              <a:t>HDD</a:t>
            </a:r>
            <a:r>
              <a:rPr lang="en-US" sz="3200" dirty="0"/>
              <a:t>)</a:t>
            </a:r>
            <a:r>
              <a:rPr lang="bg-BG" sz="3200" dirty="0"/>
              <a:t> – външни и вътрешни</a:t>
            </a:r>
          </a:p>
          <a:p>
            <a:pPr marL="0" lvl="1">
              <a:lnSpc>
                <a:spcPct val="125000"/>
              </a:lnSpc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Дискети</a:t>
            </a:r>
            <a:r>
              <a:rPr lang="bg-BG" sz="3200" dirty="0"/>
              <a:t> – (</a:t>
            </a:r>
            <a:r>
              <a:rPr lang="en-US" sz="3200" dirty="0"/>
              <a:t>Floppy Disk Drive, </a:t>
            </a:r>
            <a:r>
              <a:rPr lang="en-US" sz="3200" b="1" dirty="0"/>
              <a:t>FDD</a:t>
            </a:r>
            <a:r>
              <a:rPr lang="bg-BG" sz="3200" dirty="0"/>
              <a:t>)</a:t>
            </a:r>
            <a:r>
              <a:rPr lang="en-US" sz="3200" dirty="0"/>
              <a:t> – </a:t>
            </a:r>
            <a:r>
              <a:rPr lang="bg-BG" sz="3200" dirty="0"/>
              <a:t>сега почти не се ползват</a:t>
            </a:r>
          </a:p>
          <a:p>
            <a:pPr marL="0" lvl="1">
              <a:lnSpc>
                <a:spcPct val="125000"/>
              </a:lnSpc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Солиден диск </a:t>
            </a:r>
            <a:r>
              <a:rPr lang="en-US" sz="3200" dirty="0"/>
              <a:t>(Solid-State Drive, </a:t>
            </a:r>
            <a:r>
              <a:rPr lang="en-US" sz="3200" b="1" dirty="0"/>
              <a:t>SSD</a:t>
            </a:r>
            <a:r>
              <a:rPr lang="en-US" sz="3200" dirty="0"/>
              <a:t>)</a:t>
            </a:r>
            <a:endParaRPr lang="bg-BG" sz="3200" dirty="0"/>
          </a:p>
          <a:p>
            <a:pPr marL="0" lvl="1">
              <a:lnSpc>
                <a:spcPct val="125000"/>
              </a:lnSpc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Оптични дискове </a:t>
            </a:r>
            <a:r>
              <a:rPr lang="bg-BG" sz="3200" dirty="0"/>
              <a:t>– </a:t>
            </a:r>
            <a:r>
              <a:rPr lang="en-US" sz="3200" dirty="0"/>
              <a:t>Compact Disc</a:t>
            </a:r>
            <a:r>
              <a:rPr lang="bg-BG" sz="3200" dirty="0"/>
              <a:t> (</a:t>
            </a:r>
            <a:r>
              <a:rPr lang="en-US" sz="3200" b="1" dirty="0"/>
              <a:t>CD</a:t>
            </a:r>
            <a:r>
              <a:rPr lang="en-US" sz="3200" dirty="0"/>
              <a:t>) </a:t>
            </a:r>
            <a:r>
              <a:rPr lang="bg-BG" sz="3200" dirty="0"/>
              <a:t>и </a:t>
            </a:r>
            <a:r>
              <a:rPr lang="en-US" sz="3200" dirty="0"/>
              <a:t>Digital Versatile Disc </a:t>
            </a:r>
            <a:r>
              <a:rPr lang="bg-BG" sz="3200" dirty="0"/>
              <a:t>(</a:t>
            </a:r>
            <a:r>
              <a:rPr lang="en-US" sz="3200" b="1" dirty="0"/>
              <a:t>DVD</a:t>
            </a:r>
            <a:r>
              <a:rPr lang="en-US" sz="3200" dirty="0"/>
              <a:t>)</a:t>
            </a:r>
            <a:endParaRPr lang="bg-BG" sz="3200" dirty="0"/>
          </a:p>
          <a:p>
            <a:pPr marL="0" lvl="1">
              <a:lnSpc>
                <a:spcPct val="125000"/>
              </a:lnSpc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Флаш памет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(</a:t>
            </a:r>
            <a:r>
              <a:rPr lang="en-US" sz="3200" b="1" dirty="0"/>
              <a:t>Flash</a:t>
            </a:r>
            <a:r>
              <a:rPr lang="en-US" sz="3200" dirty="0"/>
              <a:t>)</a:t>
            </a:r>
            <a:endParaRPr lang="bg-BG" sz="3200" dirty="0"/>
          </a:p>
          <a:p>
            <a:pPr marL="0" lvl="1">
              <a:lnSpc>
                <a:spcPct val="125000"/>
              </a:lnSpc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Карта памет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(</a:t>
            </a:r>
            <a:r>
              <a:rPr lang="en-US" sz="3200" b="1" dirty="0"/>
              <a:t>Memory Card</a:t>
            </a:r>
            <a:r>
              <a:rPr lang="en-US" sz="3200" dirty="0"/>
              <a:t>)</a:t>
            </a:r>
            <a:endParaRPr lang="bg-BG" sz="32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Често използвани НИ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240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986" y="1286682"/>
            <a:ext cx="4653593" cy="343613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Твърди дискове и статични дискове</a:t>
            </a:r>
          </a:p>
        </p:txBody>
      </p:sp>
      <p:pic>
        <p:nvPicPr>
          <p:cNvPr id="3078" name="Picture 6" descr="https://ardes.bg/uploads/original/samsung-ssd-870-qvo-1tb-int-2-5-sata-iii-v-nand-4b-288745.jp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179" y="4500743"/>
            <a:ext cx="3074401" cy="214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Закръглено правоъгълно изнесено означение 10"/>
          <p:cNvSpPr/>
          <p:nvPr/>
        </p:nvSpPr>
        <p:spPr bwMode="auto">
          <a:xfrm>
            <a:off x="190405" y="1244446"/>
            <a:ext cx="2032290" cy="1104246"/>
          </a:xfrm>
          <a:prstGeom prst="wedgeRoundRectCallout">
            <a:avLst>
              <a:gd name="adj1" fmla="val 36891"/>
              <a:gd name="adj2" fmla="val 690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HDD,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вътрешен</a:t>
            </a:r>
          </a:p>
        </p:txBody>
      </p:sp>
      <p:sp>
        <p:nvSpPr>
          <p:cNvPr id="12" name="Закръглено правоъгълно изнесено означение 11"/>
          <p:cNvSpPr/>
          <p:nvPr/>
        </p:nvSpPr>
        <p:spPr bwMode="auto">
          <a:xfrm>
            <a:off x="9617329" y="1286682"/>
            <a:ext cx="1681682" cy="1004919"/>
          </a:xfrm>
          <a:prstGeom prst="wedgeRoundRectCallout">
            <a:avLst>
              <a:gd name="adj1" fmla="val -60609"/>
              <a:gd name="adj2" fmla="val 713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HDD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външен</a:t>
            </a:r>
          </a:p>
        </p:txBody>
      </p:sp>
      <p:sp>
        <p:nvSpPr>
          <p:cNvPr id="13" name="Закръглено правоъгълно изнесено означение 12"/>
          <p:cNvSpPr/>
          <p:nvPr/>
        </p:nvSpPr>
        <p:spPr bwMode="auto">
          <a:xfrm>
            <a:off x="9772137" y="3305908"/>
            <a:ext cx="1837885" cy="889979"/>
          </a:xfrm>
          <a:prstGeom prst="wedgeRoundRectCallout">
            <a:avLst>
              <a:gd name="adj1" fmla="val -42084"/>
              <a:gd name="adj2" fmla="val 825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SSD,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SATA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Закръглено правоъгълно изнесено означение 13"/>
          <p:cNvSpPr/>
          <p:nvPr/>
        </p:nvSpPr>
        <p:spPr bwMode="auto">
          <a:xfrm>
            <a:off x="229117" y="4195887"/>
            <a:ext cx="1712225" cy="949406"/>
          </a:xfrm>
          <a:prstGeom prst="wedgeRoundRectCallout">
            <a:avLst>
              <a:gd name="adj1" fmla="val 44151"/>
              <a:gd name="adj2" fmla="val 797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SSD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b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 М.2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771" y="1108977"/>
            <a:ext cx="3461558" cy="34615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342" y="5145293"/>
            <a:ext cx="4486641" cy="1724001"/>
          </a:xfrm>
          <a:prstGeom prst="rect">
            <a:avLst/>
          </a:prstGeom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630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686718" cy="5201066"/>
          </a:xfrm>
        </p:spPr>
        <p:txBody>
          <a:bodyPr/>
          <a:lstStyle/>
          <a:p>
            <a:r>
              <a:rPr lang="bg-BG" dirty="0"/>
              <a:t>Видове оптични дискове:</a:t>
            </a:r>
          </a:p>
          <a:p>
            <a:pPr lvl="1"/>
            <a:r>
              <a:rPr lang="en-US" b="1" dirty="0"/>
              <a:t>͏</a:t>
            </a:r>
            <a:r>
              <a:rPr lang="en-US" b="1" dirty="0">
                <a:solidFill>
                  <a:schemeClr val="bg1"/>
                </a:solidFill>
              </a:rPr>
              <a:t>Compact Disc </a:t>
            </a:r>
            <a:r>
              <a:rPr lang="en-US" dirty="0"/>
              <a:t>(CD), </a:t>
            </a:r>
            <a:r>
              <a:rPr lang="en-US" b="1" dirty="0"/>
              <a:t>720 MB</a:t>
            </a:r>
          </a:p>
          <a:p>
            <a:pPr lvl="1"/>
            <a:r>
              <a:rPr lang="en-US" b="1" dirty="0"/>
              <a:t>͏</a:t>
            </a:r>
            <a:r>
              <a:rPr lang="en-US" b="1" dirty="0">
                <a:solidFill>
                  <a:schemeClr val="bg1"/>
                </a:solidFill>
              </a:rPr>
              <a:t>Digital Versatile Disc</a:t>
            </a:r>
            <a:r>
              <a:rPr lang="en-US" dirty="0"/>
              <a:t>,  (DVD), </a:t>
            </a:r>
            <a:r>
              <a:rPr lang="en-US" b="1" dirty="0"/>
              <a:t>4.2 GB</a:t>
            </a:r>
          </a:p>
          <a:p>
            <a:r>
              <a:rPr lang="bg-BG" dirty="0"/>
              <a:t>Означения: </a:t>
            </a:r>
          </a:p>
          <a:p>
            <a:pPr lvl="1"/>
            <a:r>
              <a:rPr lang="en-US" b="1" dirty="0"/>
              <a:t>CD-R</a:t>
            </a:r>
            <a:r>
              <a:rPr lang="en-US" dirty="0"/>
              <a:t>, </a:t>
            </a:r>
            <a:r>
              <a:rPr lang="en-US" b="1" dirty="0"/>
              <a:t>DVD-R</a:t>
            </a:r>
            <a:r>
              <a:rPr lang="bg-BG" dirty="0"/>
              <a:t> – допуска </a:t>
            </a:r>
            <a:r>
              <a:rPr lang="bg-BG" b="1" dirty="0"/>
              <a:t>еднократен</a:t>
            </a:r>
            <a:r>
              <a:rPr lang="bg-BG" dirty="0"/>
              <a:t> запис</a:t>
            </a:r>
          </a:p>
          <a:p>
            <a:pPr lvl="1"/>
            <a:r>
              <a:rPr lang="en-US" b="1" dirty="0"/>
              <a:t>CD-RW</a:t>
            </a:r>
            <a:r>
              <a:rPr lang="en-US" dirty="0"/>
              <a:t>, </a:t>
            </a:r>
            <a:r>
              <a:rPr lang="en-US" b="1" dirty="0"/>
              <a:t>DVD-RW</a:t>
            </a:r>
            <a:r>
              <a:rPr lang="bg-BG" dirty="0"/>
              <a:t> – възможност за </a:t>
            </a:r>
            <a:r>
              <a:rPr lang="bg-BG" b="1" dirty="0"/>
              <a:t>многократен</a:t>
            </a:r>
            <a:r>
              <a:rPr lang="bg-BG" dirty="0"/>
              <a:t> запис</a:t>
            </a:r>
            <a:endParaRPr lang="en-US" dirty="0"/>
          </a:p>
          <a:p>
            <a:endParaRPr lang="en-US" dirty="0"/>
          </a:p>
          <a:p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Оптични дискове</a:t>
            </a:r>
          </a:p>
        </p:txBody>
      </p:sp>
      <p:pic>
        <p:nvPicPr>
          <p:cNvPr id="4098" name="Picture 2" descr="Blank CD RW 52X 700 MB Rewritable Professional Disk : Amazon.in: Computers  &amp; Accesso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4059" y="1144598"/>
            <a:ext cx="2780544" cy="2780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VD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7120" y="3796658"/>
            <a:ext cx="3131378" cy="313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8889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6766" y="1429822"/>
            <a:ext cx="9185092" cy="5121796"/>
          </a:xfrm>
        </p:spPr>
        <p:txBody>
          <a:bodyPr>
            <a:normAutofit/>
          </a:bodyPr>
          <a:lstStyle/>
          <a:p>
            <a:pPr>
              <a:spcBef>
                <a:spcPts val="1500"/>
              </a:spcBef>
              <a:spcAft>
                <a:spcPts val="2000"/>
              </a:spcAft>
              <a:buClr>
                <a:schemeClr val="tx1"/>
              </a:buClr>
            </a:pPr>
            <a:r>
              <a:rPr lang="bg-BG" sz="3500" b="1" dirty="0">
                <a:solidFill>
                  <a:schemeClr val="bg1"/>
                </a:solidFill>
              </a:rPr>
              <a:t>Флаш памет</a:t>
            </a:r>
            <a:r>
              <a:rPr lang="bg-BG" sz="3500" dirty="0"/>
              <a:t> – външна памет, за </a:t>
            </a:r>
            <a:r>
              <a:rPr lang="bg-BG" sz="3500" b="1" dirty="0"/>
              <a:t>четене</a:t>
            </a:r>
            <a:r>
              <a:rPr lang="bg-BG" sz="3500" dirty="0"/>
              <a:t>/</a:t>
            </a:r>
            <a:r>
              <a:rPr lang="bg-BG" sz="3500" b="1" dirty="0"/>
              <a:t>запис</a:t>
            </a:r>
            <a:r>
              <a:rPr lang="bg-BG" sz="3500" dirty="0"/>
              <a:t> се използва </a:t>
            </a:r>
            <a:r>
              <a:rPr lang="en-US" sz="3500" b="1" dirty="0"/>
              <a:t>USB </a:t>
            </a:r>
            <a:r>
              <a:rPr lang="bg-BG" sz="3500" b="1" dirty="0"/>
              <a:t>порт </a:t>
            </a:r>
            <a:r>
              <a:rPr lang="bg-BG" sz="3500" dirty="0"/>
              <a:t>на компютъра</a:t>
            </a:r>
          </a:p>
          <a:p>
            <a:pPr>
              <a:spcBef>
                <a:spcPts val="1500"/>
              </a:spcBef>
              <a:spcAft>
                <a:spcPts val="2000"/>
              </a:spcAft>
              <a:buClr>
                <a:schemeClr val="tx1"/>
              </a:buClr>
            </a:pPr>
            <a:r>
              <a:rPr lang="bg-BG" sz="3500" b="1" dirty="0">
                <a:solidFill>
                  <a:schemeClr val="bg1"/>
                </a:solidFill>
              </a:rPr>
              <a:t>Карта памет</a:t>
            </a:r>
            <a:r>
              <a:rPr lang="bg-BG" sz="3500" dirty="0"/>
              <a:t> – различни стандарти </a:t>
            </a:r>
            <a:r>
              <a:rPr lang="en-US" sz="3500" b="1" dirty="0"/>
              <a:t>SD</a:t>
            </a:r>
            <a:r>
              <a:rPr lang="en-US" sz="3500" dirty="0"/>
              <a:t>, </a:t>
            </a:r>
            <a:r>
              <a:rPr lang="en-US" sz="3500" b="1" dirty="0"/>
              <a:t>Mini SD</a:t>
            </a:r>
            <a:r>
              <a:rPr lang="en-US" sz="3500" dirty="0"/>
              <a:t>, </a:t>
            </a:r>
            <a:r>
              <a:rPr lang="en-US" sz="3500" b="1" dirty="0"/>
              <a:t>Micro SD</a:t>
            </a:r>
          </a:p>
          <a:p>
            <a:pPr>
              <a:spcBef>
                <a:spcPts val="1500"/>
              </a:spcBef>
              <a:spcAft>
                <a:spcPts val="2000"/>
              </a:spcAft>
              <a:buClr>
                <a:schemeClr val="tx1"/>
              </a:buClr>
            </a:pPr>
            <a:r>
              <a:rPr lang="bg-BG" sz="3500" b="1" dirty="0">
                <a:solidFill>
                  <a:schemeClr val="bg1"/>
                </a:solidFill>
              </a:rPr>
              <a:t>Адаптер</a:t>
            </a:r>
            <a:r>
              <a:rPr lang="en-US" sz="3500" dirty="0"/>
              <a:t> </a:t>
            </a:r>
            <a:r>
              <a:rPr lang="bg-BG" sz="3500" dirty="0"/>
              <a:t>– уеднаквяване на </a:t>
            </a:r>
            <a:r>
              <a:rPr lang="bg-BG" sz="3500" b="1" dirty="0"/>
              <a:t>интерфейса</a:t>
            </a:r>
            <a:r>
              <a:rPr lang="bg-BG" sz="3500" dirty="0"/>
              <a:t> на различните модели карти памет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Флаш и карти памет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7899" y="1469288"/>
            <a:ext cx="1965162" cy="165455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4767889"/>
            <a:ext cx="1798172" cy="17837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550846"/>
            <a:ext cx="1952625" cy="1209675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08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5109" y="4820916"/>
            <a:ext cx="10961783" cy="768084"/>
          </a:xfrm>
        </p:spPr>
        <p:txBody>
          <a:bodyPr/>
          <a:lstStyle/>
          <a:p>
            <a:r>
              <a:rPr lang="ru-RU" dirty="0"/>
              <a:t>Устройства за достъп до НИ</a:t>
            </a:r>
            <a:endParaRPr lang="en-US" dirty="0"/>
          </a:p>
        </p:txBody>
      </p:sp>
      <p:pic>
        <p:nvPicPr>
          <p:cNvPr id="1038" name="Picture 14" descr="https://m.media-amazon.com/images/I/61QvkhrnWML._AC_SL1411_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7756" y="788622"/>
            <a:ext cx="4536488" cy="3774513"/>
          </a:xfrm>
          <a:prstGeom prst="rect">
            <a:avLst/>
          </a:prstGeom>
          <a:noFill/>
          <a:effectLst>
            <a:outerShdw blurRad="292100" dist="139700" dir="2700000" algn="tl" rotWithShape="0">
              <a:prstClr val="black">
                <a:alpha val="75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>
          <a:xfrm>
            <a:off x="615109" y="5675916"/>
            <a:ext cx="10961783" cy="768084"/>
          </a:xfrm>
        </p:spPr>
        <p:txBody>
          <a:bodyPr/>
          <a:lstStyle/>
          <a:p>
            <a:r>
              <a:rPr lang="ru-RU" dirty="0"/>
              <a:t>Физически и логически имена на устройства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53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3848</TotalTime>
  <Words>879</Words>
  <Application>Microsoft Office PowerPoint</Application>
  <PresentationFormat>Widescreen</PresentationFormat>
  <Paragraphs>141</Paragraphs>
  <Slides>20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맑은 고딕</vt:lpstr>
      <vt:lpstr>Arial</vt:lpstr>
      <vt:lpstr>Calibri</vt:lpstr>
      <vt:lpstr>Consolas</vt:lpstr>
      <vt:lpstr>Wingdings</vt:lpstr>
      <vt:lpstr>SoftUni</vt:lpstr>
      <vt:lpstr>Носители на информация</vt:lpstr>
      <vt:lpstr>Съдържание</vt:lpstr>
      <vt:lpstr>Носители на информация</vt:lpstr>
      <vt:lpstr>Носители на информация</vt:lpstr>
      <vt:lpstr>Често използвани НИ</vt:lpstr>
      <vt:lpstr>Твърди дискове и статични дискове</vt:lpstr>
      <vt:lpstr>Оптични дискове</vt:lpstr>
      <vt:lpstr>Флаш и карти памет</vt:lpstr>
      <vt:lpstr>Устройства за достъп до НИ</vt:lpstr>
      <vt:lpstr>Устройства за достъп до НИ</vt:lpstr>
      <vt:lpstr>Физическо име на устройство</vt:lpstr>
      <vt:lpstr>Логическо име на устройство (1)</vt:lpstr>
      <vt:lpstr>Логическо име на устройство (2)</vt:lpstr>
      <vt:lpstr>Физическо и логическо име на устройство</vt:lpstr>
      <vt:lpstr>Правила за работа с НИ</vt:lpstr>
      <vt:lpstr>Правила за работа с НИ (1)</vt:lpstr>
      <vt:lpstr>Правила за работа с НИ (2)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Носители на информация</dc:title>
  <dc:subject>КМИТ - 5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99</cp:revision>
  <dcterms:created xsi:type="dcterms:W3CDTF">2018-05-23T13:08:44Z</dcterms:created>
  <dcterms:modified xsi:type="dcterms:W3CDTF">2024-02-27T12:01:42Z</dcterms:modified>
  <cp:category>computer programming; programming</cp:category>
</cp:coreProperties>
</file>