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37BA701A-8609-4AE2-9882-4B7F76E62F90}">
          <p14:sldIdLst>
            <p14:sldId id="256"/>
            <p14:sldId id="257"/>
          </p14:sldIdLst>
        </p14:section>
        <p14:section name="Компютърни програми и интерфейс" id="{C549660C-5CD7-4BEA-AEF4-CD5D791E9540}">
          <p14:sldIdLst>
            <p14:sldId id="258"/>
            <p14:sldId id="259"/>
          </p14:sldIdLst>
        </p14:section>
        <p14:section name="Основни елементи на работния плот" id="{2A0F61B4-CD14-42AC-821B-EFBF3C8852F1}">
          <p14:sldIdLst>
            <p14:sldId id="260"/>
            <p14:sldId id="261"/>
          </p14:sldIdLst>
        </p14:section>
        <p14:section name="Основни елементи на прозорците" id="{D1EB6582-F581-4F5B-A4EC-4FE6FBBD1909}">
          <p14:sldIdLst>
            <p14:sldId id="262"/>
            <p14:sldId id="263"/>
            <p14:sldId id="264"/>
          </p14:sldIdLst>
        </p14:section>
        <p14:section name="Елементи на диалоговите прозорци" id="{64167386-6ACD-44B1-95BB-5832AFDEDB07}">
          <p14:sldIdLst>
            <p14:sldId id="265"/>
            <p14:sldId id="266"/>
            <p14:sldId id="267"/>
            <p14:sldId id="268"/>
            <p14:sldId id="269"/>
          </p14:sldIdLst>
        </p14:section>
        <p14:section name="Препоръки" id="{9ACCA595-5442-446F-9284-DFD205DC78CA}">
          <p14:sldIdLst>
            <p14:sldId id="270"/>
          </p14:sldIdLst>
        </p14:section>
        <p14:section name="Заключение" id="{99E4AC29-7644-4BEB-B240-764B771FC238}">
          <p14:sldIdLst>
            <p14:sldId id="271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4" autoAdjust="0"/>
    <p:restoredTop sz="95238" autoAdjust="0"/>
  </p:normalViewPr>
  <p:slideViewPr>
    <p:cSldViewPr showGuides="1">
      <p:cViewPr varScale="1">
        <p:scale>
          <a:sx n="91" d="100"/>
          <a:sy n="91" d="100"/>
        </p:scale>
        <p:origin x="317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8.12.2024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41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55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3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87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37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72EA18C-4C17-4B25-8D51-42217A2C27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07191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9108" y="2370739"/>
            <a:ext cx="4840363" cy="302522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68" y="1646346"/>
            <a:ext cx="10965303" cy="612654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Елементи на работния плот и прозорците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53" y="348203"/>
            <a:ext cx="11283094" cy="1186404"/>
          </a:xfrm>
        </p:spPr>
        <p:txBody>
          <a:bodyPr>
            <a:noAutofit/>
          </a:bodyPr>
          <a:lstStyle/>
          <a:p>
            <a:r>
              <a:rPr lang="bg-BG" sz="4200" dirty="0"/>
              <a:t>Диалог на потребителите с компютърни приложения</a:t>
            </a:r>
            <a:endParaRPr lang="en-US" sz="4200" dirty="0">
              <a:solidFill>
                <a:srgbClr val="234465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14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15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6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5" y="2894963"/>
            <a:ext cx="2208506" cy="98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20966" y="594000"/>
            <a:ext cx="6950067" cy="3983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313500" y="5049000"/>
            <a:ext cx="11565000" cy="855000"/>
          </a:xfrm>
        </p:spPr>
        <p:txBody>
          <a:bodyPr/>
          <a:lstStyle/>
          <a:p>
            <a:r>
              <a:rPr lang="bg-BG" sz="4800" dirty="0"/>
              <a:t>Елементи на диалоговите прозорците</a:t>
            </a:r>
            <a:endParaRPr lang="en-US" sz="4800" dirty="0"/>
          </a:p>
        </p:txBody>
      </p:sp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>
          <a:xfrm>
            <a:off x="615107" y="5907084"/>
            <a:ext cx="10961783" cy="768084"/>
          </a:xfrm>
        </p:spPr>
        <p:txBody>
          <a:bodyPr/>
          <a:lstStyle/>
          <a:p>
            <a:r>
              <a:rPr lang="ru-RU" dirty="0"/>
              <a:t>Радиобутон, текстово поле, отметка, бутон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3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84796" y="2020419"/>
            <a:ext cx="7068932" cy="430721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9" y="112325"/>
            <a:ext cx="9833271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Елементи на диалоговия прозорец – Пример (1)</a:t>
            </a: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9304966" y="1332875"/>
            <a:ext cx="2605144" cy="585215"/>
          </a:xfrm>
          <a:prstGeom prst="wedgeRoundRectCallout">
            <a:avLst>
              <a:gd name="adj1" fmla="val -42722"/>
              <a:gd name="adj2" fmla="val 1291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Текстово поле</a:t>
            </a:r>
          </a:p>
        </p:txBody>
      </p:sp>
      <p:sp>
        <p:nvSpPr>
          <p:cNvPr id="12" name="Закръглено правоъгълно изнесено означение 11"/>
          <p:cNvSpPr/>
          <p:nvPr/>
        </p:nvSpPr>
        <p:spPr bwMode="auto">
          <a:xfrm>
            <a:off x="10432457" y="5002068"/>
            <a:ext cx="1575047" cy="603996"/>
          </a:xfrm>
          <a:prstGeom prst="wedgeRoundRectCallout">
            <a:avLst>
              <a:gd name="adj1" fmla="val -136715"/>
              <a:gd name="adj2" fmla="val 1048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Закръглено правоъгълно изнесено означение 12"/>
          <p:cNvSpPr/>
          <p:nvPr/>
        </p:nvSpPr>
        <p:spPr bwMode="auto">
          <a:xfrm>
            <a:off x="300032" y="4144261"/>
            <a:ext cx="2645399" cy="1461803"/>
          </a:xfrm>
          <a:prstGeom prst="wedgeRoundRectCallout">
            <a:avLst>
              <a:gd name="adj1" fmla="val 91058"/>
              <a:gd name="adj2" fmla="val 403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Комбинирана кутия</a:t>
            </a:r>
            <a:b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ComboBox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4" name="Закръглено правоъгълно изнесено означение 13"/>
          <p:cNvSpPr/>
          <p:nvPr/>
        </p:nvSpPr>
        <p:spPr bwMode="auto">
          <a:xfrm>
            <a:off x="678899" y="1335024"/>
            <a:ext cx="1932792" cy="583066"/>
          </a:xfrm>
          <a:prstGeom prst="wedgeRoundRectCallout">
            <a:avLst>
              <a:gd name="adj1" fmla="val 70527"/>
              <a:gd name="adj2" fmla="val 748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Заглавие</a:t>
            </a:r>
          </a:p>
        </p:txBody>
      </p:sp>
      <p:sp>
        <p:nvSpPr>
          <p:cNvPr id="16" name="Закръглено правоъгълно изнесено означение 15"/>
          <p:cNvSpPr/>
          <p:nvPr/>
        </p:nvSpPr>
        <p:spPr bwMode="auto">
          <a:xfrm>
            <a:off x="9304966" y="3989314"/>
            <a:ext cx="2670073" cy="709458"/>
          </a:xfrm>
          <a:prstGeom prst="wedgeRoundRectCallout">
            <a:avLst>
              <a:gd name="adj1" fmla="val -62149"/>
              <a:gd name="adj2" fmla="val 276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Работна област</a:t>
            </a:r>
          </a:p>
        </p:txBody>
      </p:sp>
      <p:sp>
        <p:nvSpPr>
          <p:cNvPr id="6" name="Закръглено правоъгълно изнесено означение 11">
            <a:extLst>
              <a:ext uri="{FF2B5EF4-FFF2-40B4-BE49-F238E27FC236}">
                <a16:creationId xmlns:a16="http://schemas.microsoft.com/office/drawing/2014/main" id="{BF5BF4F0-C7DA-046E-5070-E601590FA62E}"/>
              </a:ext>
            </a:extLst>
          </p:cNvPr>
          <p:cNvSpPr/>
          <p:nvPr/>
        </p:nvSpPr>
        <p:spPr bwMode="auto">
          <a:xfrm>
            <a:off x="10432457" y="5004000"/>
            <a:ext cx="1575047" cy="603996"/>
          </a:xfrm>
          <a:prstGeom prst="wedgeRoundRectCallout">
            <a:avLst>
              <a:gd name="adj1" fmla="val -72754"/>
              <a:gd name="adj2" fmla="val 1118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Бутони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570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4" grpId="0" animBg="1"/>
      <p:bldP spid="16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6000" y="1672871"/>
            <a:ext cx="8565152" cy="47734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09" y="122561"/>
            <a:ext cx="9936190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Елементи на диалоговия прозорец – Пример (2)</a:t>
            </a:r>
          </a:p>
        </p:txBody>
      </p:sp>
      <p:sp>
        <p:nvSpPr>
          <p:cNvPr id="12" name="Закръглено правоъгълно изнесено означение 11"/>
          <p:cNvSpPr/>
          <p:nvPr/>
        </p:nvSpPr>
        <p:spPr bwMode="auto">
          <a:xfrm>
            <a:off x="291426" y="2576857"/>
            <a:ext cx="2526340" cy="655854"/>
          </a:xfrm>
          <a:prstGeom prst="wedgeRoundRectCallout">
            <a:avLst>
              <a:gd name="adj1" fmla="val 66675"/>
              <a:gd name="adj2" fmla="val -10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Текстово поле</a:t>
            </a:r>
          </a:p>
        </p:txBody>
      </p:sp>
      <p:sp>
        <p:nvSpPr>
          <p:cNvPr id="14" name="Закръглено правоъгълно изнесено означение 13"/>
          <p:cNvSpPr/>
          <p:nvPr/>
        </p:nvSpPr>
        <p:spPr bwMode="auto">
          <a:xfrm>
            <a:off x="207766" y="4305538"/>
            <a:ext cx="2610000" cy="1028050"/>
          </a:xfrm>
          <a:prstGeom prst="wedgeRoundRectCallout">
            <a:avLst>
              <a:gd name="adj1" fmla="val 66375"/>
              <a:gd name="adj2" fmla="val 379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Навигационен екран</a:t>
            </a:r>
          </a:p>
        </p:txBody>
      </p:sp>
      <p:sp>
        <p:nvSpPr>
          <p:cNvPr id="15" name="Закръглено правоъгълно изнесено означение 14"/>
          <p:cNvSpPr/>
          <p:nvPr/>
        </p:nvSpPr>
        <p:spPr bwMode="auto">
          <a:xfrm>
            <a:off x="884974" y="1386621"/>
            <a:ext cx="1932792" cy="572500"/>
          </a:xfrm>
          <a:prstGeom prst="wedgeRoundRectCallout">
            <a:avLst>
              <a:gd name="adj1" fmla="val 80756"/>
              <a:gd name="adj2" fmla="val 329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Заглавие</a:t>
            </a:r>
          </a:p>
        </p:txBody>
      </p:sp>
      <p:sp>
        <p:nvSpPr>
          <p:cNvPr id="17" name="Закръглено правоъгълно изнесено означение 16"/>
          <p:cNvSpPr/>
          <p:nvPr/>
        </p:nvSpPr>
        <p:spPr bwMode="auto">
          <a:xfrm>
            <a:off x="8616000" y="5769000"/>
            <a:ext cx="1627632" cy="548907"/>
          </a:xfrm>
          <a:prstGeom prst="wedgeRoundRectCallout">
            <a:avLst>
              <a:gd name="adj1" fmla="val -86607"/>
              <a:gd name="adj2" fmla="val 265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</a:t>
            </a:r>
          </a:p>
        </p:txBody>
      </p:sp>
      <p:sp>
        <p:nvSpPr>
          <p:cNvPr id="6" name="Закръглено правоъгълно изнесено означение 15">
            <a:extLst>
              <a:ext uri="{FF2B5EF4-FFF2-40B4-BE49-F238E27FC236}">
                <a16:creationId xmlns:a16="http://schemas.microsoft.com/office/drawing/2014/main" id="{46DF6804-B35C-12F3-AFF0-D52E7AB75292}"/>
              </a:ext>
            </a:extLst>
          </p:cNvPr>
          <p:cNvSpPr/>
          <p:nvPr/>
        </p:nvSpPr>
        <p:spPr bwMode="auto">
          <a:xfrm>
            <a:off x="7221000" y="4445544"/>
            <a:ext cx="2394376" cy="659752"/>
          </a:xfrm>
          <a:prstGeom prst="wedgeRoundRectCallout">
            <a:avLst>
              <a:gd name="adj1" fmla="val 96434"/>
              <a:gd name="adj2" fmla="val 252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Радиобутон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Закръглено правоъгълно изнесено означение 12">
            <a:extLst>
              <a:ext uri="{FF2B5EF4-FFF2-40B4-BE49-F238E27FC236}">
                <a16:creationId xmlns:a16="http://schemas.microsoft.com/office/drawing/2014/main" id="{6F39A64D-D867-FEFD-33BB-017E80512391}"/>
              </a:ext>
            </a:extLst>
          </p:cNvPr>
          <p:cNvSpPr/>
          <p:nvPr/>
        </p:nvSpPr>
        <p:spPr bwMode="auto">
          <a:xfrm>
            <a:off x="8422773" y="2477135"/>
            <a:ext cx="3420000" cy="627394"/>
          </a:xfrm>
          <a:prstGeom prst="wedgeRoundRectCallout">
            <a:avLst>
              <a:gd name="adj1" fmla="val 16930"/>
              <a:gd name="adj2" fmla="val 2140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Комбинирана кутия</a:t>
            </a:r>
          </a:p>
        </p:txBody>
      </p:sp>
    </p:spTree>
    <p:extLst>
      <p:ext uri="{BB962C8B-B14F-4D97-AF65-F5344CB8AC3E}">
        <p14:creationId xmlns:p14="http://schemas.microsoft.com/office/powerpoint/2010/main" val="327959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7" grpId="0" animBg="1"/>
      <p:bldP spid="6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277DE6-9DAB-4E35-B57C-D2FE6A974B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458410"/>
            <a:ext cx="8222075" cy="474562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Бутон за избор </a:t>
            </a:r>
            <a:r>
              <a:rPr lang="bg-BG" dirty="0"/>
              <a:t>–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избира обекти </a:t>
            </a:r>
            <a:r>
              <a:rPr lang="bg-BG" dirty="0"/>
              <a:t>на екрана (по подразбиране </a:t>
            </a:r>
            <a:r>
              <a:rPr lang="bg-BG" b="1" dirty="0"/>
              <a:t>левия бутон</a:t>
            </a:r>
            <a:r>
              <a:rPr lang="bg-BG" dirty="0"/>
              <a:t>) </a:t>
            </a:r>
          </a:p>
          <a:p>
            <a:pPr>
              <a:spcBef>
                <a:spcPts val="2500"/>
              </a:spcBef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Бутон за опции </a:t>
            </a:r>
            <a:r>
              <a:rPr lang="bg-BG" dirty="0"/>
              <a:t>– </a:t>
            </a:r>
            <a:r>
              <a:rPr lang="bg-BG" b="1" dirty="0"/>
              <a:t>отваря контекстното меню</a:t>
            </a:r>
            <a:r>
              <a:rPr lang="bg-BG" dirty="0"/>
              <a:t> (по подразбиране </a:t>
            </a:r>
            <a:r>
              <a:rPr lang="bg-BG" b="1" dirty="0"/>
              <a:t>десния бутон</a:t>
            </a:r>
            <a:r>
              <a:rPr lang="bg-BG" dirty="0"/>
              <a:t>) </a:t>
            </a:r>
          </a:p>
          <a:p>
            <a:pPr>
              <a:spcBef>
                <a:spcPts val="2500"/>
              </a:spcBef>
              <a:buClr>
                <a:schemeClr val="tx1"/>
              </a:buClr>
            </a:pPr>
            <a:r>
              <a:rPr lang="bg-BG" dirty="0"/>
              <a:t>Бутоните на мишката може да </a:t>
            </a:r>
            <a:r>
              <a:rPr lang="bg-BG" b="1" dirty="0"/>
              <a:t>разменят</a:t>
            </a:r>
            <a:r>
              <a:rPr lang="bg-BG" dirty="0"/>
              <a:t> функциите си за удобство при работа с </a:t>
            </a:r>
            <a:r>
              <a:rPr lang="bg-BG" b="1" dirty="0"/>
              <a:t>лява</a:t>
            </a:r>
            <a:r>
              <a:rPr lang="bg-BG" dirty="0"/>
              <a:t> или </a:t>
            </a:r>
            <a:r>
              <a:rPr lang="bg-BG" b="1" dirty="0"/>
              <a:t>дясна</a:t>
            </a:r>
            <a:r>
              <a:rPr lang="bg-BG" dirty="0"/>
              <a:t> ръка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890CBF-2CE6-4E3A-AB16-2430A3BE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мишката</a:t>
            </a:r>
            <a:endParaRPr lang="en-US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089" y="4773284"/>
            <a:ext cx="2918341" cy="18057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83378" y="1269000"/>
            <a:ext cx="2817586" cy="33441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820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5" b="4965"/>
          <a:stretch/>
        </p:blipFill>
        <p:spPr>
          <a:xfrm>
            <a:off x="7656319" y="1424829"/>
            <a:ext cx="3865656" cy="27241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277DE6-9DAB-4E35-B57C-D2FE6A974B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63123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Контекстно меню </a:t>
            </a:r>
            <a:r>
              <a:rPr lang="bg-BG" dirty="0"/>
              <a:t>– предлага	 възможни </a:t>
            </a:r>
            <a:r>
              <a:rPr lang="bg-BG" b="1" dirty="0"/>
              <a:t>действия</a:t>
            </a:r>
            <a:r>
              <a:rPr lang="bg-BG" dirty="0"/>
              <a:t> с </a:t>
            </a:r>
            <a:r>
              <a:rPr lang="bg-BG" b="1" dirty="0"/>
              <a:t>избрания</a:t>
            </a:r>
            <a:r>
              <a:rPr lang="bg-BG" dirty="0"/>
              <a:t> в момента </a:t>
            </a:r>
            <a:r>
              <a:rPr lang="bg-BG" b="1" dirty="0"/>
              <a:t>обект</a:t>
            </a:r>
            <a:endParaRPr lang="en-US" b="1" dirty="0"/>
          </a:p>
          <a:p>
            <a:pPr>
              <a:buClr>
                <a:schemeClr val="tx1"/>
              </a:buClr>
            </a:pPr>
            <a:r>
              <a:rPr lang="bg-BG" dirty="0"/>
              <a:t>Отваряне на контекстното меню: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С </a:t>
            </a:r>
            <a:r>
              <a:rPr lang="bg-BG" b="1" dirty="0"/>
              <a:t>десен бутон </a:t>
            </a:r>
            <a:r>
              <a:rPr lang="bg-BG" dirty="0"/>
              <a:t>на мишката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С клавиша, разположен между десен</a:t>
            </a:r>
            <a:r>
              <a:rPr lang="en-US" dirty="0"/>
              <a:t> [</a:t>
            </a:r>
            <a:r>
              <a:rPr lang="en-US" b="1" dirty="0"/>
              <a:t>Alt</a:t>
            </a:r>
            <a:r>
              <a:rPr lang="en-US" dirty="0"/>
              <a:t>] </a:t>
            </a:r>
            <a:r>
              <a:rPr lang="bg-BG" dirty="0"/>
              <a:t>и десен</a:t>
            </a:r>
            <a:r>
              <a:rPr lang="en-US" dirty="0"/>
              <a:t> [</a:t>
            </a:r>
            <a:r>
              <a:rPr lang="en-US" b="1" dirty="0"/>
              <a:t>Ctrl</a:t>
            </a:r>
            <a:r>
              <a:rPr lang="en-US" dirty="0"/>
              <a:t>]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890CBF-2CE6-4E3A-AB16-2430A3BE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Контекстно меню</a:t>
            </a:r>
            <a:endParaRPr lang="en-US" dirty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770" y="5099044"/>
            <a:ext cx="4154885" cy="15108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524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6000" y="1404000"/>
            <a:ext cx="4794019" cy="52094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277DE6-9DAB-4E35-B57C-D2FE6A974B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227983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Изключвайте компютъра </a:t>
            </a:r>
            <a:r>
              <a:rPr lang="bg-BG" dirty="0"/>
              <a:t>с указаната команда, а не с прекъсване на захранването!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890CBF-2CE6-4E3A-AB16-2430A3BE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Изключване на компютъра</a:t>
            </a:r>
            <a:endParaRPr lang="en-US" dirty="0"/>
          </a:p>
        </p:txBody>
      </p:sp>
      <p:sp>
        <p:nvSpPr>
          <p:cNvPr id="3" name="Закръглено правоъгълно изнесено означение 2"/>
          <p:cNvSpPr/>
          <p:nvPr/>
        </p:nvSpPr>
        <p:spPr bwMode="auto">
          <a:xfrm>
            <a:off x="2493358" y="4644000"/>
            <a:ext cx="4702504" cy="1301986"/>
          </a:xfrm>
          <a:prstGeom prst="wedgeRoundRectCallout">
            <a:avLst>
              <a:gd name="adj1" fmla="val 113999"/>
              <a:gd name="adj2" fmla="val 57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Натисни бутон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Захранване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след това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Изключване</a:t>
            </a:r>
          </a:p>
        </p:txBody>
      </p:sp>
      <p:sp>
        <p:nvSpPr>
          <p:cNvPr id="6" name="Закръглен правоъгълник 7"/>
          <p:cNvSpPr/>
          <p:nvPr/>
        </p:nvSpPr>
        <p:spPr bwMode="auto">
          <a:xfrm>
            <a:off x="9745921" y="3184708"/>
            <a:ext cx="1660079" cy="1819291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218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2505" y="1329756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981084" y="1626490"/>
            <a:ext cx="10339830" cy="470548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73" indent="-457200">
              <a:buClr>
                <a:schemeClr val="bg2"/>
              </a:buClr>
            </a:pP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Потребителски интерфейс </a:t>
            </a:r>
            <a:r>
              <a:rPr lang="en-US" sz="3000" dirty="0">
                <a:solidFill>
                  <a:schemeClr val="bg2"/>
                </a:solidFill>
              </a:rPr>
              <a:t>–</a:t>
            </a:r>
            <a:r>
              <a:rPr lang="bg-BG" sz="3000" dirty="0">
                <a:solidFill>
                  <a:schemeClr val="bg2"/>
                </a:solidFill>
              </a:rPr>
              <a:t> система за общуване с </a:t>
            </a:r>
            <a:r>
              <a:rPr lang="bg-BG" sz="3000" b="1" dirty="0">
                <a:solidFill>
                  <a:schemeClr val="bg2"/>
                </a:solidFill>
              </a:rPr>
              <a:t>КС</a:t>
            </a:r>
          </a:p>
          <a:p>
            <a:pPr marL="514373" indent="-571500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Основни елементи:</a:t>
            </a:r>
            <a:endParaRPr lang="en-US" sz="3000" dirty="0">
              <a:solidFill>
                <a:schemeClr val="bg2"/>
              </a:solidFill>
            </a:endParaRPr>
          </a:p>
          <a:p>
            <a:pPr marL="1047439" lvl="1" indent="-571500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Работен плот</a:t>
            </a:r>
            <a:endParaRPr lang="en-US" sz="2800" dirty="0">
              <a:solidFill>
                <a:schemeClr val="bg2"/>
              </a:solidFill>
            </a:endParaRPr>
          </a:p>
          <a:p>
            <a:pPr marL="1047439" lvl="1" indent="-571500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Прозорци</a:t>
            </a:r>
            <a:endParaRPr lang="en-US" sz="2800" dirty="0">
              <a:solidFill>
                <a:schemeClr val="bg2"/>
              </a:solidFill>
            </a:endParaRPr>
          </a:p>
          <a:p>
            <a:pPr marL="1047439" lvl="1" indent="-571500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Диалогови прозорци</a:t>
            </a:r>
            <a:r>
              <a:rPr lang="bg-BG" sz="3000" b="1" dirty="0">
                <a:solidFill>
                  <a:schemeClr val="bg2"/>
                </a:solidFill>
              </a:rPr>
              <a:t> </a:t>
            </a:r>
          </a:p>
          <a:p>
            <a:pPr marL="514373" indent="-571500">
              <a:buClr>
                <a:schemeClr val="bg2"/>
              </a:buClr>
            </a:pPr>
            <a:r>
              <a:rPr lang="bg-BG" altLang="ko-KR" sz="3000" dirty="0">
                <a:solidFill>
                  <a:schemeClr val="bg2"/>
                </a:solidFill>
              </a:rPr>
              <a:t>Компоненти на прозорците: </a:t>
            </a:r>
          </a:p>
          <a:p>
            <a:pPr marL="1047439" lvl="1" indent="-571500">
              <a:buClr>
                <a:schemeClr val="bg2"/>
              </a:buClr>
            </a:pPr>
            <a:r>
              <a:rPr lang="bg-BG" altLang="ko-KR" sz="2800" b="1" dirty="0">
                <a:solidFill>
                  <a:schemeClr val="bg2"/>
                </a:solidFill>
              </a:rPr>
              <a:t>Менюта</a:t>
            </a:r>
          </a:p>
          <a:p>
            <a:pPr marL="1047439" lvl="1" indent="-571500">
              <a:buClr>
                <a:schemeClr val="bg2"/>
              </a:buClr>
            </a:pPr>
            <a:r>
              <a:rPr lang="bg-BG" altLang="ko-KR" sz="2800" b="1" dirty="0">
                <a:solidFill>
                  <a:schemeClr val="bg2"/>
                </a:solidFill>
              </a:rPr>
              <a:t>Бутони</a:t>
            </a:r>
            <a:endParaRPr lang="ko-KR" alt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10E1F5C-7C9B-47AD-B0CD-008D7E9BCB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noProof="0" dirty="0"/>
          </a:p>
        </p:txBody>
      </p:sp>
      <p:sp>
        <p:nvSpPr>
          <p:cNvPr id="2" name="TextBox 1"/>
          <p:cNvSpPr txBox="1"/>
          <p:nvPr/>
        </p:nvSpPr>
        <p:spPr>
          <a:xfrm>
            <a:off x="4349992" y="5307843"/>
            <a:ext cx="3375503" cy="127686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457200" indent="-57150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2800" b="1" dirty="0">
                <a:solidFill>
                  <a:schemeClr val="bg2"/>
                </a:solidFill>
              </a:rPr>
              <a:t>Текстови полета</a:t>
            </a:r>
          </a:p>
          <a:p>
            <a:pPr marL="457200" indent="-57150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2800" b="1" dirty="0">
                <a:solidFill>
                  <a:schemeClr val="bg2"/>
                </a:solidFill>
              </a:rPr>
              <a:t>Плъзгачи</a:t>
            </a:r>
            <a:endParaRPr lang="en-US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61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bg-BG" sz="3600" dirty="0"/>
              <a:t>Как </a:t>
            </a:r>
            <a:r>
              <a:rPr lang="bg-BG" sz="3600" b="1" dirty="0">
                <a:solidFill>
                  <a:schemeClr val="bg1"/>
                </a:solidFill>
              </a:rPr>
              <a:t>общуваме</a:t>
            </a:r>
            <a:r>
              <a:rPr lang="bg-BG" sz="3600" dirty="0"/>
              <a:t> с компютъра?</a:t>
            </a:r>
          </a:p>
          <a:p>
            <a:pPr marL="1047439" lvl="1" indent="-571500"/>
            <a:r>
              <a:rPr lang="bg-BG" sz="3400" dirty="0"/>
              <a:t>Операционна система</a:t>
            </a:r>
          </a:p>
          <a:p>
            <a:pPr marL="1047439" lvl="1" indent="-571500"/>
            <a:r>
              <a:rPr lang="bg-BG" sz="3400" dirty="0"/>
              <a:t>Потребителски интерфейс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bg-BG" sz="3600" dirty="0"/>
              <a:t>Основни елементи на:</a:t>
            </a:r>
            <a:endParaRPr lang="en-US" sz="3600" dirty="0"/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sz="3400" dirty="0"/>
              <a:t>Работния плот</a:t>
            </a:r>
            <a:endParaRPr lang="en-US" sz="3400" dirty="0"/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sz="3200" dirty="0"/>
              <a:t>Прозорците</a:t>
            </a:r>
            <a:endParaRPr lang="en-US" sz="3200" dirty="0"/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sz="3600" dirty="0"/>
              <a:t>Диалоговите прозорци</a:t>
            </a:r>
            <a:endParaRPr lang="en-US" sz="3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bg-BG" dirty="0"/>
              <a:t>Как общуваме с компютъра?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3265" y="434220"/>
            <a:ext cx="6625469" cy="4140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>
          <a:xfrm>
            <a:off x="615109" y="5630916"/>
            <a:ext cx="10961783" cy="768084"/>
          </a:xfrm>
        </p:spPr>
        <p:txBody>
          <a:bodyPr/>
          <a:lstStyle/>
          <a:p>
            <a:r>
              <a:rPr lang="bg-BG" dirty="0"/>
              <a:t>Операционна система и интерфейс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4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429993"/>
            <a:ext cx="9929724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Компютърна програма </a:t>
            </a:r>
            <a:r>
              <a:rPr lang="bg-BG" sz="3400" dirty="0"/>
              <a:t>– последователност от </a:t>
            </a:r>
            <a:r>
              <a:rPr lang="bg-BG" sz="3400" b="1" dirty="0"/>
              <a:t>инструкции</a:t>
            </a:r>
            <a:r>
              <a:rPr lang="bg-BG" sz="3400" dirty="0"/>
              <a:t> за решаване на проблем от компютъра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Операционна система </a:t>
            </a:r>
            <a:r>
              <a:rPr lang="bg-BG" sz="3400" dirty="0"/>
              <a:t>(</a:t>
            </a:r>
            <a:r>
              <a:rPr lang="bg-BG" sz="3400" b="1" dirty="0"/>
              <a:t>системен софтуер</a:t>
            </a:r>
            <a:r>
              <a:rPr lang="bg-BG" sz="3400" dirty="0"/>
              <a:t>) – управлява всички компоненти на </a:t>
            </a:r>
            <a:r>
              <a:rPr lang="bg-BG" sz="3400" b="1" dirty="0"/>
              <a:t>КС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Потребителски интерфейс</a:t>
            </a:r>
            <a:r>
              <a:rPr lang="bg-BG" dirty="0"/>
              <a:t> </a:t>
            </a:r>
            <a:r>
              <a:rPr lang="en-US" dirty="0"/>
              <a:t>–</a:t>
            </a:r>
            <a:r>
              <a:rPr lang="bg-BG" dirty="0"/>
              <a:t>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система, която позволява </a:t>
            </a:r>
            <a:r>
              <a:rPr lang="bg-BG" sz="3400" b="1" dirty="0">
                <a:latin typeface="Calibri" panose="020F0502020204030204" pitchFamily="34" charset="0"/>
                <a:cs typeface="Calibri" panose="020F0502020204030204" pitchFamily="34" charset="0"/>
              </a:rPr>
              <a:t>взаимодействие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между </a:t>
            </a:r>
            <a:r>
              <a:rPr lang="bg-BG" sz="3400" b="1" dirty="0">
                <a:latin typeface="Calibri" panose="020F0502020204030204" pitchFamily="34" charset="0"/>
                <a:cs typeface="Calibri" panose="020F0502020204030204" pitchFamily="34" charset="0"/>
              </a:rPr>
              <a:t>човека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3400" b="1" dirty="0">
                <a:latin typeface="Calibri" panose="020F0502020204030204" pitchFamily="34" charset="0"/>
                <a:cs typeface="Calibri" panose="020F0502020204030204" pitchFamily="34" charset="0"/>
              </a:rPr>
              <a:t>компютъра</a:t>
            </a:r>
            <a:endParaRPr lang="en-US" sz="3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246" y="303950"/>
            <a:ext cx="8399495" cy="882654"/>
          </a:xfrm>
        </p:spPr>
        <p:txBody>
          <a:bodyPr>
            <a:normAutofit/>
          </a:bodyPr>
          <a:lstStyle/>
          <a:p>
            <a:r>
              <a:rPr lang="bg-BG" sz="4000" dirty="0"/>
              <a:t>Как общуваме с компютъра?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80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Елементи на началния екран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5314" y="458112"/>
            <a:ext cx="6647640" cy="4154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Работен плот и лента на задачите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3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9462" y="1333992"/>
            <a:ext cx="7393076" cy="46206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Начален екран или работен плот (</a:t>
            </a:r>
            <a:r>
              <a:rPr lang="en-US" dirty="0"/>
              <a:t>Desktop</a:t>
            </a:r>
            <a:r>
              <a:rPr lang="bg-BG" dirty="0"/>
              <a:t>)</a:t>
            </a: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8346000" y="3699000"/>
            <a:ext cx="2657803" cy="1178231"/>
          </a:xfrm>
          <a:prstGeom prst="wedgeRoundRectCallout">
            <a:avLst>
              <a:gd name="adj1" fmla="val -44083"/>
              <a:gd name="adj2" fmla="val 1131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Програми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фонов режим</a:t>
            </a:r>
          </a:p>
        </p:txBody>
      </p:sp>
      <p:sp>
        <p:nvSpPr>
          <p:cNvPr id="10" name="Закръглено правоъгълно изнесено означение 9"/>
          <p:cNvSpPr/>
          <p:nvPr/>
        </p:nvSpPr>
        <p:spPr bwMode="auto">
          <a:xfrm>
            <a:off x="190406" y="1741008"/>
            <a:ext cx="2014916" cy="1017839"/>
          </a:xfrm>
          <a:prstGeom prst="wedgeRoundRectCallout">
            <a:avLst>
              <a:gd name="adj1" fmla="val 54776"/>
              <a:gd name="adj2" fmla="val 761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Икони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програми</a:t>
            </a:r>
          </a:p>
        </p:txBody>
      </p:sp>
      <p:sp>
        <p:nvSpPr>
          <p:cNvPr id="11" name="Закръглено правоъгълно изнесено означение 10"/>
          <p:cNvSpPr/>
          <p:nvPr/>
        </p:nvSpPr>
        <p:spPr bwMode="auto">
          <a:xfrm>
            <a:off x="1757843" y="6151136"/>
            <a:ext cx="2177894" cy="606114"/>
          </a:xfrm>
          <a:prstGeom prst="wedgeRoundRectCallout">
            <a:avLst>
              <a:gd name="adj1" fmla="val 84789"/>
              <a:gd name="adj2" fmla="val -1404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Старт меню</a:t>
            </a:r>
          </a:p>
        </p:txBody>
      </p:sp>
      <p:sp>
        <p:nvSpPr>
          <p:cNvPr id="13" name="Закръглено правоъгълно изнесено означение 12"/>
          <p:cNvSpPr/>
          <p:nvPr/>
        </p:nvSpPr>
        <p:spPr bwMode="auto">
          <a:xfrm>
            <a:off x="4835906" y="6211074"/>
            <a:ext cx="1759381" cy="527432"/>
          </a:xfrm>
          <a:prstGeom prst="wedgeRoundRectCallout">
            <a:avLst>
              <a:gd name="adj1" fmla="val -23818"/>
              <a:gd name="adj2" fmla="val -951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Търсачка</a:t>
            </a:r>
          </a:p>
        </p:txBody>
      </p:sp>
      <p:sp>
        <p:nvSpPr>
          <p:cNvPr id="15" name="Закръглено правоъгълно изнесено означение 14"/>
          <p:cNvSpPr/>
          <p:nvPr/>
        </p:nvSpPr>
        <p:spPr bwMode="auto">
          <a:xfrm>
            <a:off x="7050057" y="6143334"/>
            <a:ext cx="3802804" cy="595172"/>
          </a:xfrm>
          <a:prstGeom prst="wedgeRoundRectCallout">
            <a:avLst>
              <a:gd name="adj1" fmla="val -35018"/>
              <a:gd name="adj2" fmla="val -700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Икони за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бърз достъп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156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02535" y="819000"/>
            <a:ext cx="6386929" cy="3660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Основни елементи на прозорците</a:t>
            </a:r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>
          <a:xfrm>
            <a:off x="138054" y="5512139"/>
            <a:ext cx="11915891" cy="954000"/>
          </a:xfrm>
        </p:spPr>
        <p:txBody>
          <a:bodyPr/>
          <a:lstStyle/>
          <a:p>
            <a:r>
              <a:rPr lang="ru-RU" sz="3800" dirty="0"/>
              <a:t>Менюта, ленти, бутони, плъзгачи, области и екрани 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84441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71379" y="1595039"/>
            <a:ext cx="7842175" cy="46063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Основни елементи на прозореца</a:t>
            </a:r>
            <a:r>
              <a:rPr lang="en-US" dirty="0"/>
              <a:t> </a:t>
            </a:r>
            <a:r>
              <a:rPr lang="bg-BG" dirty="0"/>
              <a:t>(1)</a:t>
            </a: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531225" y="1352639"/>
            <a:ext cx="1932792" cy="570748"/>
          </a:xfrm>
          <a:prstGeom prst="wedgeRoundRectCallout">
            <a:avLst>
              <a:gd name="adj1" fmla="val 87081"/>
              <a:gd name="adj2" fmla="val 316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Заглавие</a:t>
            </a:r>
          </a:p>
        </p:txBody>
      </p:sp>
      <p:sp>
        <p:nvSpPr>
          <p:cNvPr id="14" name="Закръглено правоъгълно изнесено означение 13"/>
          <p:cNvSpPr/>
          <p:nvPr/>
        </p:nvSpPr>
        <p:spPr bwMode="auto">
          <a:xfrm>
            <a:off x="10490883" y="2034000"/>
            <a:ext cx="1489297" cy="559929"/>
          </a:xfrm>
          <a:prstGeom prst="wedgeRoundRectCallout">
            <a:avLst>
              <a:gd name="adj1" fmla="val -53740"/>
              <a:gd name="adj2" fmla="val -73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Бутони</a:t>
            </a:r>
          </a:p>
        </p:txBody>
      </p:sp>
      <p:sp>
        <p:nvSpPr>
          <p:cNvPr id="15" name="Закръглено правоъгълно изнесено означение 14"/>
          <p:cNvSpPr/>
          <p:nvPr/>
        </p:nvSpPr>
        <p:spPr bwMode="auto">
          <a:xfrm>
            <a:off x="665738" y="2315695"/>
            <a:ext cx="1758462" cy="533790"/>
          </a:xfrm>
          <a:prstGeom prst="wedgeRoundRectCallout">
            <a:avLst>
              <a:gd name="adj1" fmla="val 91933"/>
              <a:gd name="adj2" fmla="val -717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Меню</a:t>
            </a:r>
          </a:p>
        </p:txBody>
      </p:sp>
      <p:sp>
        <p:nvSpPr>
          <p:cNvPr id="17" name="Закръглено правоъгълно изнесено означение 16"/>
          <p:cNvSpPr/>
          <p:nvPr/>
        </p:nvSpPr>
        <p:spPr bwMode="auto">
          <a:xfrm>
            <a:off x="190406" y="3395742"/>
            <a:ext cx="2630648" cy="1004919"/>
          </a:xfrm>
          <a:prstGeom prst="wedgeRoundRectCallout">
            <a:avLst>
              <a:gd name="adj1" fmla="val 61180"/>
              <a:gd name="adj2" fmla="val 397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Навигационен екран</a:t>
            </a:r>
          </a:p>
        </p:txBody>
      </p:sp>
      <p:sp>
        <p:nvSpPr>
          <p:cNvPr id="18" name="Закръглено правоъгълно изнесено означение 17"/>
          <p:cNvSpPr/>
          <p:nvPr/>
        </p:nvSpPr>
        <p:spPr bwMode="auto">
          <a:xfrm>
            <a:off x="9123543" y="5769000"/>
            <a:ext cx="2699348" cy="585558"/>
          </a:xfrm>
          <a:prstGeom prst="wedgeRoundRectCallout">
            <a:avLst>
              <a:gd name="adj1" fmla="val -62314"/>
              <a:gd name="adj2" fmla="val -754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Работна област</a:t>
            </a:r>
          </a:p>
        </p:txBody>
      </p:sp>
      <p:sp>
        <p:nvSpPr>
          <p:cNvPr id="12" name="Закръглено правоъгълно изнесено означение 11"/>
          <p:cNvSpPr/>
          <p:nvPr/>
        </p:nvSpPr>
        <p:spPr bwMode="auto">
          <a:xfrm>
            <a:off x="425486" y="5457102"/>
            <a:ext cx="2238966" cy="1058090"/>
          </a:xfrm>
          <a:prstGeom prst="wedgeRoundRectCallout">
            <a:avLst>
              <a:gd name="adj1" fmla="val 68695"/>
              <a:gd name="adj2" fmla="val 163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 за съобщения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334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17" grpId="0" animBg="1"/>
      <p:bldP spid="18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32" r="-159" b="29388"/>
          <a:stretch/>
        </p:blipFill>
        <p:spPr>
          <a:xfrm>
            <a:off x="716949" y="1741302"/>
            <a:ext cx="7117273" cy="43458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Основни елементи на прозореца (2)</a:t>
            </a:r>
          </a:p>
        </p:txBody>
      </p:sp>
      <p:sp>
        <p:nvSpPr>
          <p:cNvPr id="14" name="Закръглено правоъгълно изнесено означение 13"/>
          <p:cNvSpPr/>
          <p:nvPr/>
        </p:nvSpPr>
        <p:spPr bwMode="auto">
          <a:xfrm>
            <a:off x="3310988" y="1474341"/>
            <a:ext cx="2303011" cy="1175113"/>
          </a:xfrm>
          <a:prstGeom prst="wedgeRoundRectCallout">
            <a:avLst>
              <a:gd name="adj1" fmla="val 76918"/>
              <a:gd name="adj2" fmla="val -155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Скриване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прозореца</a:t>
            </a:r>
          </a:p>
        </p:txBody>
      </p:sp>
      <p:sp>
        <p:nvSpPr>
          <p:cNvPr id="21" name="Закръглено правоъгълно изнесено означение 20"/>
          <p:cNvSpPr/>
          <p:nvPr/>
        </p:nvSpPr>
        <p:spPr bwMode="auto">
          <a:xfrm>
            <a:off x="7806000" y="2741298"/>
            <a:ext cx="4185000" cy="1047702"/>
          </a:xfrm>
          <a:prstGeom prst="wedgeRoundRectCallout">
            <a:avLst>
              <a:gd name="adj1" fmla="val -65963"/>
              <a:gd name="adj2" fmla="val -1037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Показване на прозореца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цял екран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312755" y="1741302"/>
            <a:ext cx="513496" cy="36372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26251" y="1741302"/>
            <a:ext cx="454024" cy="36372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Закръглено правоъгълно изнесено означение 20">
            <a:extLst>
              <a:ext uri="{FF2B5EF4-FFF2-40B4-BE49-F238E27FC236}">
                <a16:creationId xmlns:a16="http://schemas.microsoft.com/office/drawing/2014/main" id="{7E403DFB-6D6D-C1F4-847F-4DB60C28644C}"/>
              </a:ext>
            </a:extLst>
          </p:cNvPr>
          <p:cNvSpPr/>
          <p:nvPr/>
        </p:nvSpPr>
        <p:spPr bwMode="auto">
          <a:xfrm>
            <a:off x="8737069" y="1217451"/>
            <a:ext cx="2753034" cy="1047702"/>
          </a:xfrm>
          <a:prstGeom prst="wedgeRoundRectCallout">
            <a:avLst>
              <a:gd name="adj1" fmla="val -82379"/>
              <a:gd name="adj2" fmla="val 136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Затваряне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прозореца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A5D7AE-5846-ECAC-F429-0546A1D46D64}"/>
              </a:ext>
            </a:extLst>
          </p:cNvPr>
          <p:cNvSpPr/>
          <p:nvPr/>
        </p:nvSpPr>
        <p:spPr bwMode="auto">
          <a:xfrm>
            <a:off x="7273291" y="1741301"/>
            <a:ext cx="545880" cy="36372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303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6" grpId="0" animBg="1"/>
      <p:bldP spid="10" grpId="0" animBg="1"/>
      <p:bldP spid="2" grpId="0" animBg="1"/>
      <p:bldP spid="4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3872</TotalTime>
  <Words>573</Words>
  <Application>Microsoft Office PowerPoint</Application>
  <PresentationFormat>Widescreen</PresentationFormat>
  <Paragraphs>115</Paragraphs>
  <Slides>18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SoftUni</vt:lpstr>
      <vt:lpstr>Диалог на потребителите с компютърни приложения</vt:lpstr>
      <vt:lpstr>Съдържание</vt:lpstr>
      <vt:lpstr>Как общуваме с компютъра?</vt:lpstr>
      <vt:lpstr>Как общуваме с компютъра?</vt:lpstr>
      <vt:lpstr>Елементи на началния екран</vt:lpstr>
      <vt:lpstr>Начален екран или работен плот (Desktop)</vt:lpstr>
      <vt:lpstr>Основни елементи на прозорците</vt:lpstr>
      <vt:lpstr>Основни елементи на прозореца (1)</vt:lpstr>
      <vt:lpstr>Основни елементи на прозореца (2)</vt:lpstr>
      <vt:lpstr>Елементи на диалоговите прозорците</vt:lpstr>
      <vt:lpstr>Елементи на диалоговия прозорец – Пример (1)</vt:lpstr>
      <vt:lpstr>Елементи на диалоговия прозорец – Пример (2)</vt:lpstr>
      <vt:lpstr>Работа с мишката</vt:lpstr>
      <vt:lpstr>Контекстно меню</vt:lpstr>
      <vt:lpstr>Изключване на компютъра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Диалог на потребителите с компютърни приложения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118</cp:revision>
  <dcterms:created xsi:type="dcterms:W3CDTF">2018-05-23T13:08:44Z</dcterms:created>
  <dcterms:modified xsi:type="dcterms:W3CDTF">2024-12-08T16:09:04Z</dcterms:modified>
  <cp:category>computer programming; programming</cp:category>
</cp:coreProperties>
</file>