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1"/>
  </p:notesMasterIdLst>
  <p:handoutMasterIdLst>
    <p:handoutMasterId r:id="rId22"/>
  </p:handoutMasterIdLst>
  <p:sldIdLst>
    <p:sldId id="503" r:id="rId2"/>
    <p:sldId id="276" r:id="rId3"/>
    <p:sldId id="603" r:id="rId4"/>
    <p:sldId id="604" r:id="rId5"/>
    <p:sldId id="605" r:id="rId6"/>
    <p:sldId id="606" r:id="rId7"/>
    <p:sldId id="607" r:id="rId8"/>
    <p:sldId id="608" r:id="rId9"/>
    <p:sldId id="609" r:id="rId10"/>
    <p:sldId id="610" r:id="rId11"/>
    <p:sldId id="611" r:id="rId12"/>
    <p:sldId id="612" r:id="rId13"/>
    <p:sldId id="613" r:id="rId14"/>
    <p:sldId id="614" r:id="rId15"/>
    <p:sldId id="615" r:id="rId16"/>
    <p:sldId id="616" r:id="rId17"/>
    <p:sldId id="602" r:id="rId18"/>
    <p:sldId id="504" r:id="rId19"/>
    <p:sldId id="50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Електронна поща" id="{05C269EA-AA71-4797-85C0-38EB33BC27A1}">
          <p14:sldIdLst>
            <p14:sldId id="603"/>
            <p14:sldId id="604"/>
            <p14:sldId id="605"/>
          </p14:sldIdLst>
        </p14:section>
        <p14:section name="Регистрация на ел. поща" id="{3E43A665-DB10-4EE8-8834-9AD171BC04DB}">
          <p14:sldIdLst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</p14:sldIdLst>
        </p14:section>
        <p14:section name="Правила за безопасно ползване на ел. поща" id="{B46AF6CC-4BA3-4BB5-A233-D95FAA45B083}">
          <p14:sldIdLst>
            <p14:sldId id="614"/>
            <p14:sldId id="615"/>
          </p14:sldIdLst>
        </p14:section>
        <p14:section name="Изпращане на писмо" id="{9D32B2A4-8BF1-4EC5-AD53-45824721FD93}">
          <p14:sldIdLst>
            <p14:sldId id="616"/>
          </p14:sldIdLst>
        </p14:section>
        <p14:section name="Заключение" id="{E19D07F1-86E2-47E9-B2AB-7ADC4F89DC12}">
          <p14:sldIdLst>
            <p14:sldId id="60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9100"/>
    <a:srgbClr val="7FD3CB"/>
    <a:srgbClr val="FFFFFF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6395" autoAdjust="0"/>
  </p:normalViewPr>
  <p:slideViewPr>
    <p:cSldViewPr showGuides="1">
      <p:cViewPr varScale="1">
        <p:scale>
          <a:sx n="115" d="100"/>
          <a:sy n="115" d="100"/>
        </p:scale>
        <p:origin x="288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16.10.2023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3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 smtClean="0"/>
              <a:t>Лесен начин за обмен на информация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bg-BG" dirty="0" smtClean="0"/>
              <a:t>Електронна поща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6" y="3024977"/>
            <a:ext cx="1769683" cy="825597"/>
          </a:xfrm>
          <a:prstGeom prst="rect">
            <a:avLst/>
          </a:prstGeom>
        </p:spPr>
      </p:pic>
      <p:sp>
        <p:nvSpPr>
          <p:cNvPr id="12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3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81000" y="5698189"/>
            <a:ext cx="5857382" cy="374236"/>
          </a:xfrm>
        </p:spPr>
        <p:txBody>
          <a:bodyPr>
            <a:noAutofit/>
          </a:bodyPr>
          <a:lstStyle/>
          <a:p>
            <a:r>
              <a:rPr lang="bg-BG" dirty="0"/>
              <a:t>Компютърно моделиране и ИТ</a:t>
            </a:r>
            <a:endParaRPr lang="en-US" sz="1400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04" b="13093"/>
          <a:stretch/>
        </p:blipFill>
        <p:spPr>
          <a:xfrm>
            <a:off x="6390123" y="2979001"/>
            <a:ext cx="5248260" cy="2610000"/>
          </a:xfr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Регистрация в </a:t>
            </a:r>
            <a:r>
              <a:rPr lang="en-US" dirty="0"/>
              <a:t>Gmail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35"/>
          <a:stretch/>
        </p:blipFill>
        <p:spPr>
          <a:xfrm>
            <a:off x="0" y="1087625"/>
            <a:ext cx="12192000" cy="5806375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921000" y="2484000"/>
            <a:ext cx="3555000" cy="1440000"/>
          </a:xfrm>
          <a:prstGeom prst="wedgeRoundRectCallout">
            <a:avLst>
              <a:gd name="adj1" fmla="val 56097"/>
              <a:gd name="adj2" fmla="val 76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Тук избирате какъв да бъде вашият имейл адрес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626000" y="3339000"/>
            <a:ext cx="4397030" cy="1485000"/>
          </a:xfrm>
          <a:prstGeom prst="wedgeRoundRectCallout">
            <a:avLst>
              <a:gd name="adj1" fmla="val -57713"/>
              <a:gd name="adj2" fmla="val 710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Освен предложените адреси, може сами да си измислите имейл адреса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49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Регистрация в </a:t>
            </a:r>
            <a:r>
              <a:rPr lang="en-US" dirty="0"/>
              <a:t>Gmail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35"/>
          <a:stretch/>
        </p:blipFill>
        <p:spPr>
          <a:xfrm>
            <a:off x="0" y="1087625"/>
            <a:ext cx="12192000" cy="5806376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786000" y="2484000"/>
            <a:ext cx="3690000" cy="1845000"/>
          </a:xfrm>
          <a:prstGeom prst="wedgeRoundRectCallout">
            <a:avLst>
              <a:gd name="adj1" fmla="val 54745"/>
              <a:gd name="adj2" fmla="val 716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избора на имейл адрес, трябва да си изберете парола за акаунта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006000" y="1809000"/>
            <a:ext cx="5805000" cy="1530000"/>
          </a:xfrm>
          <a:prstGeom prst="wedgeRoundRectCallout">
            <a:avLst>
              <a:gd name="adj1" fmla="val -33308"/>
              <a:gd name="adj2" fmla="val 800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Важно е паролата да бъде 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надеждна </a:t>
            </a:r>
            <a:r>
              <a:rPr lang="bg-BG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използвайте комбинации от различни символи)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56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Регистрация в </a:t>
            </a:r>
            <a:r>
              <a:rPr lang="en-US" dirty="0"/>
              <a:t>Gmail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35"/>
          <a:stretch/>
        </p:blipFill>
        <p:spPr>
          <a:xfrm>
            <a:off x="0" y="1087625"/>
            <a:ext cx="12192000" cy="5806376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190406" y="4689000"/>
            <a:ext cx="3690000" cy="1170000"/>
          </a:xfrm>
          <a:prstGeom prst="wedgeRoundRectCallout">
            <a:avLst>
              <a:gd name="adj1" fmla="val 31091"/>
              <a:gd name="adj2" fmla="val 55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bg2"/>
                </a:solidFill>
              </a:rPr>
              <a:t>Така вашият имейл е успешно създаден</a:t>
            </a:r>
            <a:endParaRPr lang="en-US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92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Отворете </a:t>
            </a:r>
            <a:r>
              <a:rPr lang="en-US" b="1" dirty="0" smtClean="0">
                <a:solidFill>
                  <a:schemeClr val="bg1"/>
                </a:solidFill>
              </a:rPr>
              <a:t>Gmail</a:t>
            </a:r>
            <a:r>
              <a:rPr lang="en-US" dirty="0" smtClean="0"/>
              <a:t> </a:t>
            </a:r>
            <a:r>
              <a:rPr lang="bg-BG" dirty="0" smtClean="0"/>
              <a:t>и създайте нов учебен акаунт. Не забравяйте да използвате</a:t>
            </a:r>
            <a:r>
              <a:rPr lang="bg-BG" b="1" dirty="0" smtClean="0"/>
              <a:t> сигурна </a:t>
            </a:r>
            <a:r>
              <a:rPr lang="bg-BG" dirty="0" smtClean="0"/>
              <a:t>и </a:t>
            </a:r>
            <a:r>
              <a:rPr lang="bg-BG" b="1" dirty="0" smtClean="0"/>
              <a:t>надеждна</a:t>
            </a:r>
            <a:r>
              <a:rPr lang="bg-BG" dirty="0" smtClean="0"/>
              <a:t> парола.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Създаване на нов имейл акаунт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694" y="2905804"/>
            <a:ext cx="5399512" cy="360037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0783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49175"/>
          </a:xfrm>
        </p:spPr>
        <p:txBody>
          <a:bodyPr/>
          <a:lstStyle/>
          <a:p>
            <a:r>
              <a:rPr lang="bg-BG" dirty="0"/>
              <a:t>Правила за безопасно ползване на ел. </a:t>
            </a:r>
            <a:r>
              <a:rPr lang="bg-BG" dirty="0" smtClean="0"/>
              <a:t>поща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76892" y="6507163"/>
            <a:ext cx="615108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00" y="1179000"/>
            <a:ext cx="4905000" cy="268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7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bg-BG" b="1" dirty="0" smtClean="0"/>
              <a:t>Не отваряйте съобщения </a:t>
            </a:r>
            <a:r>
              <a:rPr lang="bg-BG" dirty="0" smtClean="0"/>
              <a:t>и прикачени към тях </a:t>
            </a:r>
            <a:r>
              <a:rPr lang="bg-BG" b="1" dirty="0" smtClean="0"/>
              <a:t>файлове</a:t>
            </a:r>
            <a:r>
              <a:rPr lang="bg-BG" dirty="0" smtClean="0"/>
              <a:t> от непознат потребител</a:t>
            </a:r>
          </a:p>
          <a:p>
            <a:r>
              <a:rPr lang="bg-BG" b="1" dirty="0" smtClean="0"/>
              <a:t>Проверявайте разширенията </a:t>
            </a:r>
            <a:r>
              <a:rPr lang="bg-BG" dirty="0" smtClean="0"/>
              <a:t>на прикачените файлове. Ако са ви непознати, </a:t>
            </a:r>
            <a:r>
              <a:rPr lang="bg-BG" b="1" dirty="0" smtClean="0"/>
              <a:t>се консултирайте </a:t>
            </a:r>
            <a:r>
              <a:rPr lang="bg-BG" dirty="0" smtClean="0"/>
              <a:t>с човек, който е запознат с тях</a:t>
            </a:r>
          </a:p>
          <a:p>
            <a:r>
              <a:rPr lang="bg-BG" b="1" dirty="0" smtClean="0"/>
              <a:t>Не отваряйте рекламни писма </a:t>
            </a:r>
            <a:r>
              <a:rPr lang="bg-BG" dirty="0" smtClean="0"/>
              <a:t>от непознат потребител</a:t>
            </a:r>
          </a:p>
          <a:p>
            <a:r>
              <a:rPr lang="bg-BG" b="1" dirty="0" smtClean="0"/>
              <a:t>Блокирайте адресите</a:t>
            </a:r>
            <a:r>
              <a:rPr lang="bg-BG" dirty="0" smtClean="0"/>
              <a:t>, от които ви се </a:t>
            </a:r>
            <a:r>
              <a:rPr lang="bg-BG" b="1" dirty="0" smtClean="0"/>
              <a:t>изпращат спам</a:t>
            </a:r>
          </a:p>
          <a:p>
            <a:r>
              <a:rPr lang="bg-BG" b="1" dirty="0" smtClean="0"/>
              <a:t>Не отваряйте </a:t>
            </a:r>
            <a:r>
              <a:rPr lang="bg-BG" dirty="0" smtClean="0"/>
              <a:t>и </a:t>
            </a:r>
            <a:r>
              <a:rPr lang="bg-BG" b="1" dirty="0" smtClean="0"/>
              <a:t>не препращайте</a:t>
            </a:r>
            <a:r>
              <a:rPr lang="bg-BG" dirty="0" smtClean="0"/>
              <a:t> </a:t>
            </a:r>
            <a:r>
              <a:rPr lang="bg-BG" b="1" dirty="0" smtClean="0"/>
              <a:t>верижни съобщения </a:t>
            </a:r>
            <a:r>
              <a:rPr lang="bg-BG" dirty="0" smtClean="0"/>
              <a:t>за вирус</a:t>
            </a:r>
          </a:p>
          <a:p>
            <a:r>
              <a:rPr lang="bg-BG" b="1" dirty="0" smtClean="0"/>
              <a:t>Внимавайте</a:t>
            </a:r>
            <a:r>
              <a:rPr lang="bg-BG" dirty="0" smtClean="0"/>
              <a:t> с писма, които ви </a:t>
            </a:r>
            <a:r>
              <a:rPr lang="bg-BG" b="1" dirty="0" smtClean="0"/>
              <a:t>насочват</a:t>
            </a:r>
            <a:r>
              <a:rPr lang="bg-BG" dirty="0" smtClean="0"/>
              <a:t> към някакъв </a:t>
            </a:r>
            <a:r>
              <a:rPr lang="bg-BG" b="1" dirty="0" smtClean="0"/>
              <a:t>уебсайт</a:t>
            </a:r>
            <a:r>
              <a:rPr lang="bg-BG" dirty="0" smtClean="0"/>
              <a:t>, тъй като може да се </a:t>
            </a:r>
            <a:r>
              <a:rPr lang="bg-BG" b="1" dirty="0" smtClean="0"/>
              <a:t>окаже</a:t>
            </a:r>
            <a:r>
              <a:rPr lang="bg-BG" dirty="0" smtClean="0"/>
              <a:t> </a:t>
            </a:r>
            <a:r>
              <a:rPr lang="bg-BG" b="1" dirty="0" smtClean="0"/>
              <a:t>друг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Правила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40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Изпращане на съобщения и прикачени файлове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Изпращане на </a:t>
            </a:r>
            <a:r>
              <a:rPr lang="bg-BG" dirty="0" smtClean="0"/>
              <a:t>писмо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76892" y="6507163"/>
            <a:ext cx="615108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325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6648" y="1610812"/>
            <a:ext cx="11269351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49">
              <a:spcAft>
                <a:spcPts val="1200"/>
              </a:spcAft>
              <a:buClr>
                <a:schemeClr val="bg2"/>
              </a:buClr>
            </a:pP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TODO</a:t>
            </a:r>
            <a:endParaRPr lang="bg-BG" sz="3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 smtClean="0"/>
              <a:t>Електронна поща</a:t>
            </a:r>
          </a:p>
          <a:p>
            <a:r>
              <a:rPr lang="bg-BG" dirty="0" smtClean="0"/>
              <a:t>Регистрация на ел. поща</a:t>
            </a:r>
            <a:endParaRPr lang="en-US" dirty="0" smtClean="0"/>
          </a:p>
          <a:p>
            <a:r>
              <a:rPr lang="bg-BG" dirty="0" smtClean="0"/>
              <a:t>Правила за безопасно ползване на ел. поща</a:t>
            </a:r>
          </a:p>
          <a:p>
            <a:r>
              <a:rPr lang="bg-BG" dirty="0" smtClean="0"/>
              <a:t>Изпращане на писмо</a:t>
            </a:r>
          </a:p>
          <a:p>
            <a:r>
              <a:rPr lang="bg-BG" dirty="0" smtClean="0"/>
              <a:t>Получаване и отговаряне на писмо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Средство за обмен на информация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Електронна поща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687" y="1809000"/>
            <a:ext cx="2292000" cy="171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9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Електронна поща </a:t>
            </a:r>
            <a:r>
              <a:rPr lang="bg-BG" dirty="0" smtClean="0"/>
              <a:t>се използва за </a:t>
            </a:r>
            <a:r>
              <a:rPr lang="bg-BG" b="1" dirty="0" smtClean="0"/>
              <a:t>обмен на информация </a:t>
            </a:r>
            <a:r>
              <a:rPr lang="bg-BG" dirty="0" smtClean="0"/>
              <a:t>между потребители (</a:t>
            </a:r>
            <a:r>
              <a:rPr lang="bg-BG" b="1" dirty="0" smtClean="0"/>
              <a:t>съобщения</a:t>
            </a:r>
            <a:r>
              <a:rPr lang="bg-BG" dirty="0" smtClean="0"/>
              <a:t>, </a:t>
            </a:r>
            <a:r>
              <a:rPr lang="bg-BG" b="1" dirty="0" smtClean="0"/>
              <a:t>снимки</a:t>
            </a:r>
            <a:r>
              <a:rPr lang="bg-BG" dirty="0" smtClean="0"/>
              <a:t>, </a:t>
            </a:r>
            <a:r>
              <a:rPr lang="bg-BG" b="1" dirty="0" smtClean="0"/>
              <a:t>файлове</a:t>
            </a:r>
            <a:r>
              <a:rPr lang="bg-BG" dirty="0" smtClean="0"/>
              <a:t>...)</a:t>
            </a:r>
          </a:p>
          <a:p>
            <a:r>
              <a:rPr lang="bg-BG" b="1" dirty="0" smtClean="0"/>
              <a:t>Съобщението</a:t>
            </a:r>
            <a:r>
              <a:rPr lang="bg-BG" dirty="0" smtClean="0"/>
              <a:t>, което се изпраща чрез ел. поща се нарича </a:t>
            </a:r>
            <a:r>
              <a:rPr lang="bg-BG" b="1" dirty="0" smtClean="0">
                <a:solidFill>
                  <a:schemeClr val="bg1"/>
                </a:solidFill>
              </a:rPr>
              <a:t>електронно писмо </a:t>
            </a:r>
            <a:r>
              <a:rPr lang="bg-BG" dirty="0" smtClean="0"/>
              <a:t>(</a:t>
            </a:r>
            <a:r>
              <a:rPr lang="en-US" b="1" dirty="0" smtClean="0"/>
              <a:t>e-mail</a:t>
            </a:r>
            <a:r>
              <a:rPr lang="bg-BG" dirty="0" smtClean="0"/>
              <a:t>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Електронна поща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72" y="4054091"/>
            <a:ext cx="3610113" cy="24031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855" y="4063255"/>
            <a:ext cx="4275000" cy="24025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8245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͏</a:t>
            </a:r>
            <a:r>
              <a:rPr lang="ru-RU" b="1" dirty="0" smtClean="0">
                <a:solidFill>
                  <a:schemeClr val="bg1"/>
                </a:solidFill>
              </a:rPr>
              <a:t>Имейл адрес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ru-RU" b="1" dirty="0"/>
              <a:t>уникален идентификатор</a:t>
            </a:r>
            <a:r>
              <a:rPr lang="ru-RU" dirty="0"/>
              <a:t>, използван в контекста на електронната </a:t>
            </a:r>
            <a:r>
              <a:rPr lang="ru-RU" dirty="0" smtClean="0"/>
              <a:t>комуникация</a:t>
            </a:r>
            <a:endParaRPr lang="en-US" dirty="0" smtClean="0"/>
          </a:p>
          <a:p>
            <a:r>
              <a:rPr lang="bg-BG" dirty="0" smtClean="0"/>
              <a:t>Състои се от два основни компонента:</a:t>
            </a:r>
          </a:p>
          <a:p>
            <a:pPr lvl="1"/>
            <a:r>
              <a:rPr lang="bg-BG" b="1" dirty="0" smtClean="0"/>
              <a:t>Потребителско име</a:t>
            </a:r>
            <a:r>
              <a:rPr lang="bg-BG" dirty="0" smtClean="0"/>
              <a:t>, последвано от </a:t>
            </a:r>
            <a:r>
              <a:rPr lang="bg-BG" b="1" dirty="0" smtClean="0"/>
              <a:t>символа</a:t>
            </a:r>
            <a:r>
              <a:rPr lang="bg-BG" dirty="0" smtClean="0"/>
              <a:t> "</a:t>
            </a:r>
            <a:r>
              <a:rPr lang="bg-BG" b="1" dirty="0" smtClean="0">
                <a:solidFill>
                  <a:schemeClr val="bg1"/>
                </a:solidFill>
              </a:rPr>
              <a:t>@</a:t>
            </a:r>
            <a:r>
              <a:rPr lang="bg-BG" dirty="0" smtClean="0"/>
              <a:t>"</a:t>
            </a:r>
          </a:p>
          <a:p>
            <a:pPr lvl="1"/>
            <a:r>
              <a:rPr lang="bg-BG" dirty="0" smtClean="0"/>
              <a:t>Адреса</a:t>
            </a:r>
            <a:r>
              <a:rPr lang="bg-BG" b="1" dirty="0" smtClean="0"/>
              <a:t> </a:t>
            </a:r>
            <a:r>
              <a:rPr lang="bg-BG" dirty="0" smtClean="0"/>
              <a:t>на</a:t>
            </a:r>
            <a:r>
              <a:rPr lang="bg-BG" b="1" dirty="0" smtClean="0"/>
              <a:t> пощенския сървър </a:t>
            </a:r>
            <a:r>
              <a:rPr lang="bg-BG" dirty="0" smtClean="0"/>
              <a:t>(</a:t>
            </a:r>
            <a:r>
              <a:rPr lang="bg-BG" b="1" dirty="0" smtClean="0">
                <a:solidFill>
                  <a:schemeClr val="bg1"/>
                </a:solidFill>
              </a:rPr>
              <a:t>домейн</a:t>
            </a:r>
            <a:r>
              <a:rPr lang="bg-BG" dirty="0" smtClean="0"/>
              <a:t>)</a:t>
            </a:r>
          </a:p>
          <a:p>
            <a:r>
              <a:rPr lang="bg-BG" dirty="0" smtClean="0"/>
              <a:t>Потребителското име може да съдържа само </a:t>
            </a:r>
            <a:r>
              <a:rPr lang="bg-BG" b="1" dirty="0" smtClean="0"/>
              <a:t>латински букви</a:t>
            </a:r>
            <a:r>
              <a:rPr lang="bg-BG" dirty="0" smtClean="0"/>
              <a:t>, </a:t>
            </a:r>
            <a:r>
              <a:rPr lang="bg-BG" b="1" dirty="0" smtClean="0"/>
              <a:t>цифри</a:t>
            </a:r>
            <a:r>
              <a:rPr lang="bg-BG" dirty="0" smtClean="0"/>
              <a:t> и </a:t>
            </a:r>
            <a:r>
              <a:rPr lang="bg-BG" b="1" dirty="0" smtClean="0"/>
              <a:t>символи</a:t>
            </a:r>
          </a:p>
          <a:p>
            <a:r>
              <a:rPr lang="bg-BG" dirty="0" smtClean="0"/>
              <a:t>Пример: </a:t>
            </a:r>
            <a:r>
              <a:rPr lang="en-US" b="1" dirty="0" smtClean="0">
                <a:solidFill>
                  <a:schemeClr val="bg1"/>
                </a:solidFill>
              </a:rPr>
              <a:t>eshumanova@gmail.com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Имейл адрес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07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315916"/>
            <a:ext cx="10961783" cy="768084"/>
          </a:xfrm>
        </p:spPr>
        <p:txBody>
          <a:bodyPr/>
          <a:lstStyle/>
          <a:p>
            <a:r>
              <a:rPr lang="bg-BG" dirty="0"/>
              <a:t>Регистрация на ел. </a:t>
            </a:r>
            <a:r>
              <a:rPr lang="bg-BG" dirty="0" smtClean="0"/>
              <a:t>поща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122" y="729000"/>
            <a:ext cx="5843755" cy="36907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182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Регистрация в </a:t>
            </a:r>
            <a:r>
              <a:rPr lang="en-US" dirty="0" smtClean="0"/>
              <a:t>Gmail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54"/>
          <a:stretch/>
        </p:blipFill>
        <p:spPr>
          <a:xfrm>
            <a:off x="0" y="1088999"/>
            <a:ext cx="12192000" cy="5760001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 bwMode="auto">
          <a:xfrm>
            <a:off x="786000" y="2664000"/>
            <a:ext cx="3600000" cy="2025000"/>
          </a:xfrm>
          <a:prstGeom prst="wedgeRoundRectCallout">
            <a:avLst>
              <a:gd name="adj1" fmla="val 62294"/>
              <a:gd name="adj2" fmla="val 973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Когато отворите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Gmail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ще трябва да си създадете нов акаунт в </a:t>
            </a:r>
            <a:r>
              <a:rPr lang="en-US" sz="2800" b="1" dirty="0" smtClean="0">
                <a:solidFill>
                  <a:schemeClr val="accent3"/>
                </a:solidFill>
              </a:rPr>
              <a:t>G</a:t>
            </a:r>
            <a:r>
              <a:rPr lang="en-US" sz="2800" b="1" dirty="0" smtClean="0">
                <a:solidFill>
                  <a:srgbClr val="FF0000"/>
                </a:solidFill>
              </a:rPr>
              <a:t>o</a:t>
            </a:r>
            <a:r>
              <a:rPr lang="en-US" sz="2800" b="1" dirty="0" smtClean="0">
                <a:solidFill>
                  <a:schemeClr val="accent1"/>
                </a:solidFill>
              </a:rPr>
              <a:t>o</a:t>
            </a:r>
            <a:r>
              <a:rPr lang="en-US" sz="2800" b="1" dirty="0" smtClean="0">
                <a:solidFill>
                  <a:srgbClr val="00B0F0"/>
                </a:solidFill>
              </a:rPr>
              <a:t>g</a:t>
            </a:r>
            <a:r>
              <a:rPr lang="en-US" sz="2800" b="1" dirty="0" smtClean="0">
                <a:solidFill>
                  <a:schemeClr val="accent2"/>
                </a:solidFill>
              </a:rPr>
              <a:t>l</a:t>
            </a:r>
            <a:r>
              <a:rPr lang="en-US" sz="2800" b="1" dirty="0" smtClean="0">
                <a:solidFill>
                  <a:srgbClr val="FF0000"/>
                </a:solidFill>
              </a:rPr>
              <a:t>e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05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Регистрация в </a:t>
            </a:r>
            <a:r>
              <a:rPr lang="en-US" dirty="0"/>
              <a:t>Gmail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92"/>
          <a:stretch/>
        </p:blipFill>
        <p:spPr>
          <a:xfrm>
            <a:off x="0" y="1087626"/>
            <a:ext cx="12192000" cy="582300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786000" y="2664000"/>
            <a:ext cx="3510000" cy="1575000"/>
          </a:xfrm>
          <a:prstGeom prst="wedgeRoundRectCallout">
            <a:avLst>
              <a:gd name="adj1" fmla="val 66557"/>
              <a:gd name="adj2" fmla="val 604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Първоначално ще трябва да въведете име за профила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9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Регистрация в </a:t>
            </a:r>
            <a:r>
              <a:rPr lang="en-US" dirty="0"/>
              <a:t>Gmail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90"/>
          <a:stretch/>
        </p:blipFill>
        <p:spPr>
          <a:xfrm>
            <a:off x="0" y="1087626"/>
            <a:ext cx="12192000" cy="5761374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786000" y="2664000"/>
            <a:ext cx="3735000" cy="1440000"/>
          </a:xfrm>
          <a:prstGeom prst="wedgeRoundRectCallout">
            <a:avLst>
              <a:gd name="adj1" fmla="val 56097"/>
              <a:gd name="adj2" fmla="val 76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Следващата стъпка е да въведе вашата дата на раждане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1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4917</TotalTime>
  <Words>555</Words>
  <Application>Microsoft Office PowerPoint</Application>
  <PresentationFormat>Widescreen</PresentationFormat>
  <Paragraphs>87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Calibri</vt:lpstr>
      <vt:lpstr>Consolas</vt:lpstr>
      <vt:lpstr>Wingdings</vt:lpstr>
      <vt:lpstr>SoftUni</vt:lpstr>
      <vt:lpstr>Електронна поща</vt:lpstr>
      <vt:lpstr>Съдържание</vt:lpstr>
      <vt:lpstr>Електронна поща</vt:lpstr>
      <vt:lpstr>Електронна поща</vt:lpstr>
      <vt:lpstr>Имейл адрес</vt:lpstr>
      <vt:lpstr>Регистрация на ел. поща</vt:lpstr>
      <vt:lpstr>Регистрация в Gmail</vt:lpstr>
      <vt:lpstr>Регистрация в Gmail</vt:lpstr>
      <vt:lpstr>Регистрация в Gmail</vt:lpstr>
      <vt:lpstr>Регистрация в Gmail</vt:lpstr>
      <vt:lpstr>Регистрация в Gmail</vt:lpstr>
      <vt:lpstr>Регистрация в Gmail</vt:lpstr>
      <vt:lpstr>Задача: Създаване на нов имейл акаунт</vt:lpstr>
      <vt:lpstr>Правила за безопасно ползване на ел. поща</vt:lpstr>
      <vt:lpstr>Правила</vt:lpstr>
      <vt:lpstr>Изпращане на писмо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Електронна поща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252</cp:revision>
  <dcterms:created xsi:type="dcterms:W3CDTF">2018-05-23T13:08:44Z</dcterms:created>
  <dcterms:modified xsi:type="dcterms:W3CDTF">2023-10-16T13:54:06Z</dcterms:modified>
  <cp:category/>
</cp:coreProperties>
</file>