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7"/>
  </p:notesMasterIdLst>
  <p:handoutMasterIdLst>
    <p:handoutMasterId r:id="rId38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605" r:id="rId22"/>
    <p:sldId id="606" r:id="rId23"/>
    <p:sldId id="607" r:id="rId24"/>
    <p:sldId id="608" r:id="rId25"/>
    <p:sldId id="609" r:id="rId26"/>
    <p:sldId id="610" r:id="rId27"/>
    <p:sldId id="611" r:id="rId28"/>
    <p:sldId id="612" r:id="rId29"/>
    <p:sldId id="613" r:id="rId30"/>
    <p:sldId id="614" r:id="rId31"/>
    <p:sldId id="615" r:id="rId32"/>
    <p:sldId id="616" r:id="rId33"/>
    <p:sldId id="586" r:id="rId34"/>
    <p:sldId id="504" r:id="rId35"/>
    <p:sldId id="505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Списъци" id="{5B5C68D3-9797-4C6B-9F3E-DB7F84392B7E}">
          <p14:sldIdLst>
            <p14:sldId id="587"/>
            <p14:sldId id="588"/>
            <p14:sldId id="589"/>
          </p14:sldIdLst>
        </p14:section>
        <p14:section name="Съхранение на данни" id="{F5F73B1C-CB74-434A-9991-694F1C1A060D}">
          <p14:sldIdLst>
            <p14:sldId id="590"/>
            <p14:sldId id="591"/>
            <p14:sldId id="592"/>
          </p14:sldIdLst>
        </p14:section>
        <p14:section name="Създаване на списък" id="{89F4B817-2555-4BBE-974A-1A67F8BCF701}">
          <p14:sldIdLst>
            <p14:sldId id="593"/>
            <p14:sldId id="594"/>
            <p14:sldId id="595"/>
            <p14:sldId id="596"/>
          </p14:sldIdLst>
        </p14:section>
        <p14:section name="Достъпване на елементи" id="{3E341BCA-C6C3-4363-9300-60DC1D746F4E}">
          <p14:sldIdLst>
            <p14:sldId id="597"/>
            <p14:sldId id="598"/>
            <p14:sldId id="599"/>
            <p14:sldId id="600"/>
            <p14:sldId id="601"/>
          </p14:sldIdLst>
        </p14:section>
        <p14:section name="Манипулиране на списъци" id="{71F9B31E-5263-43BB-B45B-84989B1A9E3D}">
          <p14:sldIdLst>
            <p14:sldId id="602"/>
            <p14:sldId id="603"/>
            <p14:sldId id="604"/>
            <p14:sldId id="605"/>
            <p14:sldId id="606"/>
          </p14:sldIdLst>
        </p14:section>
        <p14:section name="Преминаване през списъци с цикли" id="{81C51695-2E1F-4855-BB47-E8E7A7AE3A58}">
          <p14:sldIdLst>
            <p14:sldId id="607"/>
            <p14:sldId id="608"/>
            <p14:sldId id="609"/>
            <p14:sldId id="610"/>
            <p14:sldId id="611"/>
          </p14:sldIdLst>
        </p14:section>
        <p14:section name="Търсене на елементи в списък" id="{8C45B45F-6550-4848-83E7-A08A2B708A2A}">
          <p14:sldIdLst>
            <p14:sldId id="612"/>
            <p14:sldId id="613"/>
            <p14:sldId id="614"/>
            <p14:sldId id="615"/>
            <p14:sldId id="61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470" autoAdjust="0"/>
    <p:restoredTop sz="95214" autoAdjust="0"/>
  </p:normalViewPr>
  <p:slideViewPr>
    <p:cSldViewPr showGuides="1">
      <p:cViewPr>
        <p:scale>
          <a:sx n="100" d="100"/>
          <a:sy n="100" d="100"/>
        </p:scale>
        <p:origin x="354" y="42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3822" y="66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30.11.2024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dirty="0" smtClean="0"/>
              <a:t>Работна група </a:t>
            </a:r>
            <a:r>
              <a:rPr lang="bg-BG" dirty="0" smtClean="0"/>
              <a:t>"Образование по програмиране и ИТ"</a:t>
            </a:r>
            <a:r>
              <a:rPr lang="bg-BG" sz="1100" dirty="0" smtClean="0"/>
              <a:t>, с подкрепата на </a:t>
            </a:r>
            <a:r>
              <a:rPr lang="en-US" sz="1100" dirty="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6548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554746" y="1449000"/>
            <a:ext cx="11083636" cy="918803"/>
          </a:xfrm>
        </p:spPr>
        <p:txBody>
          <a:bodyPr>
            <a:normAutofit/>
          </a:bodyPr>
          <a:lstStyle/>
          <a:p>
            <a:r>
              <a:rPr lang="bg-BG" dirty="0" smtClean="0"/>
              <a:t>Основни действия и ползи от списъци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405" y="321501"/>
            <a:ext cx="10691191" cy="947499"/>
          </a:xfrm>
        </p:spPr>
        <p:txBody>
          <a:bodyPr>
            <a:normAutofit/>
          </a:bodyPr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204000"/>
            <a:ext cx="1902125" cy="853099"/>
          </a:xfrm>
          <a:prstGeom prst="rect">
            <a:avLst/>
          </a:prstGeom>
        </p:spPr>
      </p:pic>
      <p:pic>
        <p:nvPicPr>
          <p:cNvPr id="1026" name="Picture 2" descr="Why We Continue to Rely on (and Love) To-Do Lists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98" t="10671" r="398" b="7011"/>
          <a:stretch/>
        </p:blipFill>
        <p:spPr bwMode="auto">
          <a:xfrm>
            <a:off x="6390123" y="3159000"/>
            <a:ext cx="5248260" cy="243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890"/>
    </mc:Choice>
    <mc:Fallback>
      <p:transition spd="slow" advClick="0" advTm="89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Списък</a:t>
            </a:r>
            <a:r>
              <a:rPr lang="bg-BG" dirty="0" smtClean="0"/>
              <a:t> може да бъде </a:t>
            </a:r>
            <a:r>
              <a:rPr lang="bg-BG" b="1" dirty="0" smtClean="0"/>
              <a:t>създаден</a:t>
            </a:r>
            <a:r>
              <a:rPr lang="bg-BG" dirty="0" smtClean="0"/>
              <a:t> като:</a:t>
            </a:r>
          </a:p>
          <a:p>
            <a:pPr lvl="1"/>
            <a:r>
              <a:rPr lang="bg-BG" b="1" dirty="0" smtClean="0"/>
              <a:t>Изредим съдържанието </a:t>
            </a:r>
            <a:r>
              <a:rPr lang="bg-BG" dirty="0" smtClean="0"/>
              <a:t>на списъка със </a:t>
            </a:r>
            <a:r>
              <a:rPr lang="bg-BG" b="1" dirty="0" smtClean="0"/>
              <a:t>запетаи</a:t>
            </a:r>
            <a:r>
              <a:rPr lang="bg-BG" dirty="0" smtClean="0"/>
              <a:t> в </a:t>
            </a:r>
            <a:r>
              <a:rPr lang="bg-BG" b="1" dirty="0" smtClean="0"/>
              <a:t>квадратни скоби</a:t>
            </a:r>
            <a:endParaRPr lang="en-US" b="1" dirty="0" smtClean="0"/>
          </a:p>
          <a:p>
            <a:pPr lvl="1"/>
            <a:endParaRPr lang="en-US" dirty="0"/>
          </a:p>
          <a:p>
            <a:pPr lvl="1"/>
            <a:r>
              <a:rPr lang="bg-BG" dirty="0" smtClean="0"/>
              <a:t>Използваме </a:t>
            </a:r>
            <a:r>
              <a:rPr lang="bg-BG" b="1" dirty="0" smtClean="0"/>
              <a:t>функцията </a:t>
            </a:r>
            <a:r>
              <a:rPr lang="en-US" b="1" dirty="0" smtClean="0">
                <a:solidFill>
                  <a:schemeClr val="bg1"/>
                </a:solidFill>
              </a:rPr>
              <a:t>list()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списък в </a:t>
            </a:r>
            <a:r>
              <a:rPr lang="en-US" dirty="0" smtClean="0"/>
              <a:t>Python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1, 2, 3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6000" y="4419000"/>
            <a:ext cx="3690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empty_list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list()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480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000"/>
              </a:spcAft>
            </a:pPr>
            <a:r>
              <a:rPr lang="ru-RU" dirty="0"/>
              <a:t>Можете да използвате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 smtClean="0">
                <a:solidFill>
                  <a:schemeClr val="bg1"/>
                </a:solidFill>
              </a:rPr>
              <a:t>split()</a:t>
            </a:r>
            <a:r>
              <a:rPr lang="ru-RU" dirty="0" smtClean="0"/>
              <a:t>, </a:t>
            </a:r>
            <a:r>
              <a:rPr lang="ru-RU" dirty="0"/>
              <a:t>за да </a:t>
            </a:r>
            <a:r>
              <a:rPr lang="ru-RU" b="1" dirty="0"/>
              <a:t>разделите</a:t>
            </a:r>
            <a:r>
              <a:rPr lang="ru-RU" dirty="0"/>
              <a:t> </a:t>
            </a:r>
            <a:r>
              <a:rPr lang="ru-RU" b="1" dirty="0" smtClean="0"/>
              <a:t>текст</a:t>
            </a:r>
            <a:r>
              <a:rPr lang="ru-RU" dirty="0" smtClean="0"/>
              <a:t> </a:t>
            </a:r>
            <a:r>
              <a:rPr lang="ru-RU" dirty="0"/>
              <a:t>и да </a:t>
            </a:r>
            <a:r>
              <a:rPr lang="ru-RU" dirty="0" smtClean="0"/>
              <a:t>създадете списък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r>
              <a:rPr lang="bg-BG" dirty="0" smtClean="0"/>
              <a:t>Можете да подадете </a:t>
            </a:r>
            <a:r>
              <a:rPr lang="bg-BG" b="1" dirty="0" smtClean="0"/>
              <a:t>различен </a:t>
            </a:r>
            <a:r>
              <a:rPr lang="bg-BG" b="1" dirty="0" smtClean="0">
                <a:solidFill>
                  <a:schemeClr val="bg1"/>
                </a:solidFill>
              </a:rPr>
              <a:t>разделител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Създаване на списък от 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51000" y="2523603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some_text = "a b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some_text.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 smtClean="0">
                <a:latin typeface="Consolas" panose="020B0609020204030204" pitchFamily="49" charset="0"/>
              </a:rPr>
              <a:t>"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print(my_list)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ounded Rectangular Callout 5"/>
          <p:cNvSpPr/>
          <p:nvPr/>
        </p:nvSpPr>
        <p:spPr bwMode="auto">
          <a:xfrm>
            <a:off x="6099450" y="2310882"/>
            <a:ext cx="2255326" cy="571746"/>
          </a:xfrm>
          <a:prstGeom prst="wedgeRoundRectCallout">
            <a:avLst>
              <a:gd name="adj1" fmla="val -76581"/>
              <a:gd name="adj2" fmla="val 74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1000" y="4869000"/>
            <a:ext cx="603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some_text = "a</a:t>
            </a:r>
            <a:r>
              <a:rPr lang="bg-BG" sz="2400" b="1" dirty="0" smtClean="0"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b</a:t>
            </a:r>
            <a:r>
              <a:rPr lang="bg-BG" sz="2400" b="1" dirty="0" smtClean="0"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c"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some_text.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split(</a:t>
            </a:r>
            <a:r>
              <a:rPr lang="en-US" sz="2400" b="1" dirty="0" smtClean="0">
                <a:latin typeface="Consolas" panose="020B0609020204030204" pitchFamily="49" charset="0"/>
              </a:rPr>
              <a:t>"</a:t>
            </a:r>
            <a:r>
              <a:rPr lang="bg-BG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,</a:t>
            </a:r>
            <a:r>
              <a:rPr lang="en-US" sz="2400" b="1" dirty="0" smtClean="0">
                <a:latin typeface="Consolas" panose="020B0609020204030204" pitchFamily="49" charset="0"/>
              </a:rPr>
              <a:t> 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print(my_list)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['a', 'b', 'c']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8522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Aft>
                <a:spcPts val="3600"/>
              </a:spcAft>
            </a:pPr>
            <a:r>
              <a:rPr lang="ru-RU" dirty="0"/>
              <a:t>Можете да създадете </a:t>
            </a:r>
            <a:r>
              <a:rPr lang="ru-RU" b="1" dirty="0" smtClean="0"/>
              <a:t>текст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b="1" dirty="0"/>
              <a:t>списък</a:t>
            </a:r>
            <a:r>
              <a:rPr lang="ru-RU" dirty="0"/>
              <a:t> с помощта на </a:t>
            </a:r>
            <a:r>
              <a:rPr lang="ru-RU" b="1" dirty="0"/>
              <a:t>функцията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string.join</a:t>
            </a:r>
            <a:r>
              <a:rPr lang="ru-RU" b="1" dirty="0" smtClean="0">
                <a:solidFill>
                  <a:schemeClr val="bg1"/>
                </a:solidFill>
              </a:rPr>
              <a:t>()</a:t>
            </a:r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Резултатър от </a:t>
            </a:r>
            <a:r>
              <a:rPr lang="en-US" b="1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 </a:t>
            </a:r>
            <a:r>
              <a:rPr lang="bg-BG" b="1" dirty="0" smtClean="0"/>
              <a:t>функцията</a:t>
            </a:r>
            <a:r>
              <a:rPr lang="bg-BG" dirty="0" smtClean="0"/>
              <a:t> винаги е </a:t>
            </a:r>
            <a:r>
              <a:rPr lang="bg-BG" b="1" dirty="0" smtClean="0"/>
              <a:t>текст</a:t>
            </a:r>
            <a:r>
              <a:rPr lang="bg-BG" dirty="0" smtClean="0"/>
              <a:t> (</a:t>
            </a:r>
            <a:r>
              <a:rPr lang="en-US" b="1" dirty="0" smtClean="0"/>
              <a:t>string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В </a:t>
            </a:r>
            <a:r>
              <a:rPr lang="en-US" dirty="0" smtClean="0"/>
              <a:t>Python </a:t>
            </a:r>
            <a:r>
              <a:rPr lang="en-US" b="1" dirty="0" smtClean="0">
                <a:solidFill>
                  <a:schemeClr val="bg1"/>
                </a:solidFill>
              </a:rPr>
              <a:t>join</a:t>
            </a:r>
            <a:r>
              <a:rPr lang="en-US" dirty="0" smtClean="0"/>
              <a:t> </a:t>
            </a:r>
            <a:r>
              <a:rPr lang="bg-BG" dirty="0" smtClean="0"/>
              <a:t>може да се използва само при </a:t>
            </a:r>
            <a:r>
              <a:rPr lang="bg-BG" b="1" dirty="0" smtClean="0"/>
              <a:t>списъци с текст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Обединяване на списъци в </a:t>
            </a:r>
            <a:r>
              <a:rPr lang="ru-RU" dirty="0" smtClean="0"/>
              <a:t>текст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96000" y="2529000"/>
            <a:ext cx="6165000" cy="10306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["a", "b", "c"]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>
                <a:latin typeface="Consolas" panose="020B0609020204030204" pitchFamily="49" charset="0"/>
              </a:rPr>
              <a:t>my_list</a:t>
            </a:r>
            <a:r>
              <a:rPr lang="en-US" sz="2400" b="1" dirty="0" smtClean="0">
                <a:latin typeface="Consolas" panose="020B0609020204030204" pitchFamily="49" charset="0"/>
              </a:rPr>
              <a:t>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a-b-c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96000" y="5684626"/>
            <a:ext cx="61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"-".join</a:t>
            </a:r>
            <a:r>
              <a:rPr lang="en-US" sz="2400" b="1" dirty="0" smtClean="0">
                <a:latin typeface="Consolas" panose="020B0609020204030204" pitchFamily="49" charset="0"/>
              </a:rPr>
              <a:t>([1, 2, 3]))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error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3081000" y="3609000"/>
            <a:ext cx="3330000" cy="675000"/>
          </a:xfrm>
          <a:prstGeom prst="wedgeRoundRectCallout">
            <a:avLst>
              <a:gd name="adj1" fmla="val -76609"/>
              <a:gd name="adj2" fmla="val -75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Текстов разделител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14909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индексите на отделните елементи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Достъпване на </a:t>
            </a:r>
            <a:r>
              <a:rPr lang="bg-BG" dirty="0" smtClean="0"/>
              <a:t>елементи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476000" y="1899000"/>
            <a:ext cx="3240000" cy="137592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7200" dirty="0" smtClean="0">
                <a:solidFill>
                  <a:schemeClr val="bg2"/>
                </a:solidFill>
              </a:rPr>
              <a:t>[index]</a:t>
            </a:r>
            <a:endParaRPr lang="en-US" sz="72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25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Използвайте </a:t>
            </a:r>
            <a:r>
              <a:rPr lang="ru-RU" b="1" dirty="0">
                <a:solidFill>
                  <a:schemeClr val="bg1"/>
                </a:solidFill>
              </a:rPr>
              <a:t>квадратни скоби</a:t>
            </a:r>
            <a:r>
              <a:rPr lang="ru-RU" dirty="0"/>
              <a:t>, за да получите елемент </a:t>
            </a:r>
            <a:r>
              <a:rPr lang="ru-RU" dirty="0" smtClean="0"/>
              <a:t>по</a:t>
            </a:r>
            <a:r>
              <a:rPr lang="en-US" dirty="0" smtClean="0"/>
              <a:t> </a:t>
            </a:r>
            <a:r>
              <a:rPr lang="bg-BG" dirty="0" smtClean="0"/>
              <a:t>неговия</a:t>
            </a:r>
            <a:r>
              <a:rPr lang="ru-RU" dirty="0" smtClean="0"/>
              <a:t> </a:t>
            </a:r>
            <a:r>
              <a:rPr lang="ru-RU" b="1" dirty="0" smtClean="0"/>
              <a:t>индекс</a:t>
            </a:r>
            <a:endParaRPr lang="en-US" b="1" dirty="0" smtClean="0"/>
          </a:p>
          <a:p>
            <a:r>
              <a:rPr lang="ru-RU" dirty="0" smtClean="0"/>
              <a:t>Индексите </a:t>
            </a:r>
            <a:r>
              <a:rPr lang="ru-RU" dirty="0"/>
              <a:t>описват </a:t>
            </a:r>
            <a:r>
              <a:rPr lang="ru-RU" b="1" dirty="0"/>
              <a:t>позицията</a:t>
            </a:r>
            <a:r>
              <a:rPr lang="ru-RU" dirty="0"/>
              <a:t> на даден </a:t>
            </a:r>
            <a:r>
              <a:rPr lang="ru-RU" dirty="0" smtClean="0"/>
              <a:t>елемент</a:t>
            </a:r>
            <a:endParaRPr lang="en-US" dirty="0" smtClean="0"/>
          </a:p>
          <a:p>
            <a:r>
              <a:rPr lang="ru-RU" dirty="0" smtClean="0"/>
              <a:t>Винаги </a:t>
            </a:r>
            <a:r>
              <a:rPr lang="ru-RU" b="1" dirty="0"/>
              <a:t>започваме</a:t>
            </a:r>
            <a:r>
              <a:rPr lang="ru-RU" dirty="0"/>
              <a:t> да броим индексите от </a:t>
            </a:r>
            <a:r>
              <a:rPr lang="ru-RU" b="1" dirty="0">
                <a:solidFill>
                  <a:schemeClr val="bg1"/>
                </a:solidFill>
              </a:rPr>
              <a:t>0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индекси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3148500" y="4284000"/>
            <a:ext cx="58950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list_of_numbers = [1, 6, 9]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p</a:t>
            </a:r>
            <a:r>
              <a:rPr lang="en-US" sz="2400" b="1" dirty="0" smtClean="0">
                <a:latin typeface="Consolas" panose="020B0609020204030204" pitchFamily="49" charset="0"/>
              </a:rPr>
              <a:t>rint(list_of_numbers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[0]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1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print(list_of_numbers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[1]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6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print(list_of_numbers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[2]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9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1460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ru-RU" b="1" dirty="0">
                <a:solidFill>
                  <a:schemeClr val="bg1"/>
                </a:solidFill>
              </a:rPr>
              <a:t>Python</a:t>
            </a:r>
            <a:r>
              <a:rPr lang="ru-RU" dirty="0"/>
              <a:t> можете да използвате </a:t>
            </a:r>
            <a:r>
              <a:rPr lang="ru-RU" b="1" dirty="0" smtClean="0"/>
              <a:t>отрицателния</a:t>
            </a:r>
            <a:r>
              <a:rPr lang="en-US" dirty="0" smtClean="0"/>
              <a:t> </a:t>
            </a:r>
            <a:r>
              <a:rPr lang="ru-RU" b="1" dirty="0" smtClean="0"/>
              <a:t>знак</a:t>
            </a:r>
            <a:r>
              <a:rPr lang="en-US" b="1" dirty="0" smtClean="0"/>
              <a:t> </a:t>
            </a:r>
            <a:r>
              <a:rPr lang="en-US" dirty="0"/>
              <a:t>("</a:t>
            </a:r>
            <a:r>
              <a:rPr lang="bg-BG" dirty="0"/>
              <a:t>–</a:t>
            </a:r>
            <a:r>
              <a:rPr lang="en-US" dirty="0"/>
              <a:t>")</a:t>
            </a:r>
            <a:r>
              <a:rPr lang="ru-RU" dirty="0" smtClean="0"/>
              <a:t> </a:t>
            </a:r>
            <a:r>
              <a:rPr lang="ru-RU" dirty="0"/>
              <a:t>за достъп до </a:t>
            </a:r>
            <a:r>
              <a:rPr lang="ru-RU" dirty="0" smtClean="0"/>
              <a:t>елемент</a:t>
            </a:r>
            <a:endParaRPr lang="en-US" dirty="0" smtClean="0"/>
          </a:p>
          <a:p>
            <a:r>
              <a:rPr lang="ru-RU" dirty="0" smtClean="0"/>
              <a:t>Отрицателният </a:t>
            </a:r>
            <a:r>
              <a:rPr lang="ru-RU" dirty="0"/>
              <a:t>знак ще започне да брои от </a:t>
            </a:r>
            <a:r>
              <a:rPr lang="ru-RU" b="1" dirty="0"/>
              <a:t>края на списъка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"–"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957250" y="3834000"/>
            <a:ext cx="6277500" cy="18431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my_pets = ["</a:t>
            </a:r>
            <a:r>
              <a:rPr lang="en-US" sz="2400" b="1" dirty="0">
                <a:latin typeface="Consolas" panose="020B0609020204030204" pitchFamily="49" charset="0"/>
              </a:rPr>
              <a:t>cat", </a:t>
            </a:r>
            <a:r>
              <a:rPr lang="en-US" sz="2400" b="1" dirty="0" smtClean="0">
                <a:latin typeface="Consolas" panose="020B0609020204030204" pitchFamily="49" charset="0"/>
              </a:rPr>
              <a:t>"dog", "parrot"]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latin typeface="Consolas" panose="020B0609020204030204" pitchFamily="49" charset="0"/>
              </a:rPr>
              <a:t>my_pets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[-1]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parrot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latin typeface="Consolas" panose="020B0609020204030204" pitchFamily="49" charset="0"/>
              </a:rPr>
              <a:t>my_pets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[-2]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dog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</a:t>
            </a:r>
            <a:r>
              <a:rPr lang="en-US" sz="2400" b="1" dirty="0">
                <a:latin typeface="Consolas" panose="020B0609020204030204" pitchFamily="49" charset="0"/>
              </a:rPr>
              <a:t>my_pets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[-3]</a:t>
            </a:r>
            <a:r>
              <a:rPr lang="en-US" sz="2400" b="1" dirty="0" smtClean="0">
                <a:latin typeface="Consolas" panose="020B0609020204030204" pitchFamily="49" charset="0"/>
              </a:rPr>
              <a:t>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cat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5588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Намирате се в </a:t>
            </a:r>
            <a:r>
              <a:rPr lang="ru-RU" b="1" dirty="0"/>
              <a:t>зоологическата градина </a:t>
            </a:r>
            <a:r>
              <a:rPr lang="ru-RU" dirty="0"/>
              <a:t>и </a:t>
            </a:r>
            <a:r>
              <a:rPr lang="ru-RU" b="1" dirty="0"/>
              <a:t>сурикатите</a:t>
            </a:r>
            <a:r>
              <a:rPr lang="ru-RU" dirty="0"/>
              <a:t> изглеждат </a:t>
            </a:r>
            <a:r>
              <a:rPr lang="ru-RU" b="1" dirty="0" smtClean="0"/>
              <a:t>странно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Ще </a:t>
            </a:r>
            <a:r>
              <a:rPr lang="ru-RU" dirty="0"/>
              <a:t>получите </a:t>
            </a:r>
            <a:r>
              <a:rPr lang="ru-RU" b="1" dirty="0" smtClean="0">
                <a:solidFill>
                  <a:schemeClr val="bg1"/>
                </a:solidFill>
              </a:rPr>
              <a:t>3 входни текста</a:t>
            </a:r>
            <a:r>
              <a:rPr lang="ru-RU" dirty="0" smtClean="0"/>
              <a:t>: </a:t>
            </a:r>
            <a:r>
              <a:rPr lang="ru-RU" dirty="0"/>
              <a:t>(опашка, тяло, </a:t>
            </a:r>
            <a:r>
              <a:rPr lang="ru-RU" dirty="0" smtClean="0"/>
              <a:t>глава)</a:t>
            </a:r>
          </a:p>
          <a:p>
            <a:pPr lvl="1"/>
            <a:r>
              <a:rPr lang="ru-RU" b="1" dirty="0" smtClean="0"/>
              <a:t>Пренаредете </a:t>
            </a:r>
            <a:r>
              <a:rPr lang="ru-RU" b="1" dirty="0"/>
              <a:t>елементите</a:t>
            </a:r>
            <a:r>
              <a:rPr lang="ru-RU" dirty="0"/>
              <a:t> в </a:t>
            </a:r>
            <a:r>
              <a:rPr lang="ru-RU" b="1" dirty="0"/>
              <a:t>масива</a:t>
            </a:r>
            <a:r>
              <a:rPr lang="ru-RU" dirty="0"/>
              <a:t>, така че животното да изглежда нормално: (глава, тяло, опашка)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Чудат зоопарк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48818" y="4625676"/>
            <a:ext cx="508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 tail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 body seems on place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 head is on the wrong end!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654335" y="4625675"/>
            <a:ext cx="5129249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['my head is on the wrong end</a:t>
            </a:r>
            <a:r>
              <a:rPr lang="en-US" sz="2400" b="1" dirty="0" smtClean="0">
                <a:latin typeface="Consolas" panose="020B0609020204030204" pitchFamily="49" charset="0"/>
              </a:rPr>
              <a:t>!', 'my body seems on place', 'my tail']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13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5870581" y="519179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77007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Чудат зоопарк – решение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2901000" y="2349000"/>
            <a:ext cx="6390000" cy="3177381"/>
          </a:xfrm>
        </p:spPr>
        <p:txBody>
          <a:bodyPr/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meerkat = [</a:t>
            </a:r>
            <a:r>
              <a:rPr lang="en-US" dirty="0">
                <a:solidFill>
                  <a:srgbClr val="00B050"/>
                </a:solidFill>
              </a:rPr>
              <a:t>head</a:t>
            </a:r>
            <a:r>
              <a:rPr lang="en-US" dirty="0"/>
              <a:t>, </a:t>
            </a:r>
            <a:r>
              <a:rPr lang="en-US" dirty="0">
                <a:solidFill>
                  <a:srgbClr val="FFC000"/>
                </a:solidFill>
              </a:rPr>
              <a:t>body</a:t>
            </a:r>
            <a:r>
              <a:rPr lang="en-US" dirty="0"/>
              <a:t>, </a:t>
            </a:r>
            <a:r>
              <a:rPr lang="en-US" dirty="0">
                <a:solidFill>
                  <a:srgbClr val="7030A0"/>
                </a:solidFill>
              </a:rPr>
              <a:t>tail</a:t>
            </a:r>
            <a:r>
              <a:rPr lang="en-US" dirty="0"/>
              <a:t>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/>
              <a:t>print(meerkat</a:t>
            </a:r>
            <a:r>
              <a:rPr lang="en-US" dirty="0" smtClean="0"/>
              <a:t>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4141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вградени функции</a:t>
            </a:r>
            <a:endParaRPr lang="en-US" dirty="0"/>
          </a:p>
        </p:txBody>
      </p:sp>
      <p:sp>
        <p:nvSpPr>
          <p:cNvPr id="8" name="Title 7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Манипулиране на списъци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087181"/>
            <a:ext cx="2961488" cy="296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382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 smtClean="0"/>
              <a:t>Използвайте </a:t>
            </a:r>
            <a:r>
              <a:rPr lang="en-US" b="1" dirty="0" smtClean="0">
                <a:solidFill>
                  <a:schemeClr val="bg1"/>
                </a:solidFill>
              </a:rPr>
              <a:t>append</a:t>
            </a:r>
            <a:r>
              <a:rPr lang="en-US" dirty="0" smtClean="0"/>
              <a:t> </a:t>
            </a:r>
            <a:r>
              <a:rPr lang="bg-BG" b="1" dirty="0" smtClean="0"/>
              <a:t>функцията</a:t>
            </a:r>
            <a:r>
              <a:rPr lang="bg-BG" dirty="0" smtClean="0"/>
              <a:t>, за да добавите нов елемент към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елемент</a:t>
            </a:r>
            <a:r>
              <a:rPr lang="en-US" dirty="0" smtClean="0"/>
              <a:t> </a:t>
            </a:r>
            <a:r>
              <a:rPr lang="bg-BG" dirty="0" smtClean="0"/>
              <a:t>към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empty_list = []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empty_list.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 smtClean="0">
                <a:latin typeface="Consolas" panose="020B0609020204030204" pitchFamily="49" charset="0"/>
              </a:rPr>
              <a:t>2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empty_list.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append(</a:t>
            </a:r>
            <a:r>
              <a:rPr lang="en-US" sz="2400" b="1" dirty="0" smtClean="0">
                <a:latin typeface="Consolas" panose="020B0609020204030204" pitchFamily="49" charset="0"/>
              </a:rPr>
              <a:t>3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bg-BG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print(empty_list)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[2, 3]</a:t>
            </a:r>
          </a:p>
        </p:txBody>
      </p:sp>
    </p:spTree>
    <p:extLst>
      <p:ext uri="{BB962C8B-B14F-4D97-AF65-F5344CB8AC3E}">
        <p14:creationId xmlns:p14="http://schemas.microsoft.com/office/powerpoint/2010/main" val="3554267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8959234" cy="5207396"/>
          </a:xfrm>
        </p:spPr>
        <p:txBody>
          <a:bodyPr>
            <a:normAutofit/>
          </a:bodyPr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Списъци</a:t>
            </a:r>
            <a:endParaRPr lang="bg-BG" b="1" dirty="0" smtClean="0">
              <a:solidFill>
                <a:schemeClr val="bg1"/>
              </a:solidFill>
            </a:endParaRPr>
          </a:p>
          <a:p>
            <a:r>
              <a:rPr lang="bg-BG" dirty="0" smtClean="0"/>
              <a:t>͏</a:t>
            </a:r>
            <a:r>
              <a:rPr lang="bg-BG" b="1" dirty="0" smtClean="0"/>
              <a:t>Съхранение</a:t>
            </a:r>
            <a:r>
              <a:rPr lang="bg-BG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данни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Създаване</a:t>
            </a:r>
            <a:r>
              <a:rPr lang="bg-BG" dirty="0" smtClean="0"/>
              <a:t> </a:t>
            </a:r>
            <a:r>
              <a:rPr lang="bg-BG" dirty="0" smtClean="0"/>
              <a:t>на списък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Достъпване</a:t>
            </a:r>
            <a:r>
              <a:rPr lang="bg-BG" dirty="0" smtClean="0"/>
              <a:t> </a:t>
            </a:r>
            <a:r>
              <a:rPr lang="bg-BG" dirty="0" smtClean="0"/>
              <a:t>на </a:t>
            </a:r>
            <a:r>
              <a:rPr lang="bg-BG" b="1" dirty="0" smtClean="0"/>
              <a:t>елементи</a:t>
            </a:r>
          </a:p>
          <a:p>
            <a:r>
              <a:rPr lang="bg-BG" dirty="0" smtClean="0"/>
              <a:t>͏</a:t>
            </a:r>
            <a:r>
              <a:rPr lang="bg-BG" b="1" dirty="0" smtClean="0"/>
              <a:t>Манипулиране</a:t>
            </a:r>
            <a:r>
              <a:rPr lang="bg-BG" dirty="0" smtClean="0"/>
              <a:t> </a:t>
            </a:r>
            <a:r>
              <a:rPr lang="bg-BG" dirty="0"/>
              <a:t>на </a:t>
            </a:r>
            <a:r>
              <a:rPr lang="bg-BG" dirty="0" smtClean="0"/>
              <a:t>списъци</a:t>
            </a:r>
            <a:endParaRPr lang="en-US" dirty="0" smtClean="0"/>
          </a:p>
          <a:p>
            <a:r>
              <a:rPr lang="ru-RU" dirty="0"/>
              <a:t>Преминаване през списъци с </a:t>
            </a:r>
            <a:r>
              <a:rPr lang="ru-RU" b="1" dirty="0" smtClean="0"/>
              <a:t>цикли</a:t>
            </a:r>
            <a:endParaRPr lang="en-US" b="1" dirty="0" smtClean="0"/>
          </a:p>
          <a:p>
            <a:r>
              <a:rPr lang="ru-RU" dirty="0" smtClean="0"/>
              <a:t>͏</a:t>
            </a:r>
            <a:r>
              <a:rPr lang="ru-RU" b="1" dirty="0" smtClean="0"/>
              <a:t>Търсене</a:t>
            </a:r>
            <a:r>
              <a:rPr lang="en-US" dirty="0" smtClean="0"/>
              <a:t> </a:t>
            </a:r>
            <a:r>
              <a:rPr lang="bg-BG" dirty="0"/>
              <a:t>на </a:t>
            </a:r>
            <a:r>
              <a:rPr lang="bg-BG" b="1" dirty="0"/>
              <a:t>елементи</a:t>
            </a:r>
            <a:r>
              <a:rPr lang="ru-RU" dirty="0"/>
              <a:t> в списък</a:t>
            </a:r>
            <a:endParaRPr lang="bg-BG" dirty="0" smtClean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45598" cy="5528766"/>
          </a:xfrm>
        </p:spPr>
        <p:txBody>
          <a:bodyPr/>
          <a:lstStyle/>
          <a:p>
            <a:r>
              <a:rPr lang="bg-BG" dirty="0" smtClean="0"/>
              <a:t>Използвайте </a:t>
            </a:r>
            <a:r>
              <a:rPr lang="en-US" b="1" dirty="0" smtClean="0">
                <a:solidFill>
                  <a:schemeClr val="bg1"/>
                </a:solidFill>
              </a:rPr>
              <a:t>remove</a:t>
            </a:r>
            <a:r>
              <a:rPr lang="en-US" dirty="0" smtClean="0"/>
              <a:t> </a:t>
            </a:r>
            <a:r>
              <a:rPr lang="bg-BG" b="1" dirty="0" smtClean="0"/>
              <a:t>функцията</a:t>
            </a:r>
            <a:r>
              <a:rPr lang="bg-BG" dirty="0" smtClean="0"/>
              <a:t>, за да премахнете специфичен елемент от списъка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Изтриване на елемент</a:t>
            </a:r>
            <a:r>
              <a:rPr lang="en-US" dirty="0" smtClean="0"/>
              <a:t> </a:t>
            </a:r>
            <a:r>
              <a:rPr lang="bg-BG" dirty="0" smtClean="0"/>
              <a:t>от списък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73500" y="2524998"/>
            <a:ext cx="6277500" cy="20740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list_of</a:t>
            </a:r>
            <a:r>
              <a:rPr lang="en-US" sz="2400" b="1" dirty="0" smtClean="0">
                <a:latin typeface="Consolas" panose="020B0609020204030204" pitchFamily="49" charset="0"/>
              </a:rPr>
              <a:t>_numbers = [1, 2, 3, 4, 5]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list_of_numbers.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 smtClean="0">
                <a:latin typeface="Consolas" panose="020B0609020204030204" pitchFamily="49" charset="0"/>
              </a:rPr>
              <a:t>3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list_of_numbers.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remove(</a:t>
            </a:r>
            <a:r>
              <a:rPr lang="en-US" sz="2400" b="1" dirty="0" smtClean="0">
                <a:latin typeface="Consolas" panose="020B0609020204030204" pitchFamily="49" charset="0"/>
              </a:rPr>
              <a:t>1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print(list_of_numbers)</a:t>
            </a:r>
            <a:r>
              <a:rPr lang="en-US" sz="2400" b="1" dirty="0">
                <a:latin typeface="Consolas" panose="020B0609020204030204" pitchFamily="49" charset="0"/>
              </a:rPr>
              <a:t>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[2, 4, 5]</a:t>
            </a:r>
          </a:p>
        </p:txBody>
      </p:sp>
    </p:spTree>
    <p:extLst>
      <p:ext uri="{BB962C8B-B14F-4D97-AF65-F5344CB8AC3E}">
        <p14:creationId xmlns:p14="http://schemas.microsoft.com/office/powerpoint/2010/main" val="1813700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Създайте програма, която чете </a:t>
            </a:r>
            <a:r>
              <a:rPr lang="bg-BG" b="1" dirty="0" smtClean="0"/>
              <a:t>цяло число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dirty="0" smtClean="0"/>
              <a:t>На следващите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dirty="0" smtClean="0"/>
              <a:t> </a:t>
            </a:r>
            <a:r>
              <a:rPr lang="bg-BG" dirty="0" smtClean="0"/>
              <a:t>на брой </a:t>
            </a:r>
            <a:r>
              <a:rPr lang="bg-BG" b="1" dirty="0" smtClean="0"/>
              <a:t>реда</a:t>
            </a:r>
            <a:r>
              <a:rPr lang="bg-BG" dirty="0" smtClean="0"/>
              <a:t> ще получите </a:t>
            </a:r>
            <a:r>
              <a:rPr lang="bg-BG" b="1" dirty="0" smtClean="0"/>
              <a:t>имената</a:t>
            </a:r>
            <a:r>
              <a:rPr lang="bg-BG" dirty="0" smtClean="0"/>
              <a:t> на различни</a:t>
            </a:r>
            <a:r>
              <a:rPr lang="bg-BG" b="1" dirty="0" smtClean="0"/>
              <a:t> курсове</a:t>
            </a:r>
          </a:p>
          <a:p>
            <a:pPr lvl="1"/>
            <a:r>
              <a:rPr lang="bg-BG" dirty="0" smtClean="0"/>
              <a:t>Трябва да </a:t>
            </a:r>
            <a:r>
              <a:rPr lang="bg-BG" b="1" dirty="0" smtClean="0"/>
              <a:t>създадете</a:t>
            </a:r>
            <a:r>
              <a:rPr lang="bg-BG" dirty="0" smtClean="0"/>
              <a:t> </a:t>
            </a:r>
            <a:r>
              <a:rPr lang="bg-BG" b="1" dirty="0" smtClean="0"/>
              <a:t>списък</a:t>
            </a:r>
            <a:r>
              <a:rPr lang="bg-BG" dirty="0" smtClean="0"/>
              <a:t> от тях и да го </a:t>
            </a:r>
            <a:r>
              <a:rPr lang="bg-BG" b="1" dirty="0" smtClean="0"/>
              <a:t>принтирате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Курсове – условие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3023799" y="4242095"/>
            <a:ext cx="135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 smtClean="0">
                <a:latin typeface="Consolas" panose="020B0609020204030204" pitchFamily="49" charset="0"/>
              </a:rPr>
              <a:t>2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Math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IT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646000" y="4648361"/>
            <a:ext cx="3740297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['Math', 'IT']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42DEB2C5-A593-42F9-A1DB-4ECBB3770AD4}"/>
              </a:ext>
            </a:extLst>
          </p:cNvPr>
          <p:cNvSpPr/>
          <p:nvPr/>
        </p:nvSpPr>
        <p:spPr>
          <a:xfrm>
            <a:off x="4786051" y="4808216"/>
            <a:ext cx="447696" cy="30466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180041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Курсове – </a:t>
            </a:r>
            <a:r>
              <a:rPr lang="bg-BG" dirty="0" smtClean="0"/>
              <a:t>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92400" y="2034000"/>
            <a:ext cx="6807201" cy="346823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courses = </a:t>
            </a:r>
            <a:r>
              <a:rPr lang="en-US" sz="2400" b="1" dirty="0" smtClean="0">
                <a:latin typeface="Consolas" panose="020B0609020204030204" pitchFamily="49" charset="0"/>
              </a:rPr>
              <a:t>[]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for n in range(n):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current_course = input()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    </a:t>
            </a:r>
            <a:r>
              <a:rPr lang="en-US" sz="2400" b="1" dirty="0" smtClean="0">
                <a:latin typeface="Consolas" panose="020B0609020204030204" pitchFamily="49" charset="0"/>
              </a:rPr>
              <a:t>courses.append(current_course)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print(courses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dirty="0">
              <a:latin typeface="Consolas" panose="020B0609020204030204" pitchFamily="49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1401" y="4584068"/>
            <a:ext cx="2536399" cy="2196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20498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1690555" y="4914000"/>
            <a:ext cx="8810891" cy="1533084"/>
          </a:xfrm>
        </p:spPr>
        <p:txBody>
          <a:bodyPr/>
          <a:lstStyle/>
          <a:p>
            <a:r>
              <a:rPr lang="ru-RU" dirty="0"/>
              <a:t>Преминаване през списъци </a:t>
            </a:r>
            <a:r>
              <a:rPr lang="ru-RU" dirty="0" smtClean="0"/>
              <a:t>с цикли</a:t>
            </a:r>
            <a:endParaRPr lang="en-US" dirty="0"/>
          </a:p>
        </p:txBody>
      </p:sp>
      <p:pic>
        <p:nvPicPr>
          <p:cNvPr id="2050" name="Picture 2" descr="Cycle - Free arrows ic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2250" y="1179000"/>
            <a:ext cx="2767500" cy="2767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235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Има два варианта, с които може да </a:t>
            </a:r>
            <a:r>
              <a:rPr lang="bg-BG" b="1" dirty="0" smtClean="0"/>
              <a:t>преминете</a:t>
            </a:r>
            <a:r>
              <a:rPr lang="bg-BG" dirty="0" smtClean="0"/>
              <a:t> през </a:t>
            </a:r>
            <a:r>
              <a:rPr lang="bg-BG" b="1" dirty="0" smtClean="0"/>
              <a:t>списък</a:t>
            </a:r>
            <a:r>
              <a:rPr lang="bg-BG" dirty="0" smtClean="0"/>
              <a:t>, използвайки </a:t>
            </a:r>
            <a:r>
              <a:rPr lang="en-US" b="1" dirty="0" smtClean="0">
                <a:solidFill>
                  <a:schemeClr val="bg1"/>
                </a:solidFill>
              </a:rPr>
              <a:t>for</a:t>
            </a:r>
            <a:r>
              <a:rPr lang="en-US" b="1" dirty="0" smtClean="0"/>
              <a:t> </a:t>
            </a:r>
            <a:r>
              <a:rPr lang="bg-BG" b="1" dirty="0" smtClean="0"/>
              <a:t>цикъл</a:t>
            </a:r>
            <a:r>
              <a:rPr lang="en-US" dirty="0" smtClean="0"/>
              <a:t>:</a:t>
            </a:r>
          </a:p>
          <a:p>
            <a:pPr lvl="1">
              <a:spcAft>
                <a:spcPts val="1800"/>
              </a:spcAft>
            </a:pPr>
            <a:r>
              <a:rPr lang="bg-BG" b="1" dirty="0" smtClean="0"/>
              <a:t>Итерация</a:t>
            </a:r>
            <a:r>
              <a:rPr lang="bg-BG" dirty="0" smtClean="0"/>
              <a:t> на отделните елементи</a:t>
            </a:r>
            <a:endParaRPr lang="en-US" dirty="0" smtClean="0"/>
          </a:p>
          <a:p>
            <a:pPr lvl="1"/>
            <a:endParaRPr lang="en-US" dirty="0"/>
          </a:p>
          <a:p>
            <a:pPr marL="442912" lvl="1" indent="0">
              <a:buNone/>
            </a:pPr>
            <a:endParaRPr lang="en-US" dirty="0" smtClean="0"/>
          </a:p>
          <a:p>
            <a:pPr lvl="1"/>
            <a:r>
              <a:rPr lang="bg-BG" dirty="0" smtClean="0"/>
              <a:t>Използване на </a:t>
            </a:r>
            <a:r>
              <a:rPr lang="bg-BG" b="1" dirty="0" smtClean="0"/>
              <a:t>индекси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for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56000" y="3069000"/>
            <a:ext cx="814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</a:t>
            </a:r>
            <a:r>
              <a:rPr lang="en-US" sz="2400" b="1" dirty="0" smtClean="0">
                <a:latin typeface="Consolas" panose="020B0609020204030204" pitchFamily="49" charset="0"/>
              </a:rPr>
              <a:t>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element</a:t>
            </a:r>
            <a:r>
              <a:rPr lang="en-US" sz="2400" b="1" dirty="0" smtClean="0">
                <a:latin typeface="Consolas" panose="020B0609020204030204" pitchFamily="49" charset="0"/>
              </a:rPr>
              <a:t> in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my_pets</a:t>
            </a:r>
            <a:r>
              <a:rPr lang="en-US" sz="2400" b="1" dirty="0" smtClean="0">
                <a:latin typeface="Consolas" panose="020B0609020204030204" pitchFamily="49" charset="0"/>
              </a:rPr>
              <a:t>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print(element, end=" ")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56000" y="5184000"/>
            <a:ext cx="940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my_pets = ["cat", "dog", </a:t>
            </a:r>
            <a:r>
              <a:rPr lang="en-US" sz="2400" b="1" dirty="0" smtClean="0">
                <a:latin typeface="Consolas" panose="020B0609020204030204" pitchFamily="49" charset="0"/>
              </a:rPr>
              <a:t>"fish"]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index</a:t>
            </a:r>
            <a:r>
              <a:rPr lang="en-US" sz="2400" b="1" dirty="0" smtClean="0">
                <a:latin typeface="Consolas" panose="020B0609020204030204" pitchFamily="49" charset="0"/>
              </a:rPr>
              <a:t> in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range</a:t>
            </a:r>
            <a:r>
              <a:rPr lang="en-US" sz="2400" b="1" dirty="0" smtClean="0">
                <a:latin typeface="Consolas" panose="020B0609020204030204" pitchFamily="49" charset="0"/>
              </a:rPr>
              <a:t>(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len(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</a:rPr>
              <a:t>my_pets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r>
              <a:rPr lang="en-US" sz="2400" b="1" dirty="0" smtClean="0">
                <a:latin typeface="Consolas" panose="020B0609020204030204" pitchFamily="49" charset="0"/>
              </a:rPr>
              <a:t>):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print(my_pets[index], end=" ")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cat, dog, fish</a:t>
            </a:r>
            <a:endParaRPr lang="en-US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693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95201" y="1196125"/>
            <a:ext cx="6315799" cy="5528766"/>
          </a:xfrm>
        </p:spPr>
        <p:txBody>
          <a:bodyPr>
            <a:normAutofit/>
          </a:bodyPr>
          <a:lstStyle/>
          <a:p>
            <a:r>
              <a:rPr lang="ru-RU" sz="3600" dirty="0"/>
              <a:t>Можете също така да използвате </a:t>
            </a:r>
            <a:r>
              <a:rPr lang="ru-RU" sz="3600" b="1" dirty="0">
                <a:solidFill>
                  <a:schemeClr val="bg1"/>
                </a:solidFill>
              </a:rPr>
              <a:t>while</a:t>
            </a:r>
            <a:r>
              <a:rPr lang="ru-RU" sz="3600" b="1" dirty="0"/>
              <a:t> </a:t>
            </a:r>
            <a:r>
              <a:rPr lang="ru-RU" sz="3600" b="1" dirty="0" smtClean="0"/>
              <a:t>цикъл</a:t>
            </a:r>
            <a:r>
              <a:rPr lang="ru-RU" sz="3600" dirty="0" smtClean="0"/>
              <a:t> </a:t>
            </a:r>
            <a:r>
              <a:rPr lang="ru-RU" sz="3600" dirty="0"/>
              <a:t>за </a:t>
            </a:r>
            <a:r>
              <a:rPr lang="ru-RU" sz="3600" dirty="0" smtClean="0"/>
              <a:t>итерация</a:t>
            </a:r>
          </a:p>
          <a:p>
            <a:pPr lvl="1"/>
            <a:r>
              <a:rPr lang="ru-RU" sz="3200" dirty="0"/>
              <a:t>В първия пример </a:t>
            </a:r>
            <a:r>
              <a:rPr lang="ru-RU" sz="3200" dirty="0" smtClean="0"/>
              <a:t>итерираме през елементите, </a:t>
            </a:r>
            <a:r>
              <a:rPr lang="ru-RU" sz="3200" dirty="0"/>
              <a:t>докато достигнем </a:t>
            </a:r>
            <a:r>
              <a:rPr lang="ru-RU" sz="3200" b="1" dirty="0"/>
              <a:t>края на </a:t>
            </a:r>
            <a:r>
              <a:rPr lang="ru-RU" sz="3200" b="1" dirty="0" smtClean="0"/>
              <a:t>списъка</a:t>
            </a:r>
          </a:p>
          <a:p>
            <a:pPr lvl="1"/>
            <a:r>
              <a:rPr lang="ru-RU" sz="3200" dirty="0"/>
              <a:t>Във втория пример итерираме, докато </a:t>
            </a:r>
            <a:r>
              <a:rPr lang="ru-RU" sz="3200" b="1" dirty="0"/>
              <a:t>няма повече елементи </a:t>
            </a:r>
            <a:r>
              <a:rPr lang="ru-RU" sz="3200" dirty="0"/>
              <a:t>в </a:t>
            </a:r>
            <a:r>
              <a:rPr lang="ru-RU" sz="3200" b="1" dirty="0"/>
              <a:t>списъка</a:t>
            </a:r>
            <a:endParaRPr lang="en-US" sz="3200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Използване на </a:t>
            </a:r>
            <a:r>
              <a:rPr lang="en-US" dirty="0" smtClean="0"/>
              <a:t>while </a:t>
            </a:r>
            <a:r>
              <a:rPr lang="bg-BG" dirty="0" smtClean="0"/>
              <a:t>цикъл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76272" y="2036804"/>
            <a:ext cx="4979728" cy="192370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pPr>
              <a:spcAft>
                <a:spcPts val="100"/>
              </a:spcAft>
            </a:pPr>
            <a:r>
              <a:rPr lang="en-US" dirty="0"/>
              <a:t>my_list = ["cat", "dog", "fish"]</a:t>
            </a:r>
            <a:endParaRPr lang="bg-BG" dirty="0"/>
          </a:p>
          <a:p>
            <a:r>
              <a:rPr lang="en-US" dirty="0"/>
              <a:t>i = 0</a:t>
            </a:r>
          </a:p>
          <a:p>
            <a:r>
              <a:rPr lang="en-US" dirty="0"/>
              <a:t>while i </a:t>
            </a:r>
            <a:r>
              <a:rPr lang="en-US" dirty="0">
                <a:solidFill>
                  <a:schemeClr val="bg1"/>
                </a:solidFill>
              </a:rPr>
              <a:t>&lt; len</a:t>
            </a:r>
            <a:r>
              <a:rPr lang="en-US" dirty="0"/>
              <a:t>(my_list):</a:t>
            </a:r>
          </a:p>
          <a:p>
            <a:r>
              <a:rPr lang="en-US" dirty="0"/>
              <a:t>	print(my_list</a:t>
            </a:r>
            <a:r>
              <a:rPr lang="en-US" dirty="0">
                <a:solidFill>
                  <a:schemeClr val="bg1"/>
                </a:solidFill>
              </a:rPr>
              <a:t>[i]</a:t>
            </a:r>
            <a:r>
              <a:rPr lang="en-US" dirty="0"/>
              <a:t>, end=" ")</a:t>
            </a:r>
          </a:p>
          <a:p>
            <a:pPr>
              <a:spcAft>
                <a:spcPts val="600"/>
              </a:spcAft>
            </a:pPr>
            <a:r>
              <a:rPr lang="en-US" dirty="0"/>
              <a:t>	i += i	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155457" y="4329000"/>
            <a:ext cx="5700543" cy="191088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numCol="1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latin typeface="Consolas" panose="020B0609020204030204" pitchFamily="49" charset="0"/>
              </a:defRPr>
            </a:lvl1pPr>
          </a:lstStyle>
          <a:p>
            <a:r>
              <a:rPr lang="en-US" dirty="0" smtClean="0"/>
              <a:t>my_list </a:t>
            </a:r>
            <a:r>
              <a:rPr lang="en-US" dirty="0"/>
              <a:t>= ["cat", "dog", "fish"]</a:t>
            </a:r>
            <a:endParaRPr lang="bg-BG" dirty="0"/>
          </a:p>
          <a:p>
            <a:r>
              <a:rPr lang="en-US" dirty="0"/>
              <a:t>while my_list:</a:t>
            </a:r>
          </a:p>
          <a:p>
            <a:r>
              <a:rPr lang="en-US" dirty="0"/>
              <a:t>	print(my_list[0], end=" ")</a:t>
            </a:r>
          </a:p>
          <a:p>
            <a:r>
              <a:rPr lang="en-US" dirty="0"/>
              <a:t>	current_element = my_list[0]</a:t>
            </a:r>
          </a:p>
          <a:p>
            <a:r>
              <a:rPr lang="en-US" dirty="0"/>
              <a:t>	my_list.remove(current_element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909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Ще получите </a:t>
            </a:r>
            <a:r>
              <a:rPr lang="bg-BG" b="1" dirty="0" smtClean="0"/>
              <a:t>цяло число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</a:p>
          <a:p>
            <a:r>
              <a:rPr lang="ru-RU" dirty="0"/>
              <a:t>На следващите </a:t>
            </a:r>
            <a:r>
              <a:rPr lang="ru-RU" b="1" dirty="0">
                <a:solidFill>
                  <a:schemeClr val="bg1"/>
                </a:solidFill>
              </a:rPr>
              <a:t>n</a:t>
            </a:r>
            <a:r>
              <a:rPr lang="ru-RU" b="1" dirty="0"/>
              <a:t> реда </a:t>
            </a:r>
            <a:r>
              <a:rPr lang="ru-RU" dirty="0"/>
              <a:t>ще </a:t>
            </a:r>
            <a:r>
              <a:rPr lang="ru-RU" dirty="0" smtClean="0"/>
              <a:t>получ</a:t>
            </a:r>
            <a:r>
              <a:rPr lang="bg-BG" dirty="0" smtClean="0"/>
              <a:t>авате</a:t>
            </a:r>
            <a:r>
              <a:rPr lang="ru-RU" dirty="0" smtClean="0"/>
              <a:t> </a:t>
            </a:r>
            <a:r>
              <a:rPr lang="ru-RU" b="1" dirty="0"/>
              <a:t>цели </a:t>
            </a:r>
            <a:r>
              <a:rPr lang="ru-RU" b="1" dirty="0" smtClean="0"/>
              <a:t>числа</a:t>
            </a:r>
          </a:p>
          <a:p>
            <a:r>
              <a:rPr lang="ru-RU" dirty="0" smtClean="0"/>
              <a:t>Създайте </a:t>
            </a:r>
            <a:r>
              <a:rPr lang="ru-RU" dirty="0"/>
              <a:t>и отпечатайте </a:t>
            </a:r>
            <a:r>
              <a:rPr lang="ru-RU" b="1" dirty="0"/>
              <a:t>два </a:t>
            </a:r>
            <a:r>
              <a:rPr lang="ru-RU" b="1" dirty="0" smtClean="0"/>
              <a:t>списъка</a:t>
            </a:r>
            <a:r>
              <a:rPr lang="ru-RU" dirty="0" smtClean="0"/>
              <a:t>:</a:t>
            </a:r>
          </a:p>
          <a:p>
            <a:pPr lvl="1"/>
            <a:r>
              <a:rPr lang="ru-RU" dirty="0" smtClean="0"/>
              <a:t>Един </a:t>
            </a:r>
            <a:r>
              <a:rPr lang="ru-RU" dirty="0"/>
              <a:t>с всички </a:t>
            </a:r>
            <a:r>
              <a:rPr lang="ru-RU" b="1" dirty="0">
                <a:solidFill>
                  <a:schemeClr val="bg1"/>
                </a:solidFill>
              </a:rPr>
              <a:t>положителни</a:t>
            </a:r>
            <a:r>
              <a:rPr lang="ru-RU" dirty="0"/>
              <a:t> (</a:t>
            </a:r>
            <a:r>
              <a:rPr lang="ru-RU" b="1" dirty="0"/>
              <a:t>включително 0</a:t>
            </a:r>
            <a:r>
              <a:rPr lang="ru-RU" dirty="0"/>
              <a:t>) </a:t>
            </a:r>
            <a:r>
              <a:rPr lang="ru-RU" b="1" dirty="0" smtClean="0"/>
              <a:t>числа</a:t>
            </a:r>
          </a:p>
          <a:p>
            <a:pPr lvl="1"/>
            <a:r>
              <a:rPr lang="ru-RU" dirty="0" smtClean="0"/>
              <a:t>Един </a:t>
            </a:r>
            <a:r>
              <a:rPr lang="ru-RU" dirty="0"/>
              <a:t>с всички </a:t>
            </a:r>
            <a:r>
              <a:rPr lang="ru-RU" b="1" dirty="0">
                <a:solidFill>
                  <a:schemeClr val="bg1"/>
                </a:solidFill>
              </a:rPr>
              <a:t>отрицателни</a:t>
            </a:r>
            <a:r>
              <a:rPr lang="ru-RU" b="1" dirty="0"/>
              <a:t> </a:t>
            </a:r>
            <a:r>
              <a:rPr lang="ru-RU" b="1" dirty="0" smtClean="0"/>
              <a:t>числа</a:t>
            </a:r>
          </a:p>
          <a:p>
            <a:r>
              <a:rPr lang="ru-RU" dirty="0" smtClean="0"/>
              <a:t>Накрая </a:t>
            </a:r>
            <a:r>
              <a:rPr lang="ru-RU" dirty="0"/>
              <a:t>отпечатайте следното: </a:t>
            </a:r>
            <a:endParaRPr lang="ru-RU" dirty="0" smtClean="0"/>
          </a:p>
          <a:p>
            <a:pPr marL="442912" lvl="1" indent="0">
              <a:spcAft>
                <a:spcPts val="0"/>
              </a:spcAft>
              <a:buNone/>
            </a:pPr>
            <a:r>
              <a:rPr lang="ru-RU" dirty="0" smtClean="0"/>
              <a:t>"</a:t>
            </a:r>
            <a:r>
              <a:rPr lang="ru-RU" b="1" dirty="0" smtClean="0"/>
              <a:t>Брой </a:t>
            </a:r>
            <a:r>
              <a:rPr lang="ru-RU" b="1" dirty="0"/>
              <a:t>на положителните числа: {count_positives} </a:t>
            </a:r>
            <a:endParaRPr lang="ru-RU" b="1" dirty="0" smtClean="0"/>
          </a:p>
          <a:p>
            <a:pPr marL="442912" lvl="1" indent="0">
              <a:spcBef>
                <a:spcPts val="0"/>
              </a:spcBef>
              <a:buNone/>
            </a:pPr>
            <a:r>
              <a:rPr lang="ru-RU" b="1" dirty="0" smtClean="0"/>
              <a:t>Сума </a:t>
            </a:r>
            <a:r>
              <a:rPr lang="ru-RU" b="1" dirty="0"/>
              <a:t>на отрицателните: {sum_of_negatives</a:t>
            </a:r>
            <a:r>
              <a:rPr lang="ru-RU" b="1" dirty="0" smtClean="0"/>
              <a:t>}</a:t>
            </a:r>
            <a:r>
              <a:rPr lang="ru-RU" dirty="0" smtClean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Статисика – условие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09" t="23370" r="15585" b="6078"/>
          <a:stretch/>
        </p:blipFill>
        <p:spPr>
          <a:xfrm>
            <a:off x="9189438" y="4816329"/>
            <a:ext cx="2931006" cy="1908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0034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Статистика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456262"/>
            <a:ext cx="9405000" cy="50709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</a:t>
            </a:r>
            <a:r>
              <a:rPr lang="en-US" sz="2400" b="1" dirty="0" smtClean="0">
                <a:latin typeface="Consolas" panose="020B0609020204030204" pitchFamily="49" charset="0"/>
              </a:rPr>
              <a:t>())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positives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[]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negatives </a:t>
            </a:r>
            <a:r>
              <a:rPr lang="en-US" sz="2400" b="1" dirty="0">
                <a:latin typeface="Consolas" panose="020B0609020204030204" pitchFamily="49" charset="0"/>
              </a:rPr>
              <a:t>= [] </a:t>
            </a:r>
            <a:endParaRPr lang="en-US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n in range(n):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Прочетете числата от потребителя и ги 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	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добавете в подходящия списък</a:t>
            </a: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endParaRPr lang="bg-BG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позитивни числа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списъка с 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отрицателни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числа</a:t>
            </a:r>
            <a:endParaRPr lang="bg-BG" sz="2400" b="1" i="1" dirty="0" smtClean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# </a:t>
            </a:r>
            <a:r>
              <a:rPr lang="bg-BG" sz="24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Отпечатайте </a:t>
            </a:r>
            <a:r>
              <a:rPr lang="bg-BG" sz="2400" b="1" i="1" dirty="0" smtClean="0">
                <a:solidFill>
                  <a:schemeClr val="accent2"/>
                </a:solidFill>
                <a:latin typeface="Consolas" panose="020B0609020204030204" pitchFamily="49" charset="0"/>
              </a:rPr>
              <a:t>статистиките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Използване на вградени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Търсене</a:t>
            </a:r>
            <a:r>
              <a:rPr lang="en-US" dirty="0"/>
              <a:t> </a:t>
            </a:r>
            <a:r>
              <a:rPr lang="bg-BG" dirty="0"/>
              <a:t>на </a:t>
            </a:r>
            <a:r>
              <a:rPr lang="bg-BG" dirty="0" smtClean="0"/>
              <a:t>елемент</a:t>
            </a:r>
            <a:r>
              <a:rPr lang="bg-BG" dirty="0"/>
              <a:t>и</a:t>
            </a:r>
            <a:r>
              <a:rPr lang="ru-RU" dirty="0" smtClean="0"/>
              <a:t> </a:t>
            </a:r>
            <a:r>
              <a:rPr lang="ru-RU" dirty="0"/>
              <a:t>в списък</a:t>
            </a:r>
            <a:endParaRPr lang="en-US" dirty="0"/>
          </a:p>
        </p:txBody>
      </p:sp>
      <p:pic>
        <p:nvPicPr>
          <p:cNvPr id="3080" name="Picture 8" descr="Magnifier PNG, Vector, PSD, and Clipart With Transparent Background for  Free Download | Pngtre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1000" y="1314000"/>
            <a:ext cx="2790000" cy="2790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46182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Ключовата дума </a:t>
            </a:r>
            <a:r>
              <a:rPr lang="en-US" dirty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in</a:t>
            </a:r>
            <a:r>
              <a:rPr lang="en-US" dirty="0" smtClean="0"/>
              <a:t>" </a:t>
            </a:r>
            <a:r>
              <a:rPr lang="bg-BG" dirty="0" smtClean="0"/>
              <a:t>се използва, за да се провери дали търсеният</a:t>
            </a:r>
            <a:r>
              <a:rPr lang="bg-BG" b="1" dirty="0" smtClean="0"/>
              <a:t> </a:t>
            </a:r>
            <a:r>
              <a:rPr lang="bg-BG" dirty="0" smtClean="0"/>
              <a:t>елемент</a:t>
            </a:r>
            <a:r>
              <a:rPr lang="bg-BG" b="1" dirty="0" smtClean="0"/>
              <a:t> </a:t>
            </a:r>
            <a:r>
              <a:rPr lang="bg-BG" dirty="0" smtClean="0"/>
              <a:t>е в</a:t>
            </a:r>
            <a:r>
              <a:rPr lang="bg-BG" b="1" dirty="0" smtClean="0"/>
              <a:t> </a:t>
            </a:r>
            <a:r>
              <a:rPr lang="bg-BG" dirty="0" smtClean="0"/>
              <a:t>списъка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Обикновено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bg-BG" dirty="0" smtClean="0"/>
              <a:t>се използва в </a:t>
            </a:r>
            <a:r>
              <a:rPr lang="en-US" b="1" dirty="0" smtClean="0">
                <a:solidFill>
                  <a:schemeClr val="bg1"/>
                </a:solidFill>
              </a:rPr>
              <a:t>if-else</a:t>
            </a:r>
            <a:r>
              <a:rPr lang="en-US" b="1" dirty="0" smtClean="0"/>
              <a:t> </a:t>
            </a:r>
            <a:r>
              <a:rPr lang="bg-BG" b="1" dirty="0" smtClean="0"/>
              <a:t>конструкция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Ключовата дума </a:t>
            </a:r>
            <a:r>
              <a:rPr lang="en-US" dirty="0" smtClean="0"/>
              <a:t>"in"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480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if 3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in</a:t>
            </a:r>
            <a:r>
              <a:rPr lang="en-US" sz="2400" b="1" dirty="0" smtClean="0">
                <a:latin typeface="Consolas" panose="020B0609020204030204" pitchFamily="49" charset="0"/>
              </a:rPr>
              <a:t> 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Числото 3 е в списъка</a:t>
            </a:r>
            <a:r>
              <a:rPr lang="en-US" sz="2400" b="1" dirty="0" smtClean="0">
                <a:latin typeface="Consolas" panose="020B0609020204030204" pitchFamily="49" charset="0"/>
              </a:rPr>
              <a:t>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 smtClean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3057564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Определение и </a:t>
            </a:r>
            <a:r>
              <a:rPr lang="ru-RU" dirty="0" smtClean="0"/>
              <a:t>употреба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Списъци</a:t>
            </a:r>
            <a:endParaRPr lang="en-US" dirty="0"/>
          </a:p>
        </p:txBody>
      </p:sp>
      <p:pic>
        <p:nvPicPr>
          <p:cNvPr id="2050" name="Picture 2" descr="1,000+ Free List &amp; Checklist Images - Pixaba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000" y="1269000"/>
            <a:ext cx="1807989" cy="2635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669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Изразът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not in</a:t>
            </a:r>
            <a:r>
              <a:rPr lang="en-US" dirty="0" smtClean="0"/>
              <a:t>" </a:t>
            </a:r>
            <a:r>
              <a:rPr lang="bg-BG" dirty="0" smtClean="0"/>
              <a:t>се използва, за да се провери дали търсеният</a:t>
            </a:r>
            <a:r>
              <a:rPr lang="bg-BG" b="1" dirty="0" smtClean="0"/>
              <a:t> </a:t>
            </a:r>
            <a:r>
              <a:rPr lang="bg-BG" dirty="0" smtClean="0"/>
              <a:t>елемент</a:t>
            </a:r>
            <a:r>
              <a:rPr lang="bg-BG" b="1" dirty="0" smtClean="0"/>
              <a:t> НЕ </a:t>
            </a:r>
            <a:r>
              <a:rPr lang="bg-BG" dirty="0" smtClean="0"/>
              <a:t>е в</a:t>
            </a:r>
            <a:r>
              <a:rPr lang="bg-BG" b="1" dirty="0" smtClean="0"/>
              <a:t> </a:t>
            </a:r>
            <a:r>
              <a:rPr lang="bg-BG" dirty="0" smtClean="0"/>
              <a:t>списъка</a:t>
            </a:r>
          </a:p>
          <a:p>
            <a:endParaRPr lang="bg-BG" dirty="0"/>
          </a:p>
          <a:p>
            <a:endParaRPr lang="bg-BG" dirty="0" smtClean="0"/>
          </a:p>
          <a:p>
            <a:r>
              <a:rPr lang="bg-BG" dirty="0" smtClean="0"/>
              <a:t>Обикновено </a:t>
            </a:r>
            <a:r>
              <a:rPr lang="en-US" dirty="0" smtClean="0"/>
              <a:t>"</a:t>
            </a:r>
            <a:r>
              <a:rPr lang="en-US" b="1" dirty="0" smtClean="0">
                <a:solidFill>
                  <a:schemeClr val="bg1"/>
                </a:solidFill>
              </a:rPr>
              <a:t>not in</a:t>
            </a:r>
            <a:r>
              <a:rPr lang="en-US" dirty="0"/>
              <a:t>"</a:t>
            </a:r>
            <a:r>
              <a:rPr lang="en-US" dirty="0" smtClean="0"/>
              <a:t> </a:t>
            </a:r>
            <a:r>
              <a:rPr lang="bg-BG" dirty="0" smtClean="0"/>
              <a:t>също се използва в </a:t>
            </a:r>
            <a:r>
              <a:rPr lang="en-US" b="1" dirty="0" smtClean="0">
                <a:solidFill>
                  <a:schemeClr val="bg1"/>
                </a:solidFill>
              </a:rPr>
              <a:t>if-else</a:t>
            </a:r>
            <a:r>
              <a:rPr lang="en-US" b="1" dirty="0" smtClean="0"/>
              <a:t> </a:t>
            </a:r>
            <a:r>
              <a:rPr lang="bg-BG" b="1" dirty="0" smtClean="0"/>
              <a:t>конструкция</a:t>
            </a:r>
            <a:endParaRPr lang="bg-BG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Изразът </a:t>
            </a:r>
            <a:r>
              <a:rPr lang="en-US" dirty="0" smtClean="0"/>
              <a:t>"not in"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51000" y="2379165"/>
            <a:ext cx="6975000" cy="1436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my_list = [1, 2, 3, 4]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if </a:t>
            </a:r>
            <a:r>
              <a:rPr lang="bg-BG" sz="2400" b="1" dirty="0" smtClean="0">
                <a:latin typeface="Consolas" panose="020B0609020204030204" pitchFamily="49" charset="0"/>
              </a:rPr>
              <a:t>5</a:t>
            </a:r>
            <a:r>
              <a:rPr lang="en-US" sz="2400" b="1" dirty="0" smtClean="0">
                <a:latin typeface="Consolas" panose="020B0609020204030204" pitchFamily="49" charset="0"/>
              </a:rPr>
              <a:t>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not in </a:t>
            </a:r>
            <a:r>
              <a:rPr lang="en-US" sz="2400" b="1" dirty="0" smtClean="0">
                <a:latin typeface="Consolas" panose="020B0609020204030204" pitchFamily="49" charset="0"/>
              </a:rPr>
              <a:t>my_list: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print("</a:t>
            </a:r>
            <a:r>
              <a:rPr lang="bg-BG" sz="2400" b="1" dirty="0" smtClean="0">
                <a:latin typeface="Consolas" panose="020B0609020204030204" pitchFamily="49" charset="0"/>
              </a:rPr>
              <a:t>Числото </a:t>
            </a:r>
            <a:r>
              <a:rPr lang="en-US" sz="2400" b="1" dirty="0" smtClean="0">
                <a:latin typeface="Consolas" panose="020B0609020204030204" pitchFamily="49" charset="0"/>
              </a:rPr>
              <a:t>5</a:t>
            </a:r>
            <a:r>
              <a:rPr lang="bg-BG" sz="2400" b="1" dirty="0" smtClean="0">
                <a:latin typeface="Consolas" panose="020B0609020204030204" pitchFamily="49" charset="0"/>
              </a:rPr>
              <a:t> не е в списъка</a:t>
            </a:r>
            <a:r>
              <a:rPr lang="en-US" sz="2400" b="1" dirty="0" smtClean="0">
                <a:latin typeface="Consolas" panose="020B0609020204030204" pitchFamily="49" charset="0"/>
              </a:rPr>
              <a:t>")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7" name="Slide Number Placeholder 1"/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/>
          <a:lstStyle/>
          <a:p>
            <a:r>
              <a:rPr lang="bg-BG" noProof="0" dirty="0" smtClean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2866837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Ще получите </a:t>
            </a:r>
            <a:r>
              <a:rPr lang="bg-BG" b="1" dirty="0" smtClean="0"/>
              <a:t>цяло число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b="1" dirty="0" smtClean="0"/>
              <a:t> </a:t>
            </a:r>
            <a:r>
              <a:rPr lang="bg-BG" dirty="0" smtClean="0"/>
              <a:t>и </a:t>
            </a:r>
            <a:r>
              <a:rPr lang="bg-BG" b="1" dirty="0" smtClean="0">
                <a:solidFill>
                  <a:schemeClr val="bg1"/>
                </a:solidFill>
              </a:rPr>
              <a:t>дума</a:t>
            </a:r>
          </a:p>
          <a:p>
            <a:r>
              <a:rPr lang="bg-BG" dirty="0" smtClean="0"/>
              <a:t>На следващите </a:t>
            </a:r>
            <a:r>
              <a:rPr lang="en-US" b="1" dirty="0" smtClean="0">
                <a:solidFill>
                  <a:schemeClr val="bg1"/>
                </a:solidFill>
              </a:rPr>
              <a:t>n</a:t>
            </a:r>
            <a:r>
              <a:rPr lang="en-US" b="1" dirty="0" smtClean="0"/>
              <a:t> </a:t>
            </a:r>
            <a:r>
              <a:rPr lang="bg-BG" dirty="0" smtClean="0"/>
              <a:t>на брой </a:t>
            </a:r>
            <a:r>
              <a:rPr lang="bg-BG" b="1" dirty="0" smtClean="0"/>
              <a:t>реда </a:t>
            </a:r>
            <a:r>
              <a:rPr lang="bg-BG" dirty="0" smtClean="0"/>
              <a:t>ще получавате </a:t>
            </a:r>
            <a:r>
              <a:rPr lang="bg-BG" b="1" dirty="0" smtClean="0"/>
              <a:t>текст</a:t>
            </a:r>
            <a:endParaRPr lang="en-US" b="1" dirty="0" smtClean="0"/>
          </a:p>
          <a:p>
            <a:r>
              <a:rPr lang="ru-RU" b="1" dirty="0" smtClean="0"/>
              <a:t>Добав</a:t>
            </a:r>
            <a:r>
              <a:rPr lang="bg-BG" b="1" dirty="0" smtClean="0"/>
              <a:t>яйте</a:t>
            </a:r>
            <a:r>
              <a:rPr lang="bg-BG" dirty="0" smtClean="0"/>
              <a:t> го</a:t>
            </a:r>
            <a:r>
              <a:rPr lang="ru-RU" dirty="0" smtClean="0"/>
              <a:t> </a:t>
            </a:r>
            <a:r>
              <a:rPr lang="ru-RU" dirty="0"/>
              <a:t>в списък и ги </a:t>
            </a:r>
            <a:r>
              <a:rPr lang="ru-RU" b="1" dirty="0" smtClean="0"/>
              <a:t>отпечатайте</a:t>
            </a:r>
            <a:endParaRPr lang="en-US" b="1" dirty="0" smtClean="0"/>
          </a:p>
          <a:p>
            <a:r>
              <a:rPr lang="ru-RU" dirty="0"/>
              <a:t>След това </a:t>
            </a:r>
            <a:r>
              <a:rPr lang="ru-RU" b="1" dirty="0">
                <a:solidFill>
                  <a:schemeClr val="bg1"/>
                </a:solidFill>
              </a:rPr>
              <a:t>филтрирайте</a:t>
            </a:r>
            <a:r>
              <a:rPr lang="ru-RU" dirty="0"/>
              <a:t> само </a:t>
            </a:r>
            <a:r>
              <a:rPr lang="bg-BG" b="1" dirty="0" smtClean="0"/>
              <a:t>елементите</a:t>
            </a:r>
            <a:r>
              <a:rPr lang="bg-BG" dirty="0" smtClean="0"/>
              <a:t> от </a:t>
            </a:r>
            <a:r>
              <a:rPr lang="bg-BG" b="1" dirty="0" smtClean="0"/>
              <a:t>списъка</a:t>
            </a:r>
            <a:r>
              <a:rPr lang="ru-RU" dirty="0" smtClean="0"/>
              <a:t>, </a:t>
            </a:r>
            <a:r>
              <a:rPr lang="ru-RU" dirty="0"/>
              <a:t>които </a:t>
            </a:r>
            <a:r>
              <a:rPr lang="ru-RU" b="1" dirty="0"/>
              <a:t>съдържат</a:t>
            </a:r>
            <a:r>
              <a:rPr lang="ru-RU" dirty="0"/>
              <a:t> </a:t>
            </a:r>
            <a:r>
              <a:rPr lang="ru-RU" dirty="0" smtClean="0"/>
              <a:t>дадената </a:t>
            </a:r>
            <a:r>
              <a:rPr lang="ru-RU" b="1" dirty="0" smtClean="0"/>
              <a:t>дума</a:t>
            </a:r>
            <a:r>
              <a:rPr lang="en-US" b="1" dirty="0" smtClean="0"/>
              <a:t> </a:t>
            </a:r>
            <a:r>
              <a:rPr lang="bg-BG" dirty="0" smtClean="0"/>
              <a:t>и принтирайте списъка отново</a:t>
            </a:r>
            <a:endParaRPr lang="en-US" b="1" dirty="0" smtClean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Търсене – условие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365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Търсене</a:t>
            </a:r>
            <a:r>
              <a:rPr lang="bg-BG" dirty="0" smtClean="0"/>
              <a:t> – решение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393500" y="1224000"/>
            <a:ext cx="9405000" cy="54771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latin typeface="Consolas" panose="020B0609020204030204" pitchFamily="49" charset="0"/>
              </a:rPr>
              <a:t>n = int(input</a:t>
            </a:r>
            <a:r>
              <a:rPr lang="en-US" sz="2400" b="1" dirty="0" smtClean="0">
                <a:latin typeface="Consolas" panose="020B0609020204030204" pitchFamily="49" charset="0"/>
              </a:rPr>
              <a:t>())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word </a:t>
            </a:r>
            <a:r>
              <a:rPr lang="en-US" sz="2400" b="1" dirty="0">
                <a:latin typeface="Consolas" panose="020B0609020204030204" pitchFamily="49" charset="0"/>
              </a:rPr>
              <a:t>= input</a:t>
            </a:r>
            <a:r>
              <a:rPr lang="en-US" sz="2400" b="1" dirty="0" smtClean="0">
                <a:latin typeface="Consolas" panose="020B0609020204030204" pitchFamily="49" charset="0"/>
              </a:rPr>
              <a:t>()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strings </a:t>
            </a:r>
            <a:r>
              <a:rPr lang="en-US" sz="2400" b="1" dirty="0">
                <a:latin typeface="Consolas" panose="020B0609020204030204" pitchFamily="49" charset="0"/>
              </a:rPr>
              <a:t>= </a:t>
            </a:r>
            <a:r>
              <a:rPr lang="en-US" sz="2400" b="1" dirty="0" smtClean="0">
                <a:latin typeface="Consolas" panose="020B0609020204030204" pitchFamily="49" charset="0"/>
              </a:rPr>
              <a:t>[]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i in range(n):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current_string </a:t>
            </a:r>
            <a:r>
              <a:rPr lang="en-US" sz="2400" b="1" dirty="0">
                <a:latin typeface="Consolas" panose="020B0609020204030204" pitchFamily="49" charset="0"/>
              </a:rPr>
              <a:t>= input()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strings.append(current_string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print(strings</a:t>
            </a:r>
            <a:r>
              <a:rPr lang="en-US" sz="2400" b="1" dirty="0">
                <a:latin typeface="Consolas" panose="020B0609020204030204" pitchFamily="49" charset="0"/>
              </a:rPr>
              <a:t>)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400" b="1" dirty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for </a:t>
            </a:r>
            <a:r>
              <a:rPr lang="en-US" sz="2400" b="1" dirty="0">
                <a:latin typeface="Consolas" panose="020B0609020204030204" pitchFamily="49" charset="0"/>
              </a:rPr>
              <a:t>i in range(len(strings) - 1, -1, -1): 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if </a:t>
            </a:r>
            <a:r>
              <a:rPr lang="en-US" sz="2400" b="1" dirty="0">
                <a:latin typeface="Consolas" panose="020B0609020204030204" pitchFamily="49" charset="0"/>
              </a:rPr>
              <a:t>word not in strings[i</a:t>
            </a:r>
            <a:r>
              <a:rPr lang="en-US" sz="2400" b="1" dirty="0" smtClean="0">
                <a:latin typeface="Consolas" panose="020B0609020204030204" pitchFamily="49" charset="0"/>
              </a:rPr>
              <a:t>]: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400" b="1" dirty="0">
                <a:latin typeface="Consolas" panose="020B0609020204030204" pitchFamily="49" charset="0"/>
              </a:rPr>
              <a:t>	</a:t>
            </a:r>
            <a:r>
              <a:rPr lang="bg-BG" sz="2400" b="1" dirty="0" smtClean="0">
                <a:latin typeface="Consolas" panose="020B0609020204030204" pitchFamily="49" charset="0"/>
              </a:rPr>
              <a:t>	</a:t>
            </a:r>
            <a:r>
              <a:rPr lang="en-US" sz="2400" b="1" dirty="0" smtClean="0">
                <a:latin typeface="Consolas" panose="020B0609020204030204" pitchFamily="49" charset="0"/>
              </a:rPr>
              <a:t>strings.remove(strings[i])</a:t>
            </a:r>
            <a:endParaRPr lang="bg-BG" sz="2400" b="1" dirty="0" smtClean="0">
              <a:latin typeface="Consolas" panose="020B0609020204030204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print(strings</a:t>
            </a:r>
            <a:r>
              <a:rPr lang="en-US" sz="2400" b="1" dirty="0">
                <a:latin typeface="Consolas" panose="020B0609020204030204" pitchFamily="49" charset="0"/>
              </a:rPr>
              <a:t>)</a:t>
            </a:r>
            <a:endParaRPr lang="bg-BG" sz="2400" b="1" i="1" dirty="0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069505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33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͏</a:t>
            </a:r>
            <a:r>
              <a:rPr lang="bg-BG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Списък</a:t>
            </a:r>
            <a:r>
              <a:rPr lang="bg-BG" sz="2800" dirty="0" smtClean="0">
                <a:solidFill>
                  <a:schemeClr val="bg2"/>
                </a:solidFill>
              </a:rPr>
              <a:t> </a:t>
            </a:r>
            <a:r>
              <a:rPr lang="bg-BG" sz="2800" dirty="0">
                <a:solidFill>
                  <a:schemeClr val="bg2"/>
                </a:solidFill>
              </a:rPr>
              <a:t>– </a:t>
            </a:r>
            <a:r>
              <a:rPr lang="ru-RU" sz="2800" b="1" dirty="0">
                <a:solidFill>
                  <a:schemeClr val="bg2"/>
                </a:solidFill>
              </a:rPr>
              <a:t>колекция</a:t>
            </a:r>
            <a:r>
              <a:rPr lang="ru-RU" sz="2800" dirty="0">
                <a:solidFill>
                  <a:schemeClr val="bg2"/>
                </a:solidFill>
              </a:rPr>
              <a:t> от </a:t>
            </a:r>
            <a:r>
              <a:rPr lang="ru-RU" sz="2800" b="1" dirty="0">
                <a:solidFill>
                  <a:schemeClr val="bg2"/>
                </a:solidFill>
              </a:rPr>
              <a:t>данни</a:t>
            </a:r>
            <a:r>
              <a:rPr lang="ru-RU" sz="2800" dirty="0">
                <a:solidFill>
                  <a:schemeClr val="bg2"/>
                </a:solidFill>
              </a:rPr>
              <a:t>, която поддържа </a:t>
            </a:r>
            <a:r>
              <a:rPr lang="ru-RU" sz="2800" b="1" dirty="0" smtClean="0">
                <a:solidFill>
                  <a:schemeClr val="bg2"/>
                </a:solidFill>
              </a:rPr>
              <a:t>индекси</a:t>
            </a:r>
            <a:endParaRPr lang="en-US" sz="2800" b="1" dirty="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Създаване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списъци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>
                <a:solidFill>
                  <a:schemeClr val="bg2"/>
                </a:solidFill>
                <a:latin typeface="Consolas" panose="020B0609020204030204" pitchFamily="49" charset="0"/>
              </a:rPr>
              <a:t>my_list =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[1, 2, 3]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800" b="1" dirty="0" smtClean="0">
                <a:solidFill>
                  <a:schemeClr val="bg2"/>
                </a:solidFill>
              </a:rPr>
              <a:t>empty_list = </a:t>
            </a:r>
            <a:r>
              <a:rPr lang="en-US" sz="28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list()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Добавяне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премахване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елементи</a:t>
            </a:r>
            <a:r>
              <a:rPr lang="bg-BG" sz="2800" dirty="0" smtClean="0">
                <a:solidFill>
                  <a:schemeClr val="bg2"/>
                </a:solidFill>
              </a:rPr>
              <a:t> от </a:t>
            </a:r>
            <a:r>
              <a:rPr lang="bg-BG" sz="2800" b="1" dirty="0" smtClean="0">
                <a:solidFill>
                  <a:schemeClr val="bg2"/>
                </a:solidFill>
              </a:rPr>
              <a:t>списък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͏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append()</a:t>
            </a:r>
          </a:p>
          <a:p>
            <a:pPr marL="989631" lvl="1" indent="-456565">
              <a:lnSpc>
                <a:spcPct val="100000"/>
              </a:lnSpc>
            </a:pPr>
            <a:r>
              <a:rPr lang="en-US" sz="2600" dirty="0" smtClean="0">
                <a:solidFill>
                  <a:schemeClr val="bg2"/>
                </a:solidFill>
              </a:rPr>
              <a:t>͏</a:t>
            </a:r>
            <a:r>
              <a:rPr lang="en-US" sz="2600" b="1" dirty="0" smtClean="0">
                <a:solidFill>
                  <a:schemeClr val="accent1">
                    <a:lumMod val="60000"/>
                    <a:lumOff val="40000"/>
                  </a:schemeClr>
                </a:solidFill>
              </a:rPr>
              <a:t>remove()</a:t>
            </a:r>
          </a:p>
          <a:p>
            <a:pPr marL="456565" indent="-456565">
              <a:lnSpc>
                <a:spcPct val="100000"/>
              </a:lnSpc>
            </a:pPr>
            <a:r>
              <a:rPr lang="bg-BG" sz="2800" b="1" dirty="0" smtClean="0">
                <a:solidFill>
                  <a:schemeClr val="bg2"/>
                </a:solidFill>
              </a:rPr>
              <a:t>Итерация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списък</a:t>
            </a:r>
            <a:r>
              <a:rPr lang="bg-BG" sz="2800" dirty="0" smtClean="0">
                <a:solidFill>
                  <a:schemeClr val="bg2"/>
                </a:solidFill>
              </a:rPr>
              <a:t> и </a:t>
            </a:r>
            <a:r>
              <a:rPr lang="bg-BG" sz="2800" b="1" dirty="0" smtClean="0">
                <a:solidFill>
                  <a:schemeClr val="bg2"/>
                </a:solidFill>
              </a:rPr>
              <a:t>достъпване</a:t>
            </a:r>
            <a:r>
              <a:rPr lang="bg-BG" sz="2800" dirty="0" smtClean="0">
                <a:solidFill>
                  <a:schemeClr val="bg2"/>
                </a:solidFill>
              </a:rPr>
              <a:t> на неговите </a:t>
            </a:r>
            <a:r>
              <a:rPr lang="bg-BG" sz="2800" b="1" dirty="0" smtClean="0">
                <a:solidFill>
                  <a:schemeClr val="bg2"/>
                </a:solidFill>
              </a:rPr>
              <a:t>елементи</a:t>
            </a:r>
            <a:endParaRPr lang="ru-RU" sz="28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Списък</a:t>
            </a:r>
            <a:r>
              <a:rPr lang="bg-BG" dirty="0" smtClean="0"/>
              <a:t> – </a:t>
            </a:r>
            <a:r>
              <a:rPr lang="ru-RU" b="1" dirty="0" smtClean="0"/>
              <a:t>колекция</a:t>
            </a:r>
            <a:r>
              <a:rPr lang="ru-RU" dirty="0" smtClean="0"/>
              <a:t> от </a:t>
            </a:r>
            <a:r>
              <a:rPr lang="ru-RU" b="1" dirty="0" smtClean="0"/>
              <a:t>данни</a:t>
            </a:r>
            <a:r>
              <a:rPr lang="ru-RU" dirty="0" smtClean="0"/>
              <a:t>, </a:t>
            </a:r>
            <a:r>
              <a:rPr lang="ru-RU" dirty="0"/>
              <a:t>която поддържа </a:t>
            </a:r>
            <a:r>
              <a:rPr lang="ru-RU" b="1" dirty="0" smtClean="0"/>
              <a:t>индекси</a:t>
            </a:r>
          </a:p>
          <a:p>
            <a:pPr lvl="1"/>
            <a:r>
              <a:rPr lang="ru-RU" dirty="0" smtClean="0"/>
              <a:t>Тази колекция е </a:t>
            </a:r>
            <a:r>
              <a:rPr lang="ru-RU" b="1" dirty="0" smtClean="0"/>
              <a:t>изменяема</a:t>
            </a:r>
            <a:r>
              <a:rPr lang="ru-RU" dirty="0" smtClean="0"/>
              <a:t> (може да се </a:t>
            </a:r>
            <a:r>
              <a:rPr lang="ru-RU" b="1" dirty="0" smtClean="0"/>
              <a:t>променя</a:t>
            </a:r>
            <a:r>
              <a:rPr lang="ru-RU" dirty="0" smtClean="0"/>
              <a:t>)</a:t>
            </a:r>
          </a:p>
          <a:p>
            <a:r>
              <a:rPr lang="bg-BG" dirty="0"/>
              <a:t>Позволява </a:t>
            </a:r>
            <a:r>
              <a:rPr lang="bg-BG" b="1" dirty="0"/>
              <a:t>дублиране</a:t>
            </a:r>
            <a:r>
              <a:rPr lang="bg-BG" dirty="0"/>
              <a:t> на </a:t>
            </a:r>
            <a:r>
              <a:rPr lang="bg-BG" dirty="0" smtClean="0"/>
              <a:t>елементи</a:t>
            </a:r>
          </a:p>
          <a:p>
            <a:r>
              <a:rPr lang="ru-RU" dirty="0"/>
              <a:t>В Python списъците се записват с квадратни скоби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списък?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316000" y="4599000"/>
            <a:ext cx="778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list_example = 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[</a:t>
            </a:r>
            <a:r>
              <a:rPr lang="en-US" sz="2400" b="1" dirty="0" smtClean="0">
                <a:latin typeface="Consolas" panose="020B0609020204030204" pitchFamily="49" charset="0"/>
              </a:rPr>
              <a:t>"apple", "banana", "cherry"</a:t>
            </a:r>
            <a:r>
              <a:rPr lang="en-US" sz="2400" b="1" dirty="0" smtClean="0">
                <a:solidFill>
                  <a:schemeClr val="bg1"/>
                </a:solidFill>
                <a:latin typeface="Consolas" panose="020B0609020204030204" pitchFamily="49" charset="0"/>
              </a:rPr>
              <a:t>]</a:t>
            </a:r>
            <a:endParaRPr lang="en-US" sz="2400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46000" y="5454000"/>
            <a:ext cx="3260383" cy="585000"/>
          </a:xfrm>
          <a:prstGeom prst="wedgeRoundRectCallout">
            <a:avLst>
              <a:gd name="adj1" fmla="val -47006"/>
              <a:gd name="adj2" fmla="val -1068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 от списък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86054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Списъците са много полезни за съхранение на </a:t>
            </a:r>
            <a:r>
              <a:rPr lang="ru-RU" b="1" dirty="0">
                <a:solidFill>
                  <a:schemeClr val="bg1"/>
                </a:solidFill>
              </a:rPr>
              <a:t>множество </a:t>
            </a:r>
            <a:r>
              <a:rPr lang="ru-RU" b="1" dirty="0" smtClean="0">
                <a:solidFill>
                  <a:schemeClr val="bg1"/>
                </a:solidFill>
              </a:rPr>
              <a:t>елементи</a:t>
            </a:r>
          </a:p>
          <a:p>
            <a:r>
              <a:rPr lang="ru-RU" dirty="0"/>
              <a:t>Те могат да се </a:t>
            </a:r>
            <a:r>
              <a:rPr lang="ru-RU" b="1" dirty="0">
                <a:solidFill>
                  <a:schemeClr val="bg1"/>
                </a:solidFill>
              </a:rPr>
              <a:t>разширяват</a:t>
            </a:r>
            <a:r>
              <a:rPr lang="ru-RU" dirty="0"/>
              <a:t> и </a:t>
            </a:r>
            <a:r>
              <a:rPr lang="ru-RU" b="1" dirty="0" smtClean="0">
                <a:solidFill>
                  <a:schemeClr val="bg1"/>
                </a:solidFill>
              </a:rPr>
              <a:t>свиват</a:t>
            </a:r>
          </a:p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един списък може да съхранява </a:t>
            </a:r>
            <a:r>
              <a:rPr lang="ru-RU" b="1" dirty="0"/>
              <a:t>елементи</a:t>
            </a:r>
            <a:r>
              <a:rPr lang="ru-RU" dirty="0"/>
              <a:t> с </a:t>
            </a:r>
            <a:r>
              <a:rPr lang="ru-RU" b="1" dirty="0">
                <a:solidFill>
                  <a:schemeClr val="bg1"/>
                </a:solidFill>
              </a:rPr>
              <a:t>различни типове </a:t>
            </a:r>
            <a:r>
              <a:rPr lang="ru-RU" b="1" dirty="0" smtClean="0">
                <a:solidFill>
                  <a:schemeClr val="bg1"/>
                </a:solidFill>
              </a:rPr>
              <a:t>данни</a:t>
            </a:r>
          </a:p>
          <a:p>
            <a:r>
              <a:rPr lang="ru-RU" dirty="0"/>
              <a:t>Списъците са </a:t>
            </a:r>
            <a:r>
              <a:rPr lang="ru-RU" b="1" dirty="0"/>
              <a:t>основата</a:t>
            </a:r>
            <a:r>
              <a:rPr lang="ru-RU" dirty="0"/>
              <a:t> за други </a:t>
            </a:r>
            <a:r>
              <a:rPr lang="ru-RU" b="1" dirty="0"/>
              <a:t>абстрактни типове данни</a:t>
            </a:r>
            <a:r>
              <a:rPr lang="ru-RU" dirty="0"/>
              <a:t> като </a:t>
            </a:r>
            <a:r>
              <a:rPr lang="ru-RU" b="1" dirty="0">
                <a:solidFill>
                  <a:schemeClr val="bg1"/>
                </a:solidFill>
              </a:rPr>
              <a:t>опашки</a:t>
            </a:r>
            <a:r>
              <a:rPr lang="ru-RU" dirty="0"/>
              <a:t>, </a:t>
            </a:r>
            <a:r>
              <a:rPr lang="ru-RU" b="1" dirty="0">
                <a:solidFill>
                  <a:schemeClr val="bg1"/>
                </a:solidFill>
              </a:rPr>
              <a:t>стекове</a:t>
            </a:r>
            <a:r>
              <a:rPr lang="ru-RU" dirty="0"/>
              <a:t> </a:t>
            </a:r>
            <a:r>
              <a:rPr lang="ru-RU" dirty="0" smtClean="0"/>
              <a:t>и др.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Употреба в програмирането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631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 smtClean="0"/>
              <a:t>Съхранение на данни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6000" y="1314000"/>
            <a:ext cx="2700000" cy="291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7622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0403" y="1196125"/>
            <a:ext cx="8065598" cy="5528766"/>
          </a:xfrm>
        </p:spPr>
        <p:txBody>
          <a:bodyPr/>
          <a:lstStyle/>
          <a:p>
            <a:r>
              <a:rPr lang="ru-RU" dirty="0"/>
              <a:t>В </a:t>
            </a:r>
            <a:r>
              <a:rPr lang="ru-RU" b="1" dirty="0"/>
              <a:t>Python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списък</a:t>
            </a:r>
            <a:r>
              <a:rPr lang="ru-RU" dirty="0"/>
              <a:t> може да съхранява </a:t>
            </a:r>
            <a:r>
              <a:rPr lang="ru-RU" b="1" dirty="0"/>
              <a:t>данни</a:t>
            </a:r>
            <a:r>
              <a:rPr lang="ru-RU" dirty="0"/>
              <a:t> от </a:t>
            </a:r>
            <a:r>
              <a:rPr lang="ru-RU" b="1" dirty="0"/>
              <a:t>всякакъв </a:t>
            </a:r>
            <a:r>
              <a:rPr lang="ru-RU" b="1" dirty="0" smtClean="0"/>
              <a:t>тип</a:t>
            </a:r>
            <a:r>
              <a:rPr lang="ru-RU" dirty="0" smtClean="0"/>
              <a:t> </a:t>
            </a:r>
            <a:r>
              <a:rPr lang="ru-RU" dirty="0"/>
              <a:t>като</a:t>
            </a:r>
            <a:r>
              <a:rPr lang="ru-RU" dirty="0" smtClean="0"/>
              <a:t>:</a:t>
            </a:r>
          </a:p>
          <a:p>
            <a:pPr lvl="1"/>
            <a:r>
              <a:rPr lang="bg-BG" dirty="0" smtClean="0"/>
              <a:t>Цели числа (</a:t>
            </a:r>
            <a:r>
              <a:rPr lang="en-US" dirty="0" smtClean="0"/>
              <a:t>integers</a:t>
            </a:r>
            <a:r>
              <a:rPr lang="bg-BG" dirty="0" smtClean="0"/>
              <a:t>)</a:t>
            </a:r>
          </a:p>
          <a:p>
            <a:pPr lvl="1"/>
            <a:r>
              <a:rPr lang="bg-BG" dirty="0" smtClean="0"/>
              <a:t>Дробни числа</a:t>
            </a:r>
            <a:r>
              <a:rPr lang="en-US" dirty="0" smtClean="0"/>
              <a:t> (floats)</a:t>
            </a:r>
            <a:endParaRPr lang="bg-BG" dirty="0" smtClean="0"/>
          </a:p>
          <a:p>
            <a:pPr lvl="1"/>
            <a:r>
              <a:rPr lang="bg-BG" dirty="0" smtClean="0"/>
              <a:t>Текст</a:t>
            </a:r>
            <a:r>
              <a:rPr lang="en-US" dirty="0" smtClean="0"/>
              <a:t> (string)</a:t>
            </a:r>
            <a:endParaRPr lang="bg-BG" dirty="0" smtClean="0"/>
          </a:p>
          <a:p>
            <a:pPr lvl="1"/>
            <a:r>
              <a:rPr lang="bg-BG" dirty="0" smtClean="0"/>
              <a:t>Обекти</a:t>
            </a:r>
          </a:p>
          <a:p>
            <a:pPr lvl="1"/>
            <a:r>
              <a:rPr lang="bg-BG" dirty="0" smtClean="0"/>
              <a:t>Други списъци</a:t>
            </a:r>
          </a:p>
          <a:p>
            <a:pPr lvl="1"/>
            <a:r>
              <a:rPr lang="bg-BG" dirty="0" smtClean="0"/>
              <a:t>Смесени данни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Данни в списъци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1000" y="1449000"/>
            <a:ext cx="2729608" cy="2063850"/>
          </a:xfrm>
          <a:prstGeom prst="rect">
            <a:avLst/>
          </a:prstGeom>
        </p:spPr>
      </p:pic>
      <p:pic>
        <p:nvPicPr>
          <p:cNvPr id="4099" name="Picture 3" descr="Floating point numbers - Preslav Mihaylov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703" y="2831887"/>
            <a:ext cx="3285001" cy="100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1" name="Picture 5" descr="typography - How compose an image from a specific text? - TeX - LaTeX Stack  Exchange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000" y="4104000"/>
            <a:ext cx="2808325" cy="2074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154788"/>
            <a:ext cx="4410000" cy="2448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617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Примери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516000" y="1944000"/>
            <a:ext cx="976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todo_list = ["</a:t>
            </a:r>
            <a:r>
              <a:rPr lang="bg-BG" sz="2400" b="1" dirty="0" smtClean="0">
                <a:latin typeface="Consolas" panose="020B0609020204030204" pitchFamily="49" charset="0"/>
              </a:rPr>
              <a:t>Да измия чиниите</a:t>
            </a:r>
            <a:r>
              <a:rPr lang="en-US" sz="2400" b="1" dirty="0" smtClean="0">
                <a:latin typeface="Consolas" panose="020B0609020204030204" pitchFamily="49" charset="0"/>
              </a:rPr>
              <a:t>", "</a:t>
            </a:r>
            <a:r>
              <a:rPr lang="bg-BG" sz="2400" b="1" dirty="0" smtClean="0">
                <a:latin typeface="Consolas" panose="020B0609020204030204" pitchFamily="49" charset="0"/>
              </a:rPr>
              <a:t>Да изчистя стаята ми</a:t>
            </a:r>
            <a:r>
              <a:rPr lang="en-US" sz="2400" b="1" dirty="0" smtClean="0">
                <a:latin typeface="Consolas" panose="020B0609020204030204" pitchFamily="49" charset="0"/>
              </a:rPr>
              <a:t>"]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16000" y="34965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favourite_numbers</a:t>
            </a:r>
            <a:r>
              <a:rPr lang="en-US" sz="2400" b="1" dirty="0">
                <a:latin typeface="Consolas" panose="020B0609020204030204" pitchFamily="49" charset="0"/>
              </a:rPr>
              <a:t> = </a:t>
            </a:r>
            <a:r>
              <a:rPr lang="en-US" sz="2400" b="1" dirty="0" smtClean="0">
                <a:latin typeface="Consolas" panose="020B0609020204030204" pitchFamily="49" charset="0"/>
              </a:rPr>
              <a:t>[0, 7, 21, 18]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16000" y="5049000"/>
            <a:ext cx="6345000" cy="6243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 smtClean="0">
                <a:latin typeface="Consolas" panose="020B0609020204030204" pitchFamily="49" charset="0"/>
              </a:rPr>
              <a:t>random_list </a:t>
            </a:r>
            <a:r>
              <a:rPr lang="en-US" sz="2400" b="1" dirty="0">
                <a:latin typeface="Consolas" panose="020B0609020204030204" pitchFamily="49" charset="0"/>
              </a:rPr>
              <a:t>= [6, </a:t>
            </a:r>
            <a:r>
              <a:rPr lang="en-US" sz="2400" b="1" dirty="0" smtClean="0">
                <a:latin typeface="Consolas" panose="020B0609020204030204" pitchFamily="49" charset="0"/>
              </a:rPr>
              <a:t>"Elena", 9.99]</a:t>
            </a:r>
            <a:endParaRPr lang="en-US" sz="2400" b="1" dirty="0">
              <a:latin typeface="Consolas" panose="020B0609020204030204" pitchFamily="49" charset="0"/>
            </a:endParaRPr>
          </a:p>
        </p:txBody>
      </p:sp>
      <p:sp>
        <p:nvSpPr>
          <p:cNvPr id="10" name="Rounded Rectangle 9"/>
          <p:cNvSpPr/>
          <p:nvPr/>
        </p:nvSpPr>
        <p:spPr bwMode="auto">
          <a:xfrm>
            <a:off x="8796000" y="2484000"/>
            <a:ext cx="25425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текст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le 10"/>
          <p:cNvSpPr/>
          <p:nvPr/>
        </p:nvSpPr>
        <p:spPr bwMode="auto">
          <a:xfrm>
            <a:off x="5826000" y="4042126"/>
            <a:ext cx="34200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 цели числа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le 11"/>
          <p:cNvSpPr/>
          <p:nvPr/>
        </p:nvSpPr>
        <p:spPr bwMode="auto">
          <a:xfrm>
            <a:off x="5824575" y="5589000"/>
            <a:ext cx="4392600" cy="630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Списък със смесени данни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30651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  <p:bldP spid="1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5090916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списък</a:t>
            </a:r>
            <a:endParaRPr lang="en-US" dirty="0"/>
          </a:p>
        </p:txBody>
      </p:sp>
      <p:pic>
        <p:nvPicPr>
          <p:cNvPr id="5126" name="Picture 6" descr="Revealed: The Secret To Making Effective To-do Lists - Forbes India Blog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500" y="594000"/>
            <a:ext cx="5535000" cy="4151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226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6033</TotalTime>
  <Words>1424</Words>
  <Application>Microsoft Office PowerPoint</Application>
  <PresentationFormat>Widescreen</PresentationFormat>
  <Paragraphs>272</Paragraphs>
  <Slides>35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맑은 고딕</vt:lpstr>
      <vt:lpstr>Arial</vt:lpstr>
      <vt:lpstr>Calibri</vt:lpstr>
      <vt:lpstr>Consolas</vt:lpstr>
      <vt:lpstr>Wingdings</vt:lpstr>
      <vt:lpstr>SoftUni</vt:lpstr>
      <vt:lpstr>Списъци</vt:lpstr>
      <vt:lpstr>Съдържание</vt:lpstr>
      <vt:lpstr>Списъци</vt:lpstr>
      <vt:lpstr>Какво е списък?</vt:lpstr>
      <vt:lpstr>Употреба в програмирането</vt:lpstr>
      <vt:lpstr>Съхранение на данни</vt:lpstr>
      <vt:lpstr>Данни в списъци</vt:lpstr>
      <vt:lpstr>Примери</vt:lpstr>
      <vt:lpstr>Създаване на списък</vt:lpstr>
      <vt:lpstr>Създаване на списък в Python</vt:lpstr>
      <vt:lpstr>Създаване на списък от текст</vt:lpstr>
      <vt:lpstr>Обединяване на списъци в текст</vt:lpstr>
      <vt:lpstr>Достъпване на елементи</vt:lpstr>
      <vt:lpstr>Използване на индекси</vt:lpstr>
      <vt:lpstr>Използване на "–"</vt:lpstr>
      <vt:lpstr>Чудат зоопарк – условие</vt:lpstr>
      <vt:lpstr>Чудат зоопарк – решение</vt:lpstr>
      <vt:lpstr>Манипулиране на списъци</vt:lpstr>
      <vt:lpstr>Добавяне на елемент към списък</vt:lpstr>
      <vt:lpstr>Изтриване на елемент от списък</vt:lpstr>
      <vt:lpstr>Курсове – условие</vt:lpstr>
      <vt:lpstr>Курсове – решение</vt:lpstr>
      <vt:lpstr>Преминаване през списъци с цикли</vt:lpstr>
      <vt:lpstr>Използване на for цикъл</vt:lpstr>
      <vt:lpstr>Използване на while цикъл</vt:lpstr>
      <vt:lpstr>Статисика – условие</vt:lpstr>
      <vt:lpstr>Статистика – решение</vt:lpstr>
      <vt:lpstr>Търсене на елементи в списък</vt:lpstr>
      <vt:lpstr>Ключовата дума "in"</vt:lpstr>
      <vt:lpstr>Изразът "not in"</vt:lpstr>
      <vt:lpstr>Търсене – условие</vt:lpstr>
      <vt:lpstr>Търсене – решение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Списъци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1931</cp:revision>
  <dcterms:created xsi:type="dcterms:W3CDTF">2018-05-23T13:08:44Z</dcterms:created>
  <dcterms:modified xsi:type="dcterms:W3CDTF">2024-11-30T19:52:06Z</dcterms:modified>
  <cp:category/>
</cp:coreProperties>
</file>