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handoutMasterIdLst>
    <p:handoutMasterId r:id="rId22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0" r:id="rId17"/>
    <p:sldId id="586" r:id="rId18"/>
    <p:sldId id="504" r:id="rId19"/>
    <p:sldId id="5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тегриране на дейности" id="{2DD3A0D1-3345-4113-BD7C-FE6F0F7A287F}">
          <p14:sldIdLst>
            <p14:sldId id="587"/>
            <p14:sldId id="588"/>
            <p14:sldId id="589"/>
          </p14:sldIdLst>
        </p14:section>
        <p14:section name="͏Търсене и запазване на информация от интернет" id="{5E0750EA-F0C7-4C55-9FED-7331F67F08FE}">
          <p14:sldIdLst>
            <p14:sldId id="590"/>
            <p14:sldId id="591"/>
            <p14:sldId id="592"/>
            <p14:sldId id="593"/>
          </p14:sldIdLst>
        </p14:section>
        <p14:section name="͏Google преводач" id="{9EBC57B0-4051-42B1-9FA7-3801EEAB795C}">
          <p14:sldIdLst>
            <p14:sldId id="594"/>
            <p14:sldId id="595"/>
            <p14:sldId id="596"/>
            <p14:sldId id="597"/>
            <p14:sldId id="598"/>
            <p14:sldId id="599"/>
            <p14:sldId id="600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5214" autoAdjust="0"/>
  </p:normalViewPr>
  <p:slideViewPr>
    <p:cSldViewPr showGuides="1">
      <p:cViewPr>
        <p:scale>
          <a:sx n="100" d="100"/>
          <a:sy n="100" d="100"/>
        </p:scale>
        <p:origin x="282" y="42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8.9.2024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502273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43662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Fournisseur_d'acc%C3%A8s_%C3%A0_Internet" TargetMode="External"/><Relationship Id="rId2" Type="http://schemas.openxmlformats.org/officeDocument/2006/relationships/hyperlink" Target="https://bg.wikipedia.org/wiki/&#1048;&#1085;&#1090;&#1077;&#1088;&#1085;&#1077;&#1090;_&#1076;&#1086;&#1089;&#1090;&#1072;&#1074;&#1095;&#1080;&#1082;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hyperlink" Target="https://translate.google.com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994508"/>
            <a:ext cx="11083636" cy="714491"/>
          </a:xfrm>
        </p:spPr>
        <p:txBody>
          <a:bodyPr>
            <a:normAutofit fontScale="92500"/>
          </a:bodyPr>
          <a:lstStyle/>
          <a:p>
            <a:r>
              <a:rPr lang="ru-RU" dirty="0"/>
              <a:t>Авторски права на информация, публикувана в интернет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3187" y="321501"/>
            <a:ext cx="9925627" cy="1563818"/>
          </a:xfrm>
        </p:spPr>
        <p:txBody>
          <a:bodyPr>
            <a:normAutofit fontScale="90000"/>
          </a:bodyPr>
          <a:lstStyle/>
          <a:p>
            <a:r>
              <a:rPr lang="ru-RU" dirty="0"/>
              <a:t>Търсене на материали по зададена тема на български и на чужд език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5" name="Picture 2" descr="How To Reverse Image Search On A Mobile Device Or Computer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94" b="12911"/>
          <a:stretch/>
        </p:blipFill>
        <p:spPr bwMode="auto">
          <a:xfrm>
            <a:off x="6390123" y="3249001"/>
            <a:ext cx="524826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Електронен речник за превод на текст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͏</a:t>
            </a:r>
            <a:r>
              <a:rPr lang="en-US" dirty="0">
                <a:solidFill>
                  <a:schemeClr val="accent3"/>
                </a:solidFill>
              </a:rPr>
              <a:t>G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>
                <a:solidFill>
                  <a:schemeClr val="accent1"/>
                </a:solidFill>
              </a:rPr>
              <a:t>o</a:t>
            </a:r>
            <a:r>
              <a:rPr lang="en-US" dirty="0">
                <a:solidFill>
                  <a:srgbClr val="00B0F0"/>
                </a:solidFill>
              </a:rPr>
              <a:t>g</a:t>
            </a:r>
            <a:r>
              <a:rPr lang="en-US" dirty="0">
                <a:solidFill>
                  <a:schemeClr val="accent2"/>
                </a:solidFill>
              </a:rPr>
              <a:t>l</a:t>
            </a:r>
            <a:r>
              <a:rPr lang="en-US" dirty="0">
                <a:solidFill>
                  <a:srgbClr val="FF0000"/>
                </a:solidFill>
              </a:rPr>
              <a:t>e</a:t>
            </a:r>
            <a:r>
              <a:rPr lang="bg-BG" dirty="0"/>
              <a:t> </a:t>
            </a:r>
            <a:r>
              <a:rPr lang="bg-BG" dirty="0" smtClean="0"/>
              <a:t>преводач</a:t>
            </a:r>
            <a:endParaRPr lang="en-US" dirty="0"/>
          </a:p>
        </p:txBody>
      </p:sp>
      <p:pic>
        <p:nvPicPr>
          <p:cNvPr id="1026" name="Picture 2" descr="File:Google Translate logo.svg - Wikimedia Common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000" y="1584000"/>
            <a:ext cx="2171413" cy="217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84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Често при </a:t>
            </a:r>
            <a:r>
              <a:rPr lang="bg-BG" b="1" dirty="0" smtClean="0"/>
              <a:t>разработване</a:t>
            </a:r>
            <a:r>
              <a:rPr lang="bg-BG" dirty="0" smtClean="0"/>
              <a:t> на </a:t>
            </a:r>
            <a:r>
              <a:rPr lang="bg-BG" b="1" dirty="0" smtClean="0"/>
              <a:t>проект</a:t>
            </a:r>
            <a:r>
              <a:rPr lang="bg-BG" dirty="0" smtClean="0"/>
              <a:t> намираме </a:t>
            </a:r>
            <a:r>
              <a:rPr lang="bg-BG" b="1" dirty="0" smtClean="0"/>
              <a:t>информация</a:t>
            </a:r>
            <a:r>
              <a:rPr lang="bg-BG" dirty="0" smtClean="0"/>
              <a:t> на </a:t>
            </a:r>
            <a:r>
              <a:rPr lang="bg-BG" b="1" dirty="0" smtClean="0"/>
              <a:t>чужд език</a:t>
            </a:r>
            <a:r>
              <a:rPr lang="bg-BG" dirty="0" smtClean="0"/>
              <a:t>, която невинаги разбираме</a:t>
            </a:r>
          </a:p>
          <a:p>
            <a:r>
              <a:rPr lang="bg-BG" dirty="0" smtClean="0"/>
              <a:t>В </a:t>
            </a:r>
            <a:r>
              <a:rPr lang="bg-BG" b="1" dirty="0" smtClean="0"/>
              <a:t>Уикипедия</a:t>
            </a:r>
            <a:r>
              <a:rPr lang="bg-BG" dirty="0" smtClean="0"/>
              <a:t> например някои </a:t>
            </a:r>
            <a:r>
              <a:rPr lang="bg-BG" b="1" dirty="0" smtClean="0"/>
              <a:t>страници</a:t>
            </a:r>
            <a:r>
              <a:rPr lang="bg-BG" dirty="0" smtClean="0"/>
              <a:t> на </a:t>
            </a:r>
            <a:r>
              <a:rPr lang="bg-BG" b="1" dirty="0" smtClean="0"/>
              <a:t>чужд език </a:t>
            </a:r>
            <a:r>
              <a:rPr lang="bg-BG" dirty="0" smtClean="0"/>
              <a:t>са много </a:t>
            </a:r>
            <a:r>
              <a:rPr lang="bg-BG" b="1" dirty="0" smtClean="0"/>
              <a:t>по-развити</a:t>
            </a:r>
            <a:r>
              <a:rPr lang="bg-BG" dirty="0" smtClean="0"/>
              <a:t> от тези на родния ни език</a:t>
            </a:r>
            <a:endParaRPr lang="en-US" dirty="0" smtClean="0"/>
          </a:p>
          <a:p>
            <a:r>
              <a:rPr lang="bg-BG" dirty="0" smtClean="0"/>
              <a:t>Сравнете страницата за </a:t>
            </a:r>
            <a:r>
              <a:rPr lang="bg-BG" b="1" dirty="0" smtClean="0"/>
              <a:t>интернет доставчик </a:t>
            </a:r>
            <a:r>
              <a:rPr lang="bg-BG" dirty="0" smtClean="0"/>
              <a:t>на </a:t>
            </a:r>
            <a:r>
              <a:rPr lang="bg-BG" b="1" dirty="0" smtClean="0"/>
              <a:t>български</a:t>
            </a:r>
            <a:r>
              <a:rPr lang="bg-BG" dirty="0" smtClean="0"/>
              <a:t> и </a:t>
            </a:r>
            <a:r>
              <a:rPr lang="bg-BG" b="1" dirty="0" smtClean="0"/>
              <a:t>френски</a:t>
            </a:r>
            <a:r>
              <a:rPr lang="bg-BG" dirty="0" smtClean="0"/>
              <a:t> език:</a:t>
            </a:r>
          </a:p>
          <a:p>
            <a:pPr lvl="1"/>
            <a:r>
              <a:rPr lang="en-US" dirty="0" smtClean="0">
                <a:hlinkClick r:id="rId2"/>
              </a:rPr>
              <a:t>https://bg.wikipedia.org/wiki/</a:t>
            </a:r>
            <a:r>
              <a:rPr lang="bg-BG" dirty="0" smtClean="0">
                <a:hlinkClick r:id="rId2"/>
              </a:rPr>
              <a:t>Интернет_доставчик</a:t>
            </a:r>
            <a:endParaRPr lang="bg-BG" dirty="0" smtClean="0"/>
          </a:p>
          <a:p>
            <a:pPr lvl="1"/>
            <a:r>
              <a:rPr lang="en-US" dirty="0" smtClean="0">
                <a:hlinkClick r:id="rId3"/>
              </a:rPr>
              <a:t>https://fr.wikipedia.org/wiki/</a:t>
            </a:r>
            <a:r>
              <a:rPr lang="en-US" dirty="0" err="1" smtClean="0">
                <a:hlinkClick r:id="rId3"/>
              </a:rPr>
              <a:t>Fournisseur_d'accès_à_Internet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Материали на чужд език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237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Един от </a:t>
            </a:r>
            <a:r>
              <a:rPr lang="bg-BG" b="1" dirty="0" smtClean="0"/>
              <a:t>най-известните</a:t>
            </a:r>
            <a:r>
              <a:rPr lang="bg-BG" dirty="0" smtClean="0"/>
              <a:t> </a:t>
            </a:r>
            <a:r>
              <a:rPr lang="bg-BG" b="1" dirty="0" smtClean="0"/>
              <a:t>преводачи</a:t>
            </a:r>
            <a:r>
              <a:rPr lang="bg-BG" dirty="0" smtClean="0"/>
              <a:t> е този на </a:t>
            </a:r>
            <a:r>
              <a:rPr lang="en-US" b="1" dirty="0" smtClean="0">
                <a:solidFill>
                  <a:schemeClr val="accent3"/>
                </a:solidFill>
              </a:rPr>
              <a:t>G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b="1" dirty="0" smtClean="0">
                <a:solidFill>
                  <a:schemeClr val="accent1"/>
                </a:solidFill>
              </a:rPr>
              <a:t>o</a:t>
            </a:r>
            <a:r>
              <a:rPr lang="en-US" b="1" dirty="0" smtClean="0">
                <a:solidFill>
                  <a:srgbClr val="00B0F0"/>
                </a:solidFill>
              </a:rPr>
              <a:t>g</a:t>
            </a:r>
            <a:r>
              <a:rPr lang="en-US" b="1" dirty="0" smtClean="0">
                <a:solidFill>
                  <a:schemeClr val="accent2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endParaRPr lang="bg-BG" b="1" dirty="0" smtClean="0">
              <a:solidFill>
                <a:srgbClr val="FF0000"/>
              </a:solidFill>
            </a:endParaRPr>
          </a:p>
          <a:p>
            <a:r>
              <a:rPr lang="bg-BG" dirty="0" smtClean="0"/>
              <a:t>Може да достъпите преводача от следния адрес: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translate.google.com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dirty="0" smtClean="0"/>
              <a:t>Google </a:t>
            </a:r>
            <a:r>
              <a:rPr lang="bg-BG" dirty="0" smtClean="0"/>
              <a:t>преводач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000" y="3273166"/>
            <a:ext cx="6390000" cy="3461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8070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3231"/>
          <a:stretch/>
        </p:blipFill>
        <p:spPr>
          <a:xfrm>
            <a:off x="840900" y="1224000"/>
            <a:ext cx="10510200" cy="55090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Елементи на </a:t>
            </a:r>
            <a:r>
              <a:rPr lang="en-US" dirty="0" smtClean="0"/>
              <a:t>Google </a:t>
            </a:r>
            <a:r>
              <a:rPr lang="bg-BG" dirty="0" smtClean="0"/>
              <a:t>преводач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8391000" y="4734000"/>
            <a:ext cx="2655000" cy="720000"/>
          </a:xfrm>
          <a:prstGeom prst="wedgeRoundRectCallout">
            <a:avLst>
              <a:gd name="adj1" fmla="val -67798"/>
              <a:gd name="adj2" fmla="val -425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Преведен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216000" y="4711908"/>
            <a:ext cx="2700000" cy="1057092"/>
          </a:xfrm>
          <a:prstGeom prst="wedgeRoundRectCallout">
            <a:avLst>
              <a:gd name="adj1" fmla="val -68554"/>
              <a:gd name="adj2" fmla="val -525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Въвеждане на текст за превод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9174407" y="2263809"/>
            <a:ext cx="2822030" cy="1013565"/>
          </a:xfrm>
          <a:prstGeom prst="wedgeRoundRectCallout">
            <a:avLst>
              <a:gd name="adj1" fmla="val 1661"/>
              <a:gd name="adj2" fmla="val 858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Избор на езици за превод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4333537" y="1224000"/>
            <a:ext cx="4230000" cy="1039809"/>
          </a:xfrm>
          <a:prstGeom prst="wedgeRoundRectCallout">
            <a:avLst>
              <a:gd name="adj1" fmla="val -30462"/>
              <a:gd name="adj2" fmla="val 779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Превод на изображения, документи и уебсайтове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056000" y="3412374"/>
            <a:ext cx="9495000" cy="52361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532687" y="2633014"/>
            <a:ext cx="6120000" cy="64436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91193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За да преведете </a:t>
            </a:r>
            <a:r>
              <a:rPr lang="bg-BG" b="1" dirty="0" smtClean="0"/>
              <a:t>изображение</a:t>
            </a:r>
            <a:r>
              <a:rPr lang="bg-BG" dirty="0" smtClean="0"/>
              <a:t> или </a:t>
            </a:r>
            <a:r>
              <a:rPr lang="bg-BG" b="1" dirty="0" smtClean="0"/>
              <a:t>документ</a:t>
            </a:r>
            <a:r>
              <a:rPr lang="bg-BG" dirty="0" smtClean="0"/>
              <a:t>, трябва да го </a:t>
            </a:r>
            <a:r>
              <a:rPr lang="bg-BG" b="1" dirty="0" smtClean="0"/>
              <a:t>качите</a:t>
            </a:r>
            <a:r>
              <a:rPr lang="bg-BG" dirty="0" smtClean="0"/>
              <a:t> в </a:t>
            </a:r>
            <a:r>
              <a:rPr lang="bg-BG" b="1" dirty="0" smtClean="0"/>
              <a:t>преводача</a:t>
            </a:r>
            <a:r>
              <a:rPr lang="bg-BG" dirty="0" smtClean="0"/>
              <a:t> и да </a:t>
            </a:r>
            <a:r>
              <a:rPr lang="bg-BG" b="1" dirty="0" smtClean="0"/>
              <a:t>изберете език </a:t>
            </a:r>
            <a:r>
              <a:rPr lang="bg-BG" dirty="0" smtClean="0"/>
              <a:t>за </a:t>
            </a:r>
            <a:r>
              <a:rPr lang="bg-BG" b="1" dirty="0" smtClean="0"/>
              <a:t>превода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Превод на изображения и документи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504" t="8902" r="2256" b="6425"/>
          <a:stretch/>
        </p:blipFill>
        <p:spPr>
          <a:xfrm>
            <a:off x="5961000" y="3159001"/>
            <a:ext cx="6043276" cy="288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2260"/>
          <a:stretch/>
        </p:blipFill>
        <p:spPr>
          <a:xfrm>
            <a:off x="351651" y="2718366"/>
            <a:ext cx="4974052" cy="37612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10" name="Straight Arrow Connector 9"/>
          <p:cNvCxnSpPr/>
          <p:nvPr/>
        </p:nvCxnSpPr>
        <p:spPr>
          <a:xfrm flipV="1">
            <a:off x="5376000" y="4599000"/>
            <a:ext cx="545297" cy="1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b="7788"/>
          <a:stretch/>
        </p:blipFill>
        <p:spPr>
          <a:xfrm>
            <a:off x="6347905" y="2718366"/>
            <a:ext cx="5269466" cy="37592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47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Преводачът</a:t>
            </a:r>
            <a:r>
              <a:rPr lang="bg-BG" dirty="0" smtClean="0"/>
              <a:t> позволява и </a:t>
            </a:r>
            <a:r>
              <a:rPr lang="bg-BG" b="1" dirty="0" smtClean="0"/>
              <a:t>превод</a:t>
            </a:r>
            <a:r>
              <a:rPr lang="bg-BG" dirty="0" smtClean="0"/>
              <a:t> на </a:t>
            </a:r>
            <a:r>
              <a:rPr lang="bg-BG" b="1" dirty="0" smtClean="0"/>
              <a:t>цели уебсайтове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Превод на уебсайт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610" y="2214000"/>
            <a:ext cx="5684535" cy="4171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V="1">
            <a:off x="6228329" y="4299750"/>
            <a:ext cx="545297" cy="1"/>
          </a:xfrm>
          <a:prstGeom prst="straightConnector1">
            <a:avLst/>
          </a:prstGeom>
          <a:ln w="984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810" y="2214000"/>
            <a:ext cx="4768190" cy="41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1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Обръщайте</a:t>
            </a:r>
            <a:r>
              <a:rPr lang="bg-BG" dirty="0" smtClean="0"/>
              <a:t> </a:t>
            </a:r>
            <a:r>
              <a:rPr lang="bg-BG" b="1" dirty="0" smtClean="0"/>
              <a:t>внимание</a:t>
            </a:r>
            <a:r>
              <a:rPr lang="bg-BG" dirty="0" smtClean="0"/>
              <a:t> на </a:t>
            </a:r>
            <a:r>
              <a:rPr lang="bg-BG" b="1" dirty="0" smtClean="0"/>
              <a:t>преведения текст</a:t>
            </a:r>
            <a:r>
              <a:rPr lang="bg-BG" dirty="0" smtClean="0"/>
              <a:t>, тъй като той може да съдържа </a:t>
            </a:r>
            <a:r>
              <a:rPr lang="bg-BG" b="1" dirty="0" smtClean="0"/>
              <a:t>грешки</a:t>
            </a:r>
          </a:p>
          <a:p>
            <a:r>
              <a:rPr lang="bg-BG" b="1" dirty="0" smtClean="0"/>
              <a:t>Прочетете</a:t>
            </a:r>
            <a:r>
              <a:rPr lang="bg-BG" dirty="0" smtClean="0"/>
              <a:t> внимателно </a:t>
            </a:r>
            <a:r>
              <a:rPr lang="bg-BG" b="1" dirty="0" smtClean="0"/>
              <a:t>текста</a:t>
            </a:r>
            <a:r>
              <a:rPr lang="bg-BG" dirty="0" smtClean="0"/>
              <a:t>, който ще използвате, и го </a:t>
            </a:r>
            <a:r>
              <a:rPr lang="bg-BG" b="1" dirty="0" smtClean="0"/>
              <a:t>коригирайте</a:t>
            </a:r>
            <a:r>
              <a:rPr lang="bg-BG" dirty="0" smtClean="0"/>
              <a:t> при нужда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Грешки</a:t>
            </a:r>
            <a:endParaRPr lang="en-US" dirty="0"/>
          </a:p>
        </p:txBody>
      </p:sp>
      <p:pic>
        <p:nvPicPr>
          <p:cNvPr id="1028" name="Picture 4" descr="139 Translation Fails That Will Have You Rolling On The Floor Laughing |  Bored Panda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62" b="11410"/>
          <a:stretch/>
        </p:blipFill>
        <p:spPr bwMode="auto">
          <a:xfrm>
            <a:off x="7266000" y="3514403"/>
            <a:ext cx="3735000" cy="30861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bad translation is a disservice to everyone • Animefangirl!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00" y="3948624"/>
            <a:ext cx="5270297" cy="265193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6659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TODO</a:t>
            </a:r>
            <a:endParaRPr lang="ru-RU" sz="2800" b="1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284234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Интегриране</a:t>
            </a:r>
            <a:r>
              <a:rPr lang="bg-BG" dirty="0" smtClean="0"/>
              <a:t> на </a:t>
            </a:r>
            <a:r>
              <a:rPr lang="bg-BG" b="1" dirty="0" smtClean="0"/>
              <a:t>дейности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Търсене</a:t>
            </a:r>
            <a:r>
              <a:rPr lang="bg-BG" dirty="0" smtClean="0"/>
              <a:t> и </a:t>
            </a:r>
            <a:r>
              <a:rPr lang="bg-BG" b="1" dirty="0" smtClean="0"/>
              <a:t>запазване</a:t>
            </a:r>
            <a:r>
              <a:rPr lang="bg-BG" dirty="0" smtClean="0"/>
              <a:t> на </a:t>
            </a:r>
            <a:r>
              <a:rPr lang="bg-BG" b="1" dirty="0" smtClean="0"/>
              <a:t>информация</a:t>
            </a:r>
            <a:r>
              <a:rPr lang="bg-BG" dirty="0" smtClean="0"/>
              <a:t> от интернет</a:t>
            </a:r>
          </a:p>
          <a:p>
            <a:r>
              <a:rPr lang="en-US" dirty="0" smtClean="0"/>
              <a:t>͏</a:t>
            </a:r>
            <a:r>
              <a:rPr lang="en-US" b="1" dirty="0" smtClean="0">
                <a:solidFill>
                  <a:schemeClr val="accent3"/>
                </a:solidFill>
              </a:rPr>
              <a:t>G</a:t>
            </a:r>
            <a:r>
              <a:rPr lang="en-US" b="1" dirty="0" smtClean="0">
                <a:solidFill>
                  <a:srgbClr val="FF0000"/>
                </a:solidFill>
              </a:rPr>
              <a:t>o</a:t>
            </a:r>
            <a:r>
              <a:rPr lang="en-US" b="1" dirty="0" smtClean="0">
                <a:solidFill>
                  <a:schemeClr val="accent1"/>
                </a:solidFill>
              </a:rPr>
              <a:t>o</a:t>
            </a:r>
            <a:r>
              <a:rPr lang="en-US" b="1" dirty="0" smtClean="0">
                <a:solidFill>
                  <a:srgbClr val="00B0F0"/>
                </a:solidFill>
              </a:rPr>
              <a:t>g</a:t>
            </a:r>
            <a:r>
              <a:rPr lang="en-US" b="1" dirty="0" smtClean="0">
                <a:solidFill>
                  <a:schemeClr val="accent2"/>
                </a:solidFill>
              </a:rPr>
              <a:t>l</a:t>
            </a:r>
            <a:r>
              <a:rPr lang="en-US" b="1" dirty="0" smtClean="0">
                <a:solidFill>
                  <a:srgbClr val="FF0000"/>
                </a:solidFill>
              </a:rPr>
              <a:t>e</a:t>
            </a:r>
            <a:r>
              <a:rPr lang="bg-BG" dirty="0" smtClean="0"/>
              <a:t> </a:t>
            </a:r>
            <a:r>
              <a:rPr lang="bg-BG" b="1" dirty="0" smtClean="0"/>
              <a:t>преводач</a:t>
            </a:r>
            <a:endParaRPr lang="en-US" b="1" dirty="0" smtClean="0"/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Авторски права </a:t>
            </a:r>
            <a:r>
              <a:rPr lang="bg-BG" dirty="0" smtClean="0"/>
              <a:t>в интернет</a:t>
            </a:r>
          </a:p>
          <a:p>
            <a:r>
              <a:rPr lang="bg-BG" dirty="0" smtClean="0"/>
              <a:t>͏Лицензионни </a:t>
            </a:r>
            <a:r>
              <a:rPr lang="bg-BG" b="1" dirty="0" smtClean="0"/>
              <a:t>споразумения</a:t>
            </a:r>
          </a:p>
          <a:p>
            <a:r>
              <a:rPr lang="bg-BG" dirty="0" smtClean="0"/>
              <a:t>͏Общ </a:t>
            </a:r>
            <a:r>
              <a:rPr lang="bg-BG" b="1" dirty="0" smtClean="0"/>
              <a:t>публичен лиценз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>
          <a:xfrm>
            <a:off x="615109" y="5139000"/>
            <a:ext cx="10961783" cy="768084"/>
          </a:xfrm>
        </p:spPr>
        <p:txBody>
          <a:bodyPr/>
          <a:lstStyle/>
          <a:p>
            <a:r>
              <a:rPr lang="bg-BG" dirty="0"/>
              <a:t>Интегриране на </a:t>
            </a:r>
            <a:r>
              <a:rPr lang="bg-BG" dirty="0" smtClean="0"/>
              <a:t>дейности</a:t>
            </a:r>
            <a:endParaRPr lang="en-US" dirty="0"/>
          </a:p>
        </p:txBody>
      </p:sp>
      <p:pic>
        <p:nvPicPr>
          <p:cNvPr id="2054" name="Picture 6" descr="Integration - Free computer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500" y="1269000"/>
            <a:ext cx="2835000" cy="2835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7761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Интегриран документ </a:t>
            </a:r>
            <a:r>
              <a:rPr lang="bg-BG" dirty="0" smtClean="0"/>
              <a:t>– </a:t>
            </a:r>
            <a:r>
              <a:rPr lang="bg-BG" b="1" dirty="0" smtClean="0"/>
              <a:t>документ</a:t>
            </a:r>
            <a:r>
              <a:rPr lang="bg-BG" dirty="0" smtClean="0"/>
              <a:t> с </a:t>
            </a:r>
            <a:r>
              <a:rPr lang="bg-BG" b="1" dirty="0" smtClean="0"/>
              <a:t>вмъкнати</a:t>
            </a:r>
            <a:r>
              <a:rPr lang="bg-BG" dirty="0" smtClean="0"/>
              <a:t> отделни </a:t>
            </a:r>
            <a:r>
              <a:rPr lang="bg-BG" b="1" dirty="0" smtClean="0"/>
              <a:t>елементи</a:t>
            </a:r>
            <a:r>
              <a:rPr lang="bg-BG" dirty="0" smtClean="0"/>
              <a:t> </a:t>
            </a:r>
            <a:r>
              <a:rPr lang="ru-RU" dirty="0"/>
              <a:t>(текст, таблици, </a:t>
            </a:r>
            <a:r>
              <a:rPr lang="ru-RU" dirty="0" smtClean="0"/>
              <a:t>снимки и др.)</a:t>
            </a:r>
          </a:p>
          <a:p>
            <a:pPr lvl="1"/>
            <a:r>
              <a:rPr lang="ru-RU" b="1" dirty="0" smtClean="0"/>
              <a:t>Вмъкнати елементи </a:t>
            </a:r>
            <a:r>
              <a:rPr lang="ru-RU" dirty="0" smtClean="0"/>
              <a:t>са тези, които съставят документа и са </a:t>
            </a:r>
            <a:r>
              <a:rPr lang="ru-RU" b="1" dirty="0"/>
              <a:t>създадени</a:t>
            </a:r>
            <a:r>
              <a:rPr lang="ru-RU" dirty="0"/>
              <a:t> с </a:t>
            </a:r>
            <a:r>
              <a:rPr lang="ru-RU" b="1" dirty="0"/>
              <a:t>друга </a:t>
            </a:r>
            <a:r>
              <a:rPr lang="ru-RU" b="1" dirty="0" smtClean="0"/>
              <a:t>програма</a:t>
            </a:r>
            <a:endParaRPr lang="ru-RU" b="1" dirty="0" smtClean="0">
              <a:solidFill>
                <a:schemeClr val="bg1"/>
              </a:solidFill>
            </a:endParaRPr>
          </a:p>
          <a:p>
            <a:r>
              <a:rPr lang="ru-RU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Интегриране на дейности </a:t>
            </a:r>
            <a:r>
              <a:rPr lang="ru-RU" dirty="0" smtClean="0"/>
              <a:t>– </a:t>
            </a:r>
            <a:r>
              <a:rPr lang="ru-RU" b="1" dirty="0" smtClean="0"/>
              <a:t>процесът</a:t>
            </a:r>
            <a:r>
              <a:rPr lang="ru-RU" dirty="0" smtClean="0"/>
              <a:t> на </a:t>
            </a:r>
            <a:r>
              <a:rPr lang="ru-RU" b="1" dirty="0" smtClean="0"/>
              <a:t>копиране</a:t>
            </a:r>
            <a:r>
              <a:rPr lang="ru-RU" dirty="0" smtClean="0"/>
              <a:t> и </a:t>
            </a:r>
            <a:r>
              <a:rPr lang="ru-RU" b="1" dirty="0" smtClean="0"/>
              <a:t>вмъкване</a:t>
            </a:r>
            <a:r>
              <a:rPr lang="ru-RU" dirty="0" smtClean="0"/>
              <a:t> на </a:t>
            </a:r>
            <a:r>
              <a:rPr lang="ru-RU" b="1" dirty="0" smtClean="0"/>
              <a:t>информация</a:t>
            </a:r>
            <a:r>
              <a:rPr lang="ru-RU" dirty="0" smtClean="0"/>
              <a:t> в документа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Интегриране на дейности</a:t>
            </a:r>
            <a:endParaRPr lang="en-US" dirty="0"/>
          </a:p>
        </p:txBody>
      </p:sp>
      <p:pic>
        <p:nvPicPr>
          <p:cNvPr id="3074" name="Picture 2" descr="Document Automation Software Integrations | HotDo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97" y="4846217"/>
            <a:ext cx="2970000" cy="188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enefits of Automation and Integration | Cyclr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194" y="4914016"/>
            <a:ext cx="3350383" cy="17537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ocument Automation Software Integrations | HotDo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1020" y="4846217"/>
            <a:ext cx="2970000" cy="1889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Benefits of Automation and Integration | Cyclr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0617" y="4914016"/>
            <a:ext cx="3350383" cy="175371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124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Вмъкване на елементи</a:t>
            </a:r>
            <a:r>
              <a:rPr lang="en-US" dirty="0" smtClean="0"/>
              <a:t> – </a:t>
            </a:r>
            <a:r>
              <a:rPr lang="bg-BG" dirty="0" smtClean="0"/>
              <a:t>видео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750" y="1269000"/>
            <a:ext cx="10282500" cy="54354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55589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739175"/>
          </a:xfrm>
        </p:spPr>
        <p:txBody>
          <a:bodyPr/>
          <a:lstStyle/>
          <a:p>
            <a:r>
              <a:rPr lang="ru-RU" dirty="0"/>
              <a:t>͏Търсене и запазване на информация от </a:t>
            </a:r>
            <a:r>
              <a:rPr lang="ru-RU" dirty="0" smtClean="0"/>
              <a:t>интернет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750" y="1179000"/>
            <a:ext cx="2872500" cy="287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6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00598" cy="5528766"/>
          </a:xfrm>
        </p:spPr>
        <p:txBody>
          <a:bodyPr/>
          <a:lstStyle/>
          <a:p>
            <a:r>
              <a:rPr lang="bg-BG" dirty="0" smtClean="0"/>
              <a:t>За да </a:t>
            </a:r>
            <a:r>
              <a:rPr lang="bg-BG" b="1" dirty="0" smtClean="0"/>
              <a:t>копирате </a:t>
            </a:r>
            <a:r>
              <a:rPr lang="bg-BG" dirty="0" smtClean="0"/>
              <a:t>текстов материал от </a:t>
            </a:r>
            <a:r>
              <a:rPr lang="bg-BG" b="1" dirty="0" smtClean="0"/>
              <a:t>интернет</a:t>
            </a:r>
            <a:r>
              <a:rPr lang="bg-BG" dirty="0" smtClean="0"/>
              <a:t>, трябва да:</a:t>
            </a:r>
          </a:p>
          <a:p>
            <a:pPr lvl="1"/>
            <a:r>
              <a:rPr lang="bg-BG" b="1" dirty="0" smtClean="0"/>
              <a:t>Маркирате </a:t>
            </a:r>
            <a:r>
              <a:rPr lang="bg-BG" b="1" dirty="0"/>
              <a:t>текста </a:t>
            </a:r>
            <a:r>
              <a:rPr lang="bg-BG" dirty="0" smtClean="0"/>
              <a:t>от уеб страница</a:t>
            </a:r>
          </a:p>
          <a:p>
            <a:pPr lvl="1"/>
            <a:r>
              <a:rPr lang="en-US" dirty="0" smtClean="0"/>
              <a:t>K</a:t>
            </a:r>
            <a:r>
              <a:rPr lang="bg-BG" dirty="0" smtClean="0"/>
              <a:t>опирате с </a:t>
            </a:r>
            <a:r>
              <a:rPr lang="bg-BG" b="1" dirty="0" smtClean="0"/>
              <a:t>комбинацията</a:t>
            </a:r>
            <a:r>
              <a:rPr lang="bg-BG" dirty="0" smtClean="0"/>
              <a:t>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bg1"/>
                </a:solidFill>
              </a:rPr>
              <a:t>Ctrl</a:t>
            </a:r>
            <a:r>
              <a:rPr lang="en-US" dirty="0" smtClean="0"/>
              <a:t> + </a:t>
            </a:r>
            <a:r>
              <a:rPr lang="en-US" b="1" dirty="0" smtClean="0">
                <a:solidFill>
                  <a:schemeClr val="bg1"/>
                </a:solidFill>
              </a:rPr>
              <a:t>C</a:t>
            </a:r>
            <a:r>
              <a:rPr lang="en-US" dirty="0" smtClean="0"/>
              <a:t>]</a:t>
            </a:r>
            <a:r>
              <a:rPr lang="bg-BG" dirty="0" smtClean="0"/>
              <a:t> </a:t>
            </a:r>
            <a:r>
              <a:rPr lang="bg-BG" dirty="0"/>
              <a:t>или</a:t>
            </a:r>
            <a:r>
              <a:rPr lang="en-US" dirty="0" smtClean="0"/>
              <a:t> </a:t>
            </a:r>
            <a:r>
              <a:rPr lang="bg-BG" b="1" dirty="0" smtClean="0"/>
              <a:t>командата </a:t>
            </a:r>
            <a:r>
              <a:rPr lang="en-US" b="1" dirty="0">
                <a:solidFill>
                  <a:schemeClr val="bg1"/>
                </a:solidFill>
              </a:rPr>
              <a:t>Copy</a:t>
            </a:r>
            <a:r>
              <a:rPr lang="en-US" b="1" dirty="0"/>
              <a:t> </a:t>
            </a:r>
            <a:r>
              <a:rPr lang="bg-BG" dirty="0"/>
              <a:t>от </a:t>
            </a:r>
            <a:r>
              <a:rPr lang="bg-BG" b="1" dirty="0"/>
              <a:t>контекстното меню </a:t>
            </a:r>
            <a:endParaRPr lang="en-US" b="1" dirty="0" smtClean="0"/>
          </a:p>
          <a:p>
            <a:r>
              <a:rPr lang="bg-BG" dirty="0" smtClean="0"/>
              <a:t>Така може да </a:t>
            </a:r>
            <a:r>
              <a:rPr lang="bg-BG" b="1" dirty="0" smtClean="0"/>
              <a:t>вмъкнете</a:t>
            </a:r>
            <a:r>
              <a:rPr lang="bg-BG" dirty="0" smtClean="0"/>
              <a:t> копирания </a:t>
            </a:r>
            <a:r>
              <a:rPr lang="bg-BG" b="1" dirty="0" smtClean="0"/>
              <a:t>текст</a:t>
            </a:r>
            <a:r>
              <a:rPr lang="bg-BG" dirty="0" smtClean="0"/>
              <a:t> в </a:t>
            </a:r>
            <a:r>
              <a:rPr lang="bg-BG" b="1" dirty="0" smtClean="0"/>
              <a:t>текстови документ</a:t>
            </a:r>
            <a:r>
              <a:rPr lang="bg-BG" dirty="0" smtClean="0"/>
              <a:t> и да го </a:t>
            </a:r>
            <a:r>
              <a:rPr lang="bg-BG" b="1" dirty="0" smtClean="0"/>
              <a:t>редактирате</a:t>
            </a:r>
            <a:r>
              <a:rPr lang="bg-BG" dirty="0" smtClean="0"/>
              <a:t> или </a:t>
            </a:r>
            <a:r>
              <a:rPr lang="bg-BG" b="1" dirty="0" smtClean="0"/>
              <a:t>форматирате</a:t>
            </a:r>
            <a:endParaRPr lang="en-US" b="1" dirty="0" smtClean="0"/>
          </a:p>
        </p:txBody>
      </p:sp>
      <p:sp>
        <p:nvSpPr>
          <p:cNvPr id="30" name="Rectangle 29"/>
          <p:cNvSpPr/>
          <p:nvPr/>
        </p:nvSpPr>
        <p:spPr bwMode="auto">
          <a:xfrm>
            <a:off x="3459106" y="5201419"/>
            <a:ext cx="5265000" cy="396086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3570701" y="5639533"/>
            <a:ext cx="5040000" cy="396969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3711000" y="6078530"/>
            <a:ext cx="4770000" cy="365469"/>
          </a:xfrm>
          <a:prstGeom prst="rect">
            <a:avLst/>
          </a:prstGeom>
          <a:solidFill>
            <a:schemeClr val="accent3">
              <a:alpha val="80000"/>
            </a:schemeClr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52050" y="5068229"/>
            <a:ext cx="5487901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/>
            <a:r>
              <a:rPr lang="ru-RU" sz="2800" i="1" dirty="0"/>
              <a:t>Две хубави очи. Душата на дете</a:t>
            </a:r>
            <a:br>
              <a:rPr lang="ru-RU" sz="2800" i="1" dirty="0"/>
            </a:br>
            <a:r>
              <a:rPr lang="ru-RU" sz="2800" i="1" dirty="0"/>
              <a:t>в две хубави очи; -музика – лъчи</a:t>
            </a:r>
            <a:br>
              <a:rPr lang="ru-RU" sz="2800" i="1" dirty="0"/>
            </a:br>
            <a:r>
              <a:rPr lang="ru-RU" sz="2800" i="1" dirty="0"/>
              <a:t>Не искат и не обещават те</a:t>
            </a:r>
            <a:r>
              <a:rPr lang="ru-RU" sz="2800" i="1" dirty="0" smtClean="0"/>
              <a:t>…</a:t>
            </a:r>
            <a:endParaRPr lang="ru-RU" sz="2800" i="1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Копиране на текст от интернет</a:t>
            </a:r>
            <a:endParaRPr lang="en-US" dirty="0"/>
          </a:p>
        </p:txBody>
      </p:sp>
      <p:pic>
        <p:nvPicPr>
          <p:cNvPr id="2050" name="Picture 2" descr="Mouse Cursor Symbol on Transparent Background 17178335 PNG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1451" y="5310812"/>
            <a:ext cx="677099" cy="677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056" b="23811"/>
          <a:stretch/>
        </p:blipFill>
        <p:spPr>
          <a:xfrm>
            <a:off x="486237" y="5192882"/>
            <a:ext cx="2478391" cy="1358390"/>
          </a:xfrm>
          <a:prstGeom prst="rect">
            <a:avLst/>
          </a:prstGeom>
        </p:spPr>
      </p:pic>
      <p:pic>
        <p:nvPicPr>
          <p:cNvPr id="2049" name="Picture 2048"/>
          <p:cNvPicPr>
            <a:picLocks noChangeAspect="1"/>
          </p:cNvPicPr>
          <p:nvPr/>
        </p:nvPicPr>
        <p:blipFill rotWithShape="1">
          <a:blip r:embed="rId5"/>
          <a:srcRect l="4314" t="654" r="4658" b="6580"/>
          <a:stretch/>
        </p:blipFill>
        <p:spPr>
          <a:xfrm>
            <a:off x="9776176" y="4689000"/>
            <a:ext cx="2225423" cy="20134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6733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59259E-6 L 0.41979 -2.59259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9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56 0.06296 L 0.41159 0.06296 " pathEditMode="relative" rAng="0" ptsTypes="AA">
                                      <p:cBhvr>
                                        <p:cTn id="23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9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367 0.11597 L 0.40443 0.11597 " pathEditMode="relative" rAng="0" ptsTypes="AA">
                                      <p:cBhvr>
                                        <p:cTn id="29" dur="125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3" grpId="0" animBg="1"/>
      <p:bldP spid="3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91038" cy="5528766"/>
          </a:xfrm>
        </p:spPr>
        <p:txBody>
          <a:bodyPr/>
          <a:lstStyle/>
          <a:p>
            <a:r>
              <a:rPr lang="bg-BG" dirty="0"/>
              <a:t>За да </a:t>
            </a:r>
            <a:r>
              <a:rPr lang="bg-BG" b="1" dirty="0"/>
              <a:t>копирате </a:t>
            </a:r>
            <a:r>
              <a:rPr lang="bg-BG" dirty="0" smtClean="0"/>
              <a:t>изображение от </a:t>
            </a:r>
            <a:r>
              <a:rPr lang="bg-BG" b="1" dirty="0"/>
              <a:t>интернет</a:t>
            </a:r>
            <a:r>
              <a:rPr lang="bg-BG" dirty="0"/>
              <a:t>, трябва да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Щракнете с </a:t>
            </a:r>
            <a:r>
              <a:rPr lang="bg-BG" b="1" dirty="0" smtClean="0"/>
              <a:t>десния бутон </a:t>
            </a:r>
            <a:r>
              <a:rPr lang="bg-BG" dirty="0" smtClean="0"/>
              <a:t>на </a:t>
            </a:r>
            <a:r>
              <a:rPr lang="bg-BG" b="1" dirty="0" smtClean="0"/>
              <a:t>мишката</a:t>
            </a:r>
            <a:r>
              <a:rPr lang="bg-BG" dirty="0" smtClean="0"/>
              <a:t> върху графичното изображение</a:t>
            </a:r>
          </a:p>
          <a:p>
            <a:pPr lvl="1"/>
            <a:r>
              <a:rPr lang="bg-BG" dirty="0" smtClean="0"/>
              <a:t>Изберете </a:t>
            </a:r>
            <a:r>
              <a:rPr lang="bg-BG" b="1" dirty="0" smtClean="0"/>
              <a:t>командата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Copy image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 smtClean="0"/>
              <a:t>Може </a:t>
            </a:r>
            <a:r>
              <a:rPr lang="bg-BG" dirty="0"/>
              <a:t>да </a:t>
            </a:r>
            <a:r>
              <a:rPr lang="bg-BG" b="1" dirty="0"/>
              <a:t>вмъкнете</a:t>
            </a:r>
            <a:r>
              <a:rPr lang="bg-BG" dirty="0"/>
              <a:t> </a:t>
            </a:r>
            <a:r>
              <a:rPr lang="bg-BG" dirty="0" smtClean="0"/>
              <a:t>графичното</a:t>
            </a:r>
            <a:r>
              <a:rPr lang="bg-BG" b="1" dirty="0" smtClean="0"/>
              <a:t> изображение</a:t>
            </a:r>
            <a:r>
              <a:rPr lang="bg-BG" dirty="0" smtClean="0"/>
              <a:t> във </a:t>
            </a:r>
            <a:r>
              <a:rPr lang="bg-BG" b="1" dirty="0" smtClean="0"/>
              <a:t>файла</a:t>
            </a:r>
            <a:r>
              <a:rPr lang="bg-BG" dirty="0" smtClean="0"/>
              <a:t>, в който работите, с </a:t>
            </a:r>
            <a:r>
              <a:rPr lang="bg-BG" b="1" dirty="0" smtClean="0"/>
              <a:t>командата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Paste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Копиране на графично изображение от интернет</a:t>
            </a:r>
            <a:endParaRPr lang="en-US" dirty="0"/>
          </a:p>
        </p:txBody>
      </p:sp>
      <p:pic>
        <p:nvPicPr>
          <p:cNvPr id="8" name="Picture 4" descr="Kangaroo facts and photo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1440" y="1989000"/>
            <a:ext cx="4103706" cy="410370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11323" t="50179" r="11025" b="8371"/>
          <a:stretch/>
        </p:blipFill>
        <p:spPr>
          <a:xfrm>
            <a:off x="8771214" y="4236161"/>
            <a:ext cx="2713425" cy="23511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078" name="Picture 6" descr="200+ Free Cursor &amp; Click Images - Pixabay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6555" y="4145285"/>
            <a:ext cx="749533" cy="9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919">
            <a:off x="8111847" y="3821826"/>
            <a:ext cx="1318731" cy="1318731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 bwMode="auto">
          <a:xfrm>
            <a:off x="8771212" y="4976239"/>
            <a:ext cx="2713427" cy="310553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822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Тасманийски дяволи се родиха в австралийската пустиня за първи път от 3  хиляди години - Dimitrovgrad.bgvesti.NE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7500" y="1716355"/>
            <a:ext cx="4637645" cy="463764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120598" cy="5528766"/>
          </a:xfrm>
        </p:spPr>
        <p:txBody>
          <a:bodyPr/>
          <a:lstStyle/>
          <a:p>
            <a:r>
              <a:rPr lang="bg-BG" dirty="0"/>
              <a:t>За да </a:t>
            </a:r>
            <a:r>
              <a:rPr lang="bg-BG" b="1" dirty="0" smtClean="0"/>
              <a:t>запазите </a:t>
            </a:r>
            <a:r>
              <a:rPr lang="bg-BG" dirty="0"/>
              <a:t>изображение от </a:t>
            </a:r>
            <a:r>
              <a:rPr lang="bg-BG" b="1" dirty="0"/>
              <a:t>интернет</a:t>
            </a:r>
            <a:r>
              <a:rPr lang="bg-BG" dirty="0"/>
              <a:t>, трябва да</a:t>
            </a:r>
            <a:r>
              <a:rPr lang="bg-BG" dirty="0" smtClean="0"/>
              <a:t>:</a:t>
            </a:r>
          </a:p>
          <a:p>
            <a:pPr lvl="1"/>
            <a:r>
              <a:rPr lang="bg-BG" dirty="0"/>
              <a:t>Щракнете с </a:t>
            </a:r>
            <a:r>
              <a:rPr lang="bg-BG" b="1" dirty="0"/>
              <a:t>десния бутон </a:t>
            </a:r>
            <a:r>
              <a:rPr lang="bg-BG" dirty="0"/>
              <a:t>на </a:t>
            </a:r>
            <a:r>
              <a:rPr lang="bg-BG" b="1" dirty="0"/>
              <a:t>мишката</a:t>
            </a:r>
            <a:r>
              <a:rPr lang="bg-BG" dirty="0"/>
              <a:t> върху графичното изображение</a:t>
            </a:r>
          </a:p>
          <a:p>
            <a:pPr lvl="1"/>
            <a:r>
              <a:rPr lang="bg-BG" dirty="0"/>
              <a:t>Изберете </a:t>
            </a:r>
            <a:r>
              <a:rPr lang="bg-BG" b="1" dirty="0"/>
              <a:t>командата</a:t>
            </a:r>
            <a:r>
              <a:rPr lang="bg-BG" dirty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Save image as </a:t>
            </a:r>
          </a:p>
          <a:p>
            <a:pPr lvl="1"/>
            <a:r>
              <a:rPr lang="bg-BG" dirty="0"/>
              <a:t>Укажете </a:t>
            </a:r>
            <a:r>
              <a:rPr lang="bg-BG" b="1" dirty="0" smtClean="0"/>
              <a:t>мястото</a:t>
            </a:r>
            <a:r>
              <a:rPr lang="bg-BG" dirty="0" smtClean="0"/>
              <a:t>, където да се </a:t>
            </a:r>
            <a:r>
              <a:rPr lang="bg-BG" b="1" dirty="0" smtClean="0"/>
              <a:t>съхрани изображението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/>
              <a:t>Запазване на графично изображеие от интернет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1323" t="50179" r="11025" b="8371"/>
          <a:stretch/>
        </p:blipFill>
        <p:spPr>
          <a:xfrm>
            <a:off x="8133657" y="3654000"/>
            <a:ext cx="2713425" cy="23511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 descr="200+ Free Cursor &amp; Click Images - Pixabay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8998" y="3563124"/>
            <a:ext cx="749533" cy="97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22919">
            <a:off x="7474290" y="3239665"/>
            <a:ext cx="1318731" cy="131873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auto">
          <a:xfrm>
            <a:off x="8133655" y="4059000"/>
            <a:ext cx="2713427" cy="310553"/>
          </a:xfrm>
          <a:prstGeom prst="rect">
            <a:avLst/>
          </a:prstGeom>
          <a:noFill/>
          <a:ln w="38100">
            <a:solidFill>
              <a:schemeClr val="bg1">
                <a:lumMod val="60000"/>
                <a:lumOff val="40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3796" y="1252091"/>
            <a:ext cx="5049234" cy="294190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97534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1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4675</TotalTime>
  <Words>655</Words>
  <Application>Microsoft Office PowerPoint</Application>
  <PresentationFormat>Widescreen</PresentationFormat>
  <Paragraphs>97</Paragraphs>
  <Slides>19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맑은 고딕</vt:lpstr>
      <vt:lpstr>Arial</vt:lpstr>
      <vt:lpstr>Calibri</vt:lpstr>
      <vt:lpstr>Consolas</vt:lpstr>
      <vt:lpstr>Wingdings</vt:lpstr>
      <vt:lpstr>SoftUni</vt:lpstr>
      <vt:lpstr>Търсене на материали по зададена тема на български и на чужд език</vt:lpstr>
      <vt:lpstr>Съдържание</vt:lpstr>
      <vt:lpstr>Интегриране на дейности</vt:lpstr>
      <vt:lpstr>Интегриране на дейности</vt:lpstr>
      <vt:lpstr>Вмъкване на елементи – видео</vt:lpstr>
      <vt:lpstr>͏Търсене и запазване на информация от интернет</vt:lpstr>
      <vt:lpstr>Копиране на текст от интернет</vt:lpstr>
      <vt:lpstr>Копиране на графично изображение от интернет</vt:lpstr>
      <vt:lpstr>Запазване на графично изображеие от интернет</vt:lpstr>
      <vt:lpstr>͏Google преводач</vt:lpstr>
      <vt:lpstr>Материали на чужд език</vt:lpstr>
      <vt:lpstr>Използване на Google преводач</vt:lpstr>
      <vt:lpstr>Елементи на Google преводач</vt:lpstr>
      <vt:lpstr>Превод на изображения и документи</vt:lpstr>
      <vt:lpstr>Превод на уебсайт</vt:lpstr>
      <vt:lpstr>Грешки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Търсене на материали по зададена тема на български и на чужд език. Авторски права на информация, публикувана в интернет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992</cp:revision>
  <dcterms:created xsi:type="dcterms:W3CDTF">2018-05-23T13:08:44Z</dcterms:created>
  <dcterms:modified xsi:type="dcterms:W3CDTF">2024-09-08T11:56:15Z</dcterms:modified>
  <cp:category/>
</cp:coreProperties>
</file>