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14_622B06B4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modernComment_2C2_1F75CD03.xml" ContentType="application/vnd.ms-powerpoint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718" r:id="rId14"/>
    <p:sldId id="723" r:id="rId15"/>
    <p:sldId id="728" r:id="rId16"/>
    <p:sldId id="730" r:id="rId17"/>
    <p:sldId id="726" r:id="rId18"/>
    <p:sldId id="725" r:id="rId19"/>
    <p:sldId id="727" r:id="rId20"/>
    <p:sldId id="729" r:id="rId21"/>
    <p:sldId id="664" r:id="rId22"/>
    <p:sldId id="682" r:id="rId23"/>
    <p:sldId id="700" r:id="rId24"/>
    <p:sldId id="701" r:id="rId25"/>
    <p:sldId id="733" r:id="rId26"/>
    <p:sldId id="735" r:id="rId27"/>
    <p:sldId id="736" r:id="rId28"/>
    <p:sldId id="737" r:id="rId29"/>
    <p:sldId id="698" r:id="rId30"/>
    <p:sldId id="703" r:id="rId31"/>
    <p:sldId id="706" r:id="rId32"/>
    <p:sldId id="705" r:id="rId33"/>
    <p:sldId id="704" r:id="rId34"/>
    <p:sldId id="589" r:id="rId35"/>
    <p:sldId id="719" r:id="rId36"/>
    <p:sldId id="731" r:id="rId37"/>
    <p:sldId id="732" r:id="rId38"/>
    <p:sldId id="649" r:id="rId39"/>
    <p:sldId id="707" r:id="rId40"/>
    <p:sldId id="708" r:id="rId41"/>
    <p:sldId id="709" r:id="rId42"/>
    <p:sldId id="710" r:id="rId43"/>
    <p:sldId id="711" r:id="rId44"/>
    <p:sldId id="713" r:id="rId45"/>
    <p:sldId id="712" r:id="rId46"/>
    <p:sldId id="714" r:id="rId47"/>
    <p:sldId id="715" r:id="rId48"/>
    <p:sldId id="720" r:id="rId49"/>
    <p:sldId id="721" r:id="rId50"/>
    <p:sldId id="722" r:id="rId51"/>
    <p:sldId id="633" r:id="rId52"/>
    <p:sldId id="504" r:id="rId53"/>
    <p:sldId id="5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ADO.NET Entity Data Model" id="{0D171D52-D08B-C04E-BC5C-DAFB2388529A}">
          <p14:sldIdLst>
            <p14:sldId id="718"/>
            <p14:sldId id="723"/>
            <p14:sldId id="728"/>
            <p14:sldId id="730"/>
            <p14:sldId id="726"/>
            <p14:sldId id="725"/>
            <p14:sldId id="727"/>
            <p14:sldId id="72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  <p14:sldId id="733"/>
            <p14:sldId id="735"/>
            <p14:sldId id="736"/>
            <p14:sldId id="737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  <p14:sldId id="731"/>
            <p14:sldId id="73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2" autoAdjust="0"/>
    <p:restoredTop sz="95113" autoAdjust="0"/>
  </p:normalViewPr>
  <p:slideViewPr>
    <p:cSldViewPr showGuides="1">
      <p:cViewPr varScale="1">
        <p:scale>
          <a:sx n="70" d="100"/>
          <a:sy n="70" d="100"/>
        </p:scale>
        <p:origin x="23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8/10/relationships/authors" Target="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modernComment_114_622B06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687EA5-6C4C-FD40-B8A3-EA8F1D0D4389}" authorId="{61328A60-1351-1658-BC09-0F9214BEF0FD}" created="2024-06-12T11:21:46.33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46986932" sldId="276"/>
      <ac:spMk id="444419" creationId="{00000000-0000-0000-0000-000000000000}"/>
      <ac:txMk cp="71">
        <ac:context len="335" hash="1399023528"/>
      </ac:txMk>
    </ac:txMkLst>
    <p188:pos x="10638874" y="2255516"/>
    <p188:replyLst>
      <p188:reply id="{59E39E9E-1180-F043-83A5-BB2E7714169A}" authorId="{B24AAD53-8AA6-8321-73F3-FE25FD6B3B5A}" created="2024-06-17T08:25:39.400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опише как и къде се добавя connection string</a:t>
        </a:r>
      </a:p>
    </p188:txBody>
  </p188:cm>
</p188:cmLst>
</file>

<file path=ppt/comments/modernComment_2C2_1F75CD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A53A6A-FF2F-3644-8DC0-A0A8A9C4B098}" authorId="{61328A60-1351-1658-BC09-0F9214BEF0FD}" created="2024-06-12T11:46:44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27813891" sldId="706"/>
      <ac:spMk id="2" creationId="{5DF70964-08C1-23B3-198A-C18C505396EB}"/>
      <ac:txMk cp="18" len="12">
        <ac:context len="31" hash="514766745"/>
      </ac:txMk>
    </ac:txMkLst>
    <p188:pos x="6237526" y="598200"/>
    <p188:replyLst>
      <p188:reply id="{0BE531DF-36FB-9F4D-B7C1-30FB2FE49E42}" authorId="{B24AAD53-8AA6-8321-73F3-FE25FD6B3B5A}" created="2024-06-17T07:56:55.406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Откъде идва SoftUnIContext()?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8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7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3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4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314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622B06B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marketplace.visualstudio.com/items?itemName=ErikEJ.EFCorePowerTools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C2_1F75CD0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54314"/>
            <a:ext cx="1901238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86DFDC-B965-1D71-6EFD-3893B648A793}"/>
              </a:ext>
            </a:extLst>
          </p:cNvPr>
          <p:cNvSpPr/>
          <p:nvPr/>
        </p:nvSpPr>
        <p:spPr bwMode="auto">
          <a:xfrm>
            <a:off x="7446000" y="2648707"/>
            <a:ext cx="4410000" cy="1665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Тази секция изчезва. Ще ползваме последен </a:t>
            </a:r>
            <a:r>
              <a:rPr lang="en-US" sz="2800" b="1" dirty="0">
                <a:solidFill>
                  <a:schemeClr val="tx1"/>
                </a:solidFill>
              </a:rPr>
              <a:t>.NET 8 </a:t>
            </a:r>
            <a:r>
              <a:rPr lang="bg-BG" sz="2800" b="1" dirty="0">
                <a:solidFill>
                  <a:schemeClr val="tx1"/>
                </a:solidFill>
              </a:rPr>
              <a:t>и последен </a:t>
            </a:r>
            <a:r>
              <a:rPr lang="en-US" sz="2800" b="1" dirty="0">
                <a:solidFill>
                  <a:schemeClr val="tx1"/>
                </a:solidFill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933943-6EA9-D322-4752-7B0B06F47D08}"/>
              </a:ext>
            </a:extLst>
          </p:cNvPr>
          <p:cNvSpPr/>
          <p:nvPr/>
        </p:nvSpPr>
        <p:spPr bwMode="auto">
          <a:xfrm>
            <a:off x="7221000" y="4158000"/>
            <a:ext cx="4410000" cy="1665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Тази секция изчезва. Ще ползваме последен </a:t>
            </a:r>
            <a:r>
              <a:rPr lang="en-US" sz="2800" b="1" dirty="0">
                <a:solidFill>
                  <a:schemeClr val="tx1"/>
                </a:solidFill>
              </a:rPr>
              <a:t>.NET 8 </a:t>
            </a:r>
            <a:r>
              <a:rPr lang="bg-BG" sz="2800" b="1" dirty="0">
                <a:solidFill>
                  <a:schemeClr val="tx1"/>
                </a:solidFill>
              </a:rPr>
              <a:t>и последен </a:t>
            </a:r>
            <a:r>
              <a:rPr lang="en-US" sz="2800" b="1" dirty="0">
                <a:solidFill>
                  <a:schemeClr val="tx1"/>
                </a:solidFill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 </a:t>
            </a:r>
            <a:r>
              <a:rPr lang="bg-BG" dirty="0"/>
              <a:t>(по-новата версия на .</a:t>
            </a:r>
            <a:r>
              <a:rPr lang="en-US" dirty="0"/>
              <a:t>NET Framework)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релационни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нерелационни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endParaRPr lang="en-US" sz="2900" b="1" dirty="0"/>
          </a:p>
          <a:p>
            <a:pPr>
              <a:buClr>
                <a:schemeClr val="tx1"/>
              </a:buClr>
            </a:pPr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E35368-7283-B605-5F62-5CAF09879CB7}"/>
              </a:ext>
            </a:extLst>
          </p:cNvPr>
          <p:cNvSpPr/>
          <p:nvPr/>
        </p:nvSpPr>
        <p:spPr bwMode="auto">
          <a:xfrm>
            <a:off x="1191000" y="4509000"/>
            <a:ext cx="4410000" cy="1665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Тази секция изчезва. Ще ползваме последен </a:t>
            </a:r>
            <a:r>
              <a:rPr lang="en-US" sz="2800" b="1" dirty="0">
                <a:solidFill>
                  <a:schemeClr val="tx1"/>
                </a:solidFill>
              </a:rPr>
              <a:t>.NET 8 </a:t>
            </a:r>
            <a:r>
              <a:rPr lang="bg-BG" sz="2800" b="1" dirty="0">
                <a:solidFill>
                  <a:schemeClr val="tx1"/>
                </a:solidFill>
              </a:rPr>
              <a:t>и последен </a:t>
            </a:r>
            <a:r>
              <a:rPr lang="en-US" sz="2800" b="1" dirty="0">
                <a:solidFill>
                  <a:schemeClr val="tx1"/>
                </a:solidFill>
              </a:rPr>
              <a:t>EF Core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000" dirty="0"/>
              <a:t>на </a:t>
            </a:r>
            <a:r>
              <a:rPr lang="en-GB" sz="3000" b="1" dirty="0">
                <a:solidFill>
                  <a:schemeClr val="bg1"/>
                </a:solidFill>
              </a:rPr>
              <a:t>Entity Framework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Технология от </a:t>
            </a:r>
            <a:r>
              <a:rPr lang="en-US" sz="3000" b="1" dirty="0">
                <a:solidFill>
                  <a:schemeClr val="bg1"/>
                </a:solidFill>
              </a:rPr>
              <a:t>Microsoft</a:t>
            </a:r>
            <a:r>
              <a:rPr lang="en-US" sz="3000" dirty="0"/>
              <a:t>, </a:t>
            </a:r>
            <a:r>
              <a:rPr lang="bg-BG" sz="3000" dirty="0"/>
              <a:t>позволяваща работа с </a:t>
            </a:r>
            <a:r>
              <a:rPr lang="bg-BG" sz="3000" b="1" dirty="0"/>
              <a:t>данни</a:t>
            </a:r>
            <a:r>
              <a:rPr lang="bg-BG" sz="3000" dirty="0"/>
              <a:t> от </a:t>
            </a:r>
            <a:r>
              <a:rPr lang="bg-BG" sz="3000" b="1" dirty="0"/>
              <a:t>бази данни </a:t>
            </a:r>
            <a:r>
              <a:rPr lang="bg-BG" sz="3000" dirty="0"/>
              <a:t>като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bg-BG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Абстрактен</a:t>
            </a:r>
            <a:r>
              <a:rPr lang="bg-BG" sz="3000" dirty="0"/>
              <a:t> начин за работа, който </a:t>
            </a:r>
            <a:r>
              <a:rPr lang="bg-BG" sz="3000" b="1" dirty="0">
                <a:solidFill>
                  <a:schemeClr val="bg1"/>
                </a:solidFill>
              </a:rPr>
              <a:t>улеснява</a:t>
            </a:r>
            <a:r>
              <a:rPr lang="bg-BG" sz="3000" dirty="0"/>
              <a:t> процеса на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поддържане</a:t>
            </a:r>
            <a:r>
              <a:rPr lang="bg-BG" sz="3000" dirty="0"/>
              <a:t> на софтуерни приложения</a:t>
            </a:r>
          </a:p>
          <a:p>
            <a:r>
              <a:rPr lang="bg-BG" sz="3000" dirty="0"/>
              <a:t>Работи под </a:t>
            </a:r>
            <a:r>
              <a:rPr lang="en-US" sz="3000" b="1" dirty="0">
                <a:solidFill>
                  <a:schemeClr val="bg1"/>
                </a:solidFill>
              </a:rPr>
              <a:t>.NET Framework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/>
              <a:t>не се </a:t>
            </a:r>
            <a:r>
              <a:rPr lang="bg-BG" sz="3000" dirty="0"/>
              <a:t>поддържа от </a:t>
            </a:r>
            <a:r>
              <a:rPr lang="en-US" sz="3000" b="1" dirty="0">
                <a:solidFill>
                  <a:schemeClr val="bg1"/>
                </a:solidFill>
              </a:rPr>
              <a:t>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6" y="4780019"/>
            <a:ext cx="3093514" cy="172206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745966-5CDB-99A6-42CF-8693E539EDF8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6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</a:t>
            </a:r>
            <a:r>
              <a:rPr lang="en-US" dirty="0"/>
              <a:t> .NET Framework </a:t>
            </a:r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Създаваме проект (</a:t>
            </a:r>
            <a:r>
              <a:rPr lang="bg-BG" sz="3100" b="1" dirty="0"/>
              <a:t>конзолно приложение</a:t>
            </a:r>
            <a:r>
              <a:rPr lang="bg-BG" sz="3100" dirty="0"/>
              <a:t>) под </a:t>
            </a:r>
            <a:r>
              <a:rPr lang="en-US" sz="3100" dirty="0"/>
              <a:t>.</a:t>
            </a:r>
            <a:r>
              <a:rPr lang="en-US" sz="3100" b="1" dirty="0">
                <a:solidFill>
                  <a:schemeClr val="bg1"/>
                </a:solidFill>
              </a:rPr>
              <a:t>NET Framework </a:t>
            </a:r>
            <a:r>
              <a:rPr lang="bg-BG" sz="3100" dirty="0"/>
              <a:t>с версия </a:t>
            </a:r>
            <a:r>
              <a:rPr lang="bg-BG" sz="3100" b="1" dirty="0">
                <a:solidFill>
                  <a:schemeClr val="bg1"/>
                </a:solidFill>
              </a:rPr>
              <a:t>по-ранна</a:t>
            </a:r>
            <a:r>
              <a:rPr lang="bg-BG" sz="3100" dirty="0"/>
              <a:t> от </a:t>
            </a:r>
            <a:r>
              <a:rPr lang="bg-BG" sz="3100" b="1" dirty="0">
                <a:solidFill>
                  <a:schemeClr val="bg1"/>
                </a:solidFill>
              </a:rPr>
              <a:t>.</a:t>
            </a:r>
            <a:r>
              <a:rPr lang="en-US" sz="3100" b="1" dirty="0">
                <a:solidFill>
                  <a:schemeClr val="bg1"/>
                </a:solidFill>
              </a:rPr>
              <a:t>NET 5.0</a:t>
            </a:r>
            <a:endParaRPr lang="en-US" sz="31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EE66-4A10-BE7A-D548-8F5D7739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73" y="3531386"/>
            <a:ext cx="5139419" cy="16744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37AC5-A86B-B3E2-ADE4-BFDAC3612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01" y="2587868"/>
            <a:ext cx="4788529" cy="3561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AD197AEC-1D75-B19A-5D99-D4683DD562E4}"/>
              </a:ext>
            </a:extLst>
          </p:cNvPr>
          <p:cNvSpPr/>
          <p:nvPr/>
        </p:nvSpPr>
        <p:spPr>
          <a:xfrm>
            <a:off x="5883846" y="4097486"/>
            <a:ext cx="914201" cy="542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EA01F1-8BFE-13B9-1782-3A7A6B5EAC12}"/>
              </a:ext>
            </a:extLst>
          </p:cNvPr>
          <p:cNvSpPr/>
          <p:nvPr/>
        </p:nvSpPr>
        <p:spPr bwMode="auto">
          <a:xfrm>
            <a:off x="1620166" y="436860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(1)</a:t>
            </a:r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200" dirty="0"/>
              <a:t>Избираме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[Connect to Database]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Избираме </a:t>
            </a:r>
            <a:r>
              <a:rPr lang="en-US" sz="3200" b="1" dirty="0">
                <a:solidFill>
                  <a:schemeClr val="bg1"/>
                </a:solidFill>
              </a:rPr>
              <a:t>Microsoft SQL Server</a:t>
            </a:r>
            <a:r>
              <a:rPr lang="en-US" sz="3200" dirty="0"/>
              <a:t> </a:t>
            </a:r>
            <a:r>
              <a:rPr lang="bg-BG" sz="3200" dirty="0"/>
              <a:t>и натискаме </a:t>
            </a:r>
            <a:r>
              <a:rPr lang="en-US" sz="3200" b="1" dirty="0">
                <a:solidFill>
                  <a:schemeClr val="bg1"/>
                </a:solidFill>
              </a:rPr>
              <a:t>[Continue]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02444-C568-64E2-DDFF-D297625E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650" y="3545815"/>
            <a:ext cx="4903536" cy="1467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FAED7-EEFA-AC3E-0484-21A712D85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7419" y="2568733"/>
            <a:ext cx="5228536" cy="38591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9A4DAAF6-ED14-B14F-4F21-E064EB152FD6}"/>
              </a:ext>
            </a:extLst>
          </p:cNvPr>
          <p:cNvSpPr/>
          <p:nvPr/>
        </p:nvSpPr>
        <p:spPr>
          <a:xfrm>
            <a:off x="5543660" y="3960370"/>
            <a:ext cx="857650" cy="638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221E61-7349-A43C-9E12-7C8D9A8AE64E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(2)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ACE6B-69AC-3BE0-1ECF-D97AA4FA7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1608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  <a:endParaRPr lang="bg-BG" dirty="0"/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съществуваща база данни</a:t>
            </a:r>
            <a:r>
              <a:rPr lang="bg-BG" sz="2800" dirty="0"/>
              <a:t> или задаваме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, която ще </a:t>
            </a:r>
            <a:r>
              <a:rPr lang="bg-BG" sz="2800" b="1" dirty="0"/>
              <a:t>създадем</a:t>
            </a:r>
            <a:endParaRPr lang="en-US" sz="2400" b="1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C7CD2-BF71-33FB-AE6B-BB472372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744A4-B6A9-EB15-90C4-CC459DB7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8192F501-DBB2-EA06-19FF-89E7D92712F8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D1A937-15F2-30C4-E580-78353F3D7956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нов файл с </a:t>
            </a:r>
            <a:r>
              <a:rPr lang="bg-BG" sz="2800" b="1" dirty="0"/>
              <a:t>десен бутон </a:t>
            </a:r>
            <a:r>
              <a:rPr lang="bg-BG" sz="2800" dirty="0"/>
              <a:t>върху </a:t>
            </a:r>
            <a:r>
              <a:rPr lang="bg-BG" sz="2800" b="1" dirty="0"/>
              <a:t>проекта</a:t>
            </a:r>
            <a:r>
              <a:rPr lang="bg-BG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[Add New Item]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Избираме от менюто със </a:t>
            </a:r>
            <a:r>
              <a:rPr lang="bg-BG" sz="2800" b="1" dirty="0"/>
              <a:t>шаблони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[ADO.NET Entity Data Model]</a:t>
            </a:r>
          </a:p>
          <a:p>
            <a:pPr>
              <a:tabLst>
                <a:tab pos="7407275" algn="l"/>
              </a:tabLst>
            </a:pPr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[Add]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D7840-DBF0-FC60-28A7-F71861F7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" y="3063492"/>
            <a:ext cx="5464095" cy="31697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46ED8B-028E-B3C7-4BDB-83056AED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93" y="3030571"/>
            <a:ext cx="5590862" cy="313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E89BD7AA-03A2-0442-CD11-20F4A9305B6D}"/>
              </a:ext>
            </a:extLst>
          </p:cNvPr>
          <p:cNvSpPr/>
          <p:nvPr/>
        </p:nvSpPr>
        <p:spPr>
          <a:xfrm>
            <a:off x="5627690" y="4431281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6348C1-D187-DF43-629F-9559A9777D0C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8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Избиране на </a:t>
            </a:r>
            <a:r>
              <a:rPr lang="en-US" dirty="0"/>
              <a:t>Database First </a:t>
            </a:r>
            <a:r>
              <a:rPr lang="bg-BG" dirty="0"/>
              <a:t>метода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400" dirty="0"/>
              <a:t>Избираме </a:t>
            </a:r>
            <a:r>
              <a:rPr lang="bg-BG" sz="2400" b="1" dirty="0">
                <a:solidFill>
                  <a:schemeClr val="bg1"/>
                </a:solidFill>
              </a:rPr>
              <a:t>метода</a:t>
            </a:r>
            <a:r>
              <a:rPr lang="bg-BG" sz="2400" dirty="0"/>
              <a:t> за създаване на </a:t>
            </a:r>
            <a:r>
              <a:rPr lang="bg-BG" sz="2400" b="1" dirty="0"/>
              <a:t>модела</a:t>
            </a:r>
            <a:r>
              <a:rPr lang="bg-BG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EF Designer from database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(</a:t>
            </a:r>
            <a:r>
              <a:rPr lang="en-US" sz="2400" dirty="0"/>
              <a:t>Database First)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[Next]</a:t>
            </a:r>
          </a:p>
          <a:p>
            <a:r>
              <a:rPr lang="bg-BG" sz="2400" dirty="0"/>
              <a:t>Избираме коя </a:t>
            </a:r>
            <a:r>
              <a:rPr lang="bg-BG" sz="2400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sz="2400" dirty="0"/>
              <a:t>да се използва, задаваме </a:t>
            </a:r>
            <a:r>
              <a:rPr lang="bg-BG" sz="2400" b="1" dirty="0"/>
              <a:t>име</a:t>
            </a:r>
            <a:r>
              <a:rPr lang="bg-BG" sz="2400" dirty="0"/>
              <a:t> на </a:t>
            </a:r>
            <a:r>
              <a:rPr lang="en-US" sz="2400" b="1" dirty="0">
                <a:solidFill>
                  <a:schemeClr val="bg1"/>
                </a:solidFill>
              </a:rPr>
              <a:t>connection string</a:t>
            </a:r>
            <a:r>
              <a:rPr lang="en-US" sz="2400" dirty="0"/>
              <a:t>,</a:t>
            </a:r>
            <a:r>
              <a:rPr lang="bg-BG" sz="2400" dirty="0"/>
              <a:t> избираме дали да пази </a:t>
            </a:r>
            <a:r>
              <a:rPr lang="bg-BG" sz="2400" b="1" dirty="0"/>
              <a:t>сензитивна информация </a:t>
            </a:r>
            <a:r>
              <a:rPr lang="bg-BG" sz="2400" dirty="0"/>
              <a:t>и натискаме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[Next]</a:t>
            </a:r>
            <a:endParaRPr lang="bg-BG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BA581-3814-D519-D608-98AB374D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3094154"/>
            <a:ext cx="3804116" cy="3641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0FFFD-8552-5ADC-7B2B-89B389C6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84" y="3094154"/>
            <a:ext cx="3804116" cy="3641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EE4EEDE-883D-3A80-AAA0-7E042EFB4275}"/>
              </a:ext>
            </a:extLst>
          </p:cNvPr>
          <p:cNvSpPr/>
          <p:nvPr/>
        </p:nvSpPr>
        <p:spPr>
          <a:xfrm>
            <a:off x="5548705" y="4697595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70B283-792B-6921-059B-4549FC6EB0CB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0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Настройване на модела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Entity Framework</a:t>
            </a:r>
            <a:r>
              <a:rPr lang="bg-BG" sz="2800" dirty="0"/>
              <a:t> и натискаме </a:t>
            </a:r>
            <a:r>
              <a:rPr lang="en-US" sz="2800" b="1" dirty="0">
                <a:solidFill>
                  <a:schemeClr val="bg1"/>
                </a:solidFill>
              </a:rPr>
              <a:t>[Next]</a:t>
            </a:r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данните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bg1"/>
                </a:solidFill>
              </a:rPr>
              <a:t>базата данни</a:t>
            </a:r>
            <a:r>
              <a:rPr lang="bg-BG" sz="2800" dirty="0"/>
              <a:t>, които да се включат в </a:t>
            </a:r>
            <a:r>
              <a:rPr lang="bg-BG" sz="2800" b="1" dirty="0"/>
              <a:t>модела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[Finish]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6D5E3-5868-1D44-0B2F-3786B7782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" y="2875929"/>
            <a:ext cx="3781000" cy="3618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32765-E7A8-CE79-0F5A-43A3A842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34" y="2365202"/>
            <a:ext cx="4482401" cy="4290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9B3CE4C-E871-D3EE-D694-9526A9D9D815}"/>
              </a:ext>
            </a:extLst>
          </p:cNvPr>
          <p:cNvSpPr/>
          <p:nvPr/>
        </p:nvSpPr>
        <p:spPr>
          <a:xfrm>
            <a:off x="5162103" y="4156455"/>
            <a:ext cx="990000" cy="707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AD59A4-7203-F888-E3FF-17E5CDE1AB37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en-GB" sz="3200" dirty="0"/>
              <a:t>​​</a:t>
            </a:r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</a:t>
            </a:r>
            <a:r>
              <a:rPr lang="bg-BG" sz="3200" b="1" dirty="0"/>
              <a:t>съществуваща</a:t>
            </a:r>
            <a:r>
              <a:rPr lang="bg-BG" sz="3200" dirty="0"/>
              <a:t>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Database First </a:t>
            </a:r>
            <a:r>
              <a:rPr lang="en-US" sz="3200" dirty="0"/>
              <a:t>с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Entity Framework 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b="1" dirty="0"/>
              <a:t>Entity Framework</a:t>
            </a:r>
            <a:endParaRPr lang="bg-BG" sz="3200" b="1" dirty="0"/>
          </a:p>
          <a:p>
            <a:r>
              <a:rPr lang="en-US" sz="3200" dirty="0"/>
              <a:t>​</a:t>
            </a:r>
            <a:r>
              <a:rPr lang="bg-BG" sz="3200" b="1" dirty="0"/>
              <a:t>Конфигурация </a:t>
            </a:r>
            <a:r>
              <a:rPr lang="bg-BG" sz="3200" dirty="0"/>
              <a:t>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  <a:endParaRPr lang="en-GB" sz="3200" b="1" dirty="0"/>
          </a:p>
          <a:p>
            <a:r>
              <a:rPr lang="en-US" sz="3200" dirty="0"/>
              <a:t>͏</a:t>
            </a:r>
            <a:r>
              <a:rPr lang="bg-BG" sz="3200" b="1" dirty="0"/>
              <a:t>Примерно приложение</a:t>
            </a:r>
            <a:r>
              <a:rPr lang="bg-BG" sz="3200" dirty="0"/>
              <a:t>:</a:t>
            </a:r>
            <a:r>
              <a:rPr lang="en-US" sz="3200" dirty="0"/>
              <a:t> </a:t>
            </a:r>
            <a:r>
              <a:rPr lang="bg-BG" sz="3200" dirty="0"/>
              <a:t>Магазин с продукти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Резултат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Моделът ни е </a:t>
            </a:r>
            <a:r>
              <a:rPr lang="bg-BG" sz="2800" b="1" dirty="0">
                <a:solidFill>
                  <a:schemeClr val="bg1"/>
                </a:solidFill>
              </a:rPr>
              <a:t>създаден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2800" dirty="0"/>
              <a:t>В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App.config </a:t>
            </a:r>
            <a:r>
              <a:rPr lang="bg-BG" sz="2800" dirty="0"/>
              <a:t>ни е добавен </a:t>
            </a:r>
            <a:r>
              <a:rPr lang="en-US" sz="2800" b="1" dirty="0">
                <a:solidFill>
                  <a:schemeClr val="bg1"/>
                </a:solidFill>
              </a:rPr>
              <a:t>connection string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88F22-2931-0521-C0EF-D77BCAEB6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196707"/>
            <a:ext cx="3158532" cy="25851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CD000-F24E-C7F4-F0C0-EC768B078722}"/>
              </a:ext>
            </a:extLst>
          </p:cNvPr>
          <p:cNvSpPr txBox="1">
            <a:spLocks/>
          </p:cNvSpPr>
          <p:nvPr/>
        </p:nvSpPr>
        <p:spPr>
          <a:xfrm>
            <a:off x="651000" y="4304494"/>
            <a:ext cx="111020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&lt;connectionStrings&gt;&lt;add name="Entities" connectionString="metadata=res://*/GroceryStoreDbContext.csdl|res://*/GroceryStoreDbContext.ssdl|res://*/GroceryStoreDbContext.msl;provider=System.Data.SqlClient;provider connection string=&amp;quot;data source=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=(localdb)\MSSQLLocalDB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;initial catalog=DatabaseFirst.GroceryStore; MultipleActiveResultSets=True;App=EntityFramework&amp;quot;" providerName="System.Data.EntityClient" /&gt;&lt;/connectionStrings&gt;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C2B887-A859-D206-19DB-FA6C40175309}"/>
              </a:ext>
            </a:extLst>
          </p:cNvPr>
          <p:cNvSpPr/>
          <p:nvPr/>
        </p:nvSpPr>
        <p:spPr bwMode="auto">
          <a:xfrm>
            <a:off x="7348613" y="4680521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За съжаление това работи само за стария </a:t>
            </a:r>
            <a:r>
              <a:rPr lang="en-US" sz="2800" b="1" dirty="0">
                <a:solidFill>
                  <a:schemeClr val="tx1"/>
                </a:solidFill>
              </a:rPr>
              <a:t>.NET Framework </a:t>
            </a:r>
            <a:r>
              <a:rPr lang="bg-BG" sz="2800" b="1" dirty="0">
                <a:solidFill>
                  <a:schemeClr val="tx1"/>
                </a:solidFill>
              </a:rPr>
              <a:t>и стария </a:t>
            </a:r>
            <a:r>
              <a:rPr lang="en-US" sz="2800" b="1" dirty="0">
                <a:solidFill>
                  <a:schemeClr val="tx1"/>
                </a:solidFill>
              </a:rPr>
              <a:t>EF (</a:t>
            </a:r>
            <a:r>
              <a:rPr lang="bg-BG" sz="2800" b="1" dirty="0">
                <a:solidFill>
                  <a:schemeClr val="tx1"/>
                </a:solidFill>
              </a:rPr>
              <a:t>не </a:t>
            </a:r>
            <a:r>
              <a:rPr lang="en-US" sz="2800" b="1" dirty="0">
                <a:solidFill>
                  <a:schemeClr val="tx1"/>
                </a:solidFill>
              </a:rPr>
              <a:t>Core). </a:t>
            </a:r>
            <a:r>
              <a:rPr lang="bg-BG" sz="2800" b="1" dirty="0">
                <a:solidFill>
                  <a:schemeClr val="tx1"/>
                </a:solidFill>
              </a:rPr>
              <a:t>Отпада!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00" y="4523355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695" y="4582731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Ще използваме новата версия на </a:t>
            </a:r>
            <a:r>
              <a:rPr lang="en-US" sz="3200" dirty="0"/>
              <a:t>Entity Framework</a:t>
            </a:r>
            <a:endParaRPr lang="bg-BG" sz="3200" dirty="0"/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Entity Framework Core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bg-BG" sz="3000" dirty="0"/>
              <a:t>не стар</a:t>
            </a:r>
            <a:r>
              <a:rPr lang="en-US" sz="3000" dirty="0"/>
              <a:t>a</a:t>
            </a:r>
            <a:r>
              <a:rPr lang="bg-BG" sz="3000" dirty="0"/>
              <a:t>та библиотека </a:t>
            </a:r>
            <a:r>
              <a:rPr lang="en-US" sz="3000" dirty="0"/>
              <a:t>EF</a:t>
            </a:r>
            <a:r>
              <a:rPr lang="bg-BG" sz="3000" dirty="0"/>
              <a:t>, без </a:t>
            </a:r>
            <a:r>
              <a:rPr lang="en-US" sz="3000" dirty="0"/>
              <a:t>Core)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За да използваме </a:t>
            </a:r>
            <a:r>
              <a:rPr lang="en-US" sz="3200" b="1" dirty="0">
                <a:solidFill>
                  <a:schemeClr val="bg1"/>
                </a:solidFill>
              </a:rPr>
              <a:t>EF Core</a:t>
            </a:r>
            <a:r>
              <a:rPr lang="en-US" sz="3200" dirty="0"/>
              <a:t>, </a:t>
            </a:r>
            <a:r>
              <a:rPr lang="bg-BG" sz="3200" dirty="0"/>
              <a:t>трябва да </a:t>
            </a:r>
            <a:r>
              <a:rPr lang="bg-BG" sz="32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3200" dirty="0"/>
              <a:t>(</a:t>
            </a:r>
            <a:r>
              <a:rPr lang="en-GB" sz="3200" b="1" dirty="0"/>
              <a:t>dependencies</a:t>
            </a:r>
            <a:r>
              <a:rPr lang="en-US" sz="3200" dirty="0"/>
              <a:t>)</a:t>
            </a:r>
            <a:r>
              <a:rPr lang="bg-BG" sz="3200" dirty="0"/>
              <a:t> през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  <a:r>
              <a:rPr lang="bg-BG" sz="3200" b="1" dirty="0">
                <a:solidFill>
                  <a:schemeClr val="bg1"/>
                </a:solidFill>
              </a:rPr>
              <a:t> конзолата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Tools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b="1" dirty="0">
                <a:solidFill>
                  <a:schemeClr val="bg1"/>
                </a:solidFill>
              </a:rPr>
              <a:t> NuGet Package Manager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[Package Manager Console]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281717" y="5426125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следните </a:t>
            </a:r>
            <a:r>
              <a:rPr lang="bg-BG" sz="3000" b="1" dirty="0"/>
              <a:t>команди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3C029D-C9FE-F5F7-0145-4B96CD733B6B}"/>
              </a:ext>
            </a:extLst>
          </p:cNvPr>
          <p:cNvSpPr/>
          <p:nvPr/>
        </p:nvSpPr>
        <p:spPr bwMode="auto">
          <a:xfrm>
            <a:off x="6897113" y="3700577"/>
            <a:ext cx="4854444" cy="2040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tx1"/>
                </a:solidFill>
              </a:rPr>
              <a:t>Този третия пакет не ни трябва!</a:t>
            </a:r>
          </a:p>
          <a:p>
            <a:pPr algn="ctr"/>
            <a:endParaRPr lang="bg-BG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noProof="1">
                <a:latin typeface="Consolas" panose="020B0609020204030204" pitchFamily="49" charset="0"/>
              </a:rPr>
              <a:t>Microsoft.EntityFrameworkCore.SqlServer.Design</a:t>
            </a:r>
            <a:endParaRPr lang="bg-BG" sz="2400" b="1" noProof="1">
              <a:latin typeface="Consolas" panose="020B0609020204030204" pitchFamily="49" charset="0"/>
            </a:endParaRPr>
          </a:p>
          <a:p>
            <a:pPr algn="ctr"/>
            <a:endParaRPr lang="bg-BG" sz="2400" b="1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bg-BG" sz="2400" b="1" noProof="1">
                <a:solidFill>
                  <a:schemeClr val="tx1"/>
                </a:solidFill>
                <a:latin typeface="Consolas" panose="020B0609020204030204" pitchFamily="49" charset="0"/>
              </a:rPr>
              <a:t>Да се изтрие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, например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</a:t>
            </a:r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Database=</a:t>
            </a:r>
            <a:r>
              <a:rPr lang="en-US" sz="2000" b="1" i="1" noProof="1">
                <a:latin typeface="Consolas" panose="020B0609020204030204" pitchFamily="49" charset="0"/>
              </a:rPr>
              <a:t>&lt;и</a:t>
            </a:r>
            <a:r>
              <a:rPr lang="bg-BG" sz="2000" b="1" i="1" noProof="1">
                <a:latin typeface="Consolas" panose="020B0609020204030204" pitchFamily="49" charset="0"/>
              </a:rPr>
              <a:t>ме_на_база_данни</a:t>
            </a:r>
            <a:r>
              <a:rPr lang="en-US" sz="2000" b="1" i="1" noProof="1">
                <a:latin typeface="Consolas" panose="020B0609020204030204" pitchFamily="49" charset="0"/>
              </a:rPr>
              <a:t>&gt;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883" y="4599290"/>
            <a:ext cx="6774234" cy="19719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A42344C5-2011-88C4-1A9D-47C574BC7E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Визуално създаване на </a:t>
            </a:r>
            <a:r>
              <a:rPr lang="en-US" dirty="0"/>
              <a:t>Database First </a:t>
            </a:r>
            <a:r>
              <a:rPr lang="bg-BG" dirty="0"/>
              <a:t>модели 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B8E7B8-A73F-94A1-B7C2-CFC69957A9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Power Tools</a:t>
            </a:r>
          </a:p>
        </p:txBody>
      </p:sp>
      <p:pic>
        <p:nvPicPr>
          <p:cNvPr id="1026" name="Picture 2" descr="EF Core Power Tools">
            <a:extLst>
              <a:ext uri="{FF2B5EF4-FFF2-40B4-BE49-F238E27FC236}">
                <a16:creationId xmlns:a16="http://schemas.microsoft.com/office/drawing/2014/main" id="{75471320-7D74-CF4F-BD00-08A2F4E3C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25" y="1632649"/>
            <a:ext cx="2021351" cy="2021351"/>
          </a:xfrm>
          <a:prstGeom prst="roundRect">
            <a:avLst>
              <a:gd name="adj" fmla="val 85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DAE3E-532D-EB54-1DB3-749CA417E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0DD-28F0-47E9-C146-FCB67CEA2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EF Core Power Tools</a:t>
            </a:r>
            <a:r>
              <a:rPr lang="bg-BG" b="1" dirty="0"/>
              <a:t> </a:t>
            </a:r>
            <a:r>
              <a:rPr lang="bg-BG" dirty="0"/>
              <a:t>е добавка за </a:t>
            </a:r>
            <a:r>
              <a:rPr lang="en-US" dirty="0"/>
              <a:t>Visual Studio</a:t>
            </a:r>
            <a:r>
              <a:rPr lang="bg-BG" dirty="0"/>
              <a:t>, която може да генериран </a:t>
            </a:r>
            <a:r>
              <a:rPr lang="en-US" dirty="0"/>
              <a:t>database first DB </a:t>
            </a:r>
            <a:r>
              <a:rPr lang="bg-BG" dirty="0"/>
              <a:t>модели за</a:t>
            </a:r>
            <a:r>
              <a:rPr lang="en-US" dirty="0"/>
              <a:t> EF Core</a:t>
            </a:r>
          </a:p>
          <a:p>
            <a:pPr lvl="1"/>
            <a:r>
              <a:rPr lang="en-US" sz="2400" dirty="0">
                <a:hlinkClick r:id="rId2"/>
              </a:rPr>
              <a:t>https://marketplace.visualstudio.com/items?itemName=ErikEJ.EFCorePowerTools</a:t>
            </a:r>
            <a:r>
              <a:rPr lang="en-US" sz="2400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2454FA-7491-EA72-6D89-E9EF2A11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Power 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F628B-D019-AA61-4A36-E785B051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000" y="3114009"/>
            <a:ext cx="7110000" cy="34359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64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CC3681-DBE7-1120-288F-A77F9EA7B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A6DB-4754-C3D8-F588-FA5EDD9AE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E3BDE7-B5C9-2928-2A6A-FCB781B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87EFE7-8456-05FE-24B2-6F483B475805}"/>
              </a:ext>
            </a:extLst>
          </p:cNvPr>
          <p:cNvSpPr/>
          <p:nvPr/>
        </p:nvSpPr>
        <p:spPr bwMode="auto">
          <a:xfrm>
            <a:off x="4026000" y="2827861"/>
            <a:ext cx="4562498" cy="2265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TODO:</a:t>
            </a:r>
            <a:r>
              <a:rPr lang="bg-BG" sz="2800" b="1" dirty="0">
                <a:solidFill>
                  <a:schemeClr val="tx1"/>
                </a:solidFill>
              </a:rPr>
              <a:t> да се покаже как се ползва </a:t>
            </a:r>
            <a:r>
              <a:rPr lang="en-US" sz="2800" b="1" dirty="0">
                <a:solidFill>
                  <a:schemeClr val="tx1"/>
                </a:solidFill>
              </a:rPr>
              <a:t>EF Core Power Tools </a:t>
            </a:r>
            <a:r>
              <a:rPr lang="bg-BG" sz="2800" b="1" dirty="0">
                <a:solidFill>
                  <a:schemeClr val="tx1"/>
                </a:solidFill>
              </a:rPr>
              <a:t>за създаване на </a:t>
            </a:r>
            <a:r>
              <a:rPr lang="en-US" sz="2800" b="1" dirty="0">
                <a:solidFill>
                  <a:schemeClr val="tx1"/>
                </a:solidFill>
              </a:rPr>
              <a:t>DB context </a:t>
            </a:r>
            <a:r>
              <a:rPr lang="bg-BG" sz="2800" b="1" dirty="0">
                <a:solidFill>
                  <a:schemeClr val="tx1"/>
                </a:solidFill>
              </a:rPr>
              <a:t>по съществуваща база данни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48A4E-9FB1-A06C-E915-6C12A1AC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00" y="2214000"/>
            <a:ext cx="48482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CC3681-DBE7-1120-288F-A77F9EA7B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A6DB-4754-C3D8-F588-FA5EDD9AE6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E3BDE7-B5C9-2928-2A6A-FCB781B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5BD6C1-561E-FA3F-798C-7D91B54C97E9}"/>
              </a:ext>
            </a:extLst>
          </p:cNvPr>
          <p:cNvSpPr/>
          <p:nvPr/>
        </p:nvSpPr>
        <p:spPr bwMode="auto">
          <a:xfrm>
            <a:off x="4026000" y="2827861"/>
            <a:ext cx="4562498" cy="2265293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TODO:</a:t>
            </a:r>
            <a:r>
              <a:rPr lang="bg-BG" sz="2800" b="1" dirty="0">
                <a:solidFill>
                  <a:schemeClr val="tx1"/>
                </a:solidFill>
              </a:rPr>
              <a:t> да се покаже как се ползва </a:t>
            </a:r>
            <a:r>
              <a:rPr lang="en-US" sz="2800" b="1" dirty="0">
                <a:solidFill>
                  <a:schemeClr val="tx1"/>
                </a:solidFill>
              </a:rPr>
              <a:t>EF Core Power Tools </a:t>
            </a:r>
            <a:r>
              <a:rPr lang="bg-BG" sz="2800" b="1" dirty="0">
                <a:solidFill>
                  <a:schemeClr val="tx1"/>
                </a:solidFill>
              </a:rPr>
              <a:t>за създаване на </a:t>
            </a:r>
            <a:r>
              <a:rPr lang="en-US" sz="2800" b="1" dirty="0">
                <a:solidFill>
                  <a:schemeClr val="tx1"/>
                </a:solidFill>
              </a:rPr>
              <a:t>DB context </a:t>
            </a:r>
            <a:r>
              <a:rPr lang="bg-BG" sz="2800" b="1" dirty="0">
                <a:solidFill>
                  <a:schemeClr val="tx1"/>
                </a:solidFill>
              </a:rPr>
              <a:t>по съществуваща база данни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737A6-BD24-5432-3135-09CC81D0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314325"/>
            <a:ext cx="48768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>
                <a:latin typeface="Consolas" panose="020B0609020204030204" pitchFamily="49" charset="0"/>
                <a:cs typeface="Consolas" panose="020B0609020204030204" pitchFamily="49" charset="0"/>
              </a:rPr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 базата</a:t>
            </a:r>
            <a:endParaRPr lang="en-US" sz="3000" dirty="0"/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DbContext();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201265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4109757" y="5117650"/>
            <a:ext cx="3972485" cy="11463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33100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Той 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connection </a:t>
            </a:r>
            <a:r>
              <a:rPr lang="en-GB" dirty="0"/>
              <a:t>string?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1101000" y="4369213"/>
            <a:ext cx="966346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1" noProof="1">
                <a:latin typeface="Consolas" panose="020B0609020204030204" pitchFamily="49" charset="0"/>
              </a:rPr>
              <a:t>"Server=&lt;и</a:t>
            </a:r>
            <a:r>
              <a:rPr lang="bg-BG" sz="2600" b="1" noProof="1">
                <a:latin typeface="Consolas" panose="020B0609020204030204" pitchFamily="49" charset="0"/>
              </a:rPr>
              <a:t>ме на сървър</a:t>
            </a:r>
            <a:r>
              <a:rPr lang="en-US" sz="26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600" b="1" noProof="1">
                <a:latin typeface="Consolas" panose="020B0609020204030204" pitchFamily="49" charset="0"/>
              </a:rPr>
              <a:t>ме на баз</a:t>
            </a:r>
            <a:r>
              <a:rPr lang="en-US" sz="2600" b="1" noProof="1">
                <a:latin typeface="Consolas" panose="020B0609020204030204" pitchFamily="49" charset="0"/>
              </a:rPr>
              <a:t>а </a:t>
            </a:r>
            <a:r>
              <a:rPr lang="bg-BG" sz="2600" b="1" noProof="1">
                <a:latin typeface="Consolas" panose="020B0609020204030204" pitchFamily="49" charset="0"/>
              </a:rPr>
              <a:t>данни</a:t>
            </a:r>
            <a:r>
              <a:rPr lang="en-US" sz="2600" b="1" noProof="1">
                <a:latin typeface="Consolas" panose="020B0609020204030204" pitchFamily="49" charset="0"/>
              </a:rPr>
              <a:t>&gt;;User=&lt;</a:t>
            </a:r>
            <a:r>
              <a:rPr lang="bg-BG" sz="26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  <a:r>
              <a:rPr lang="bg-BG" sz="2600" b="1" noProof="1">
                <a:latin typeface="Consolas" panose="020B0609020204030204" pitchFamily="49" charset="0"/>
              </a:rPr>
              <a:t>;</a:t>
            </a:r>
            <a:r>
              <a:rPr lang="en-US" sz="2600" b="1" noProof="1">
                <a:latin typeface="Consolas" panose="020B0609020204030204" pitchFamily="49" charset="0"/>
              </a:rPr>
              <a:t>Password=</a:t>
            </a:r>
            <a:r>
              <a:rPr lang="bg-BG" sz="2600" b="1" noProof="1">
                <a:latin typeface="Consolas" panose="020B0609020204030204" pitchFamily="49" charset="0"/>
              </a:rPr>
              <a:t>&lt;парола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  <a:r>
              <a:rPr lang="bg-BG" sz="2600" b="1" noProof="1">
                <a:latin typeface="Consolas" panose="020B0609020204030204" pitchFamily="49" charset="0"/>
              </a:rPr>
              <a:t>;</a:t>
            </a:r>
            <a:r>
              <a:rPr lang="en-US" sz="26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EF</a:t>
            </a:r>
            <a:r>
              <a:rPr lang="en-US" sz="2800" dirty="0"/>
              <a:t> </a:t>
            </a:r>
            <a:r>
              <a:rPr lang="bg-BG" sz="2800" dirty="0"/>
              <a:t>добавя </a:t>
            </a:r>
            <a:r>
              <a:rPr lang="en-GB" sz="2800" b="1" dirty="0"/>
              <a:t>connection string </a:t>
            </a:r>
            <a:r>
              <a:rPr lang="bg-BG" sz="2800" dirty="0"/>
              <a:t>в </a:t>
            </a:r>
            <a:r>
              <a:rPr lang="bg-BG" sz="2800" b="1" dirty="0">
                <a:solidFill>
                  <a:schemeClr val="bg1"/>
                </a:solidFill>
              </a:rPr>
              <a:t>конфигурационния файл</a:t>
            </a:r>
            <a:r>
              <a:rPr lang="bg-BG" sz="2800" b="1" dirty="0"/>
              <a:t> </a:t>
            </a:r>
            <a:r>
              <a:rPr lang="bg-BG" sz="2800" dirty="0"/>
              <a:t>на приложението</a:t>
            </a:r>
            <a:endParaRPr lang="en-US" sz="2800" dirty="0"/>
          </a:p>
          <a:p>
            <a:pPr lvl="1"/>
            <a:r>
              <a:rPr lang="en-GB" sz="2600" b="1" dirty="0">
                <a:solidFill>
                  <a:schemeClr val="bg1"/>
                </a:solidFill>
              </a:rPr>
              <a:t>app.config </a:t>
            </a:r>
            <a:r>
              <a:rPr lang="bg-BG" sz="2600" dirty="0"/>
              <a:t>за </a:t>
            </a:r>
            <a:r>
              <a:rPr lang="en-GB" sz="2600" b="1" dirty="0"/>
              <a:t>.NET Framework</a:t>
            </a:r>
            <a:endParaRPr lang="bg-BG" sz="2600" b="1" dirty="0"/>
          </a:p>
          <a:p>
            <a:pPr lvl="1"/>
            <a:r>
              <a:rPr lang="en-GB" sz="2600" b="1" dirty="0">
                <a:solidFill>
                  <a:schemeClr val="bg1"/>
                </a:solidFill>
              </a:rPr>
              <a:t>appsettings.json</a:t>
            </a:r>
            <a:r>
              <a:rPr lang="bg-BG" sz="2600" dirty="0"/>
              <a:t> за </a:t>
            </a:r>
            <a:r>
              <a:rPr lang="en-GB" sz="2600" b="1" dirty="0"/>
              <a:t>.NET Core</a:t>
            </a:r>
          </a:p>
          <a:p>
            <a:pPr marL="442912" lvl="1" indent="0">
              <a:buNone/>
            </a:pPr>
            <a:endParaRPr lang="en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connection string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C83DA7E-CE2D-3FA9-01DE-5399801C1757}"/>
              </a:ext>
            </a:extLst>
          </p:cNvPr>
          <p:cNvSpPr txBox="1">
            <a:spLocks/>
          </p:cNvSpPr>
          <p:nvPr/>
        </p:nvSpPr>
        <p:spPr>
          <a:xfrm>
            <a:off x="741000" y="3069000"/>
            <a:ext cx="11260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"ConnectionStrings":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"MyDatabase": "Server=&lt;и</a:t>
            </a:r>
            <a:r>
              <a:rPr lang="bg-BG" sz="2400" b="1" noProof="1">
                <a:latin typeface="Consolas" panose="020B0609020204030204" pitchFamily="49" charset="0"/>
              </a:rPr>
              <a:t>ме на сървър</a:t>
            </a:r>
            <a:r>
              <a:rPr lang="en-US" sz="24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400" b="1" noProof="1">
                <a:latin typeface="Consolas" panose="020B0609020204030204" pitchFamily="49" charset="0"/>
              </a:rPr>
              <a:t>ме на баз</a:t>
            </a:r>
            <a:r>
              <a:rPr lang="en-US" sz="2400" b="1" noProof="1">
                <a:latin typeface="Consolas" panose="020B0609020204030204" pitchFamily="49" charset="0"/>
              </a:rPr>
              <a:t>а </a:t>
            </a:r>
            <a:r>
              <a:rPr lang="bg-BG" sz="2400" b="1" noProof="1">
                <a:latin typeface="Consolas" panose="020B0609020204030204" pitchFamily="49" charset="0"/>
              </a:rPr>
              <a:t>данни</a:t>
            </a:r>
            <a:r>
              <a:rPr lang="en-US" sz="2400" b="1" noProof="1">
                <a:latin typeface="Consolas" panose="020B0609020204030204" pitchFamily="49" charset="0"/>
              </a:rPr>
              <a:t>&gt;;User=&lt;</a:t>
            </a:r>
            <a:r>
              <a:rPr lang="bg-BG" sz="24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400" b="1" noProof="1">
                <a:latin typeface="Consolas" panose="020B0609020204030204" pitchFamily="49" charset="0"/>
              </a:rPr>
              <a:t>&gt;</a:t>
            </a:r>
            <a:r>
              <a:rPr lang="bg-BG" sz="2400" b="1" noProof="1">
                <a:latin typeface="Consolas" panose="020B0609020204030204" pitchFamily="49" charset="0"/>
              </a:rPr>
              <a:t>;</a:t>
            </a:r>
            <a:r>
              <a:rPr lang="en-US" sz="2400" b="1" noProof="1">
                <a:latin typeface="Consolas" panose="020B0609020204030204" pitchFamily="49" charset="0"/>
              </a:rPr>
              <a:t>Password=</a:t>
            </a:r>
            <a:r>
              <a:rPr lang="bg-BG" sz="2400" b="1" noProof="1">
                <a:latin typeface="Consolas" panose="020B0609020204030204" pitchFamily="49" charset="0"/>
              </a:rPr>
              <a:t>&lt;парола</a:t>
            </a:r>
            <a:r>
              <a:rPr lang="en-US" sz="2400" b="1" noProof="1">
                <a:latin typeface="Consolas" panose="020B0609020204030204" pitchFamily="49" charset="0"/>
              </a:rPr>
              <a:t>&gt;</a:t>
            </a:r>
            <a:r>
              <a:rPr lang="bg-BG" sz="2400" b="1" noProof="1">
                <a:latin typeface="Consolas" panose="020B0609020204030204" pitchFamily="49" charset="0"/>
              </a:rPr>
              <a:t>;</a:t>
            </a:r>
            <a:r>
              <a:rPr lang="en-US" sz="2400" b="1" noProof="1">
                <a:latin typeface="Consolas" panose="020B0609020204030204" pitchFamily="49" charset="0"/>
              </a:rPr>
              <a:t>Trusted_Connection=True;"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9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Можем да използваме </a:t>
            </a:r>
            <a:r>
              <a:rPr lang="en-US" sz="2600" b="1" dirty="0"/>
              <a:t>connection string </a:t>
            </a:r>
            <a:r>
              <a:rPr lang="bg-BG" sz="2600" dirty="0"/>
              <a:t>директно 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bg-BG" sz="2600" dirty="0"/>
              <a:t>При конфигуриране 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600" dirty="0"/>
              <a:t> </a:t>
            </a:r>
            <a:r>
              <a:rPr lang="bg-BG" sz="2600" dirty="0"/>
              <a:t>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sz="2600" dirty="0"/>
              <a:t> </a:t>
            </a:r>
            <a:r>
              <a:rPr lang="bg-BG" sz="2600" dirty="0"/>
              <a:t>класа</a:t>
            </a:r>
            <a:endParaRPr lang="en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connection string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2192D-B15D-D94E-9F41-53F14EF48E1B}"/>
              </a:ext>
            </a:extLst>
          </p:cNvPr>
          <p:cNvSpPr txBox="1">
            <a:spLocks/>
          </p:cNvSpPr>
          <p:nvPr/>
        </p:nvSpPr>
        <p:spPr>
          <a:xfrm>
            <a:off x="311700" y="4469306"/>
            <a:ext cx="11565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ConfigureServices(IServiceCollection services)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services.AddDbContext&lt;MyDbContext&gt;(options =&gt;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    options.UseSqlServer(Configuration.GetConnectionString("MyDatabase")));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53C8AE-C4B4-95CD-E618-15F5AB8262D2}"/>
              </a:ext>
            </a:extLst>
          </p:cNvPr>
          <p:cNvSpPr txBox="1">
            <a:spLocks/>
          </p:cNvSpPr>
          <p:nvPr/>
        </p:nvSpPr>
        <p:spPr>
          <a:xfrm>
            <a:off x="313500" y="1713739"/>
            <a:ext cx="1156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protected override void OnConfiguring(DbContextOptionsBuilder optionsBuilder)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if (!optionsBuilder.IsConfigured)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    optionsBuilder.UseSqlServer("Connection string from config file");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08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81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4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85" y="684000"/>
            <a:ext cx="6938627" cy="4193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нов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000" y="2961708"/>
            <a:ext cx="5895000" cy="20541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311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527825" y="3911328"/>
            <a:ext cx="555765" cy="3493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42" y="2877631"/>
            <a:ext cx="6551248" cy="3165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3" y="2574294"/>
            <a:ext cx="3240000" cy="34685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4033161" y="3956012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[Connect to Database</a:t>
            </a:r>
            <a:r>
              <a:rPr lang="en-US" sz="3600" b="1" dirty="0">
                <a:solidFill>
                  <a:schemeClr val="bg1"/>
                </a:solidFill>
              </a:rPr>
              <a:t>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[Continue</a:t>
            </a:r>
            <a:r>
              <a:rPr lang="en-US" sz="3600" b="1" dirty="0">
                <a:solidFill>
                  <a:schemeClr val="bg1"/>
                </a:solidFill>
              </a:rPr>
              <a:t>]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сървър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524" y="3823557"/>
            <a:ext cx="5283937" cy="1581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9540" y="2694342"/>
            <a:ext cx="5202117" cy="38396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689153" y="441900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89C428-4EC5-529F-18BC-44F8DB9D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G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r>
              <a:rPr kumimoji="0" lang="en-US" altLang="en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FFB31B-E94F-5A4D-BB4F-BA0E591D5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G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r>
              <a:rPr kumimoji="0" lang="en-US" altLang="en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40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6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9101267" y="3970886"/>
            <a:ext cx="444937" cy="25005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Можем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Натискаме върху нея с десен бутон и избираме </a:t>
            </a:r>
            <a:r>
              <a:rPr lang="en-US" b="1" dirty="0">
                <a:solidFill>
                  <a:schemeClr val="bg1"/>
                </a:solidFill>
              </a:rPr>
              <a:t>[New Query</a:t>
            </a:r>
            <a:r>
              <a:rPr lang="en-US" sz="3600" b="1" dirty="0">
                <a:solidFill>
                  <a:schemeClr val="bg1"/>
                </a:solidFill>
              </a:rPr>
              <a:t>]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46" y="3783719"/>
            <a:ext cx="5147054" cy="23723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935" y="3801643"/>
            <a:ext cx="5433065" cy="23723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875723" y="46783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1818096" cy="5528766"/>
          </a:xfrm>
        </p:spPr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следния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 dirty="0">
                <a:solidFill>
                  <a:schemeClr val="bg1"/>
                </a:solidFill>
              </a:rPr>
              <a:t>скрипт</a:t>
            </a:r>
            <a:r>
              <a:rPr lang="bg-BG" sz="2700" dirty="0"/>
              <a:t>: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831000" y="2259000"/>
            <a:ext cx="11001946" cy="4390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900" b="1" noProof="1">
                <a:latin typeface="Consolas" pitchFamily="49" charset="0"/>
                <a:cs typeface="Consolas" pitchFamily="49" charset="0"/>
              </a:rPr>
            </a:br>
            <a:r>
              <a:rPr lang="en-US" sz="19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Натискаме </a:t>
            </a:r>
            <a:r>
              <a:rPr lang="en-US" sz="3200" b="1" dirty="0">
                <a:solidFill>
                  <a:schemeClr val="bg1"/>
                </a:solidFill>
              </a:rPr>
              <a:t>[Execute]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4" y="2799000"/>
            <a:ext cx="8190113" cy="35338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27" y="4040559"/>
            <a:ext cx="3062644" cy="8596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8305271" y="42564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[Show Table Data]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 dirty="0"/>
              <a:t>От менюто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NuGet Package Manager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[Package Manager Console]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en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</a:t>
            </a:r>
            <a:r>
              <a:rPr lang="en-US" sz="3000" b="1" dirty="0">
                <a:solidFill>
                  <a:schemeClr val="bg1"/>
                </a:solidFill>
              </a:rPr>
              <a:t>C# </a:t>
            </a:r>
            <a:r>
              <a:rPr lang="bg-BG" sz="3000" b="1" dirty="0">
                <a:solidFill>
                  <a:schemeClr val="bg1"/>
                </a:solidFill>
              </a:rPr>
              <a:t>класове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en-US" sz="3000" b="1" dirty="0">
                <a:solidFill>
                  <a:schemeClr val="bg1"/>
                </a:solidFill>
              </a:rPr>
              <a:t>C# </a:t>
            </a:r>
            <a:r>
              <a:rPr lang="bg-BG" sz="3000" b="1" dirty="0">
                <a:solidFill>
                  <a:schemeClr val="bg1"/>
                </a:solidFill>
              </a:rPr>
              <a:t>класове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  <a:endParaRPr lang="en-US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148513" y="478699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741000" y="3884741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896551" y="4392438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529427"/>
            <a:ext cx="10826670" cy="4977573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ORM</a:t>
            </a:r>
            <a:r>
              <a:rPr lang="bg-BG" sz="2800" dirty="0">
                <a:solidFill>
                  <a:schemeClr val="bg2"/>
                </a:solidFill>
              </a:rPr>
              <a:t> (</a:t>
            </a:r>
            <a:r>
              <a:rPr lang="en-US" sz="2800" dirty="0"/>
              <a:t>Object-Relational Mapping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bg-BG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==</a:t>
            </a:r>
            <a:r>
              <a:rPr lang="bg-BG" sz="2800" dirty="0">
                <a:solidFill>
                  <a:schemeClr val="bg2"/>
                </a:solidFill>
              </a:rPr>
              <a:t> технология, позволяваща работа с данни от бази данни като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/>
              <a:t>Подходи</a:t>
            </a:r>
            <a:r>
              <a:rPr lang="bg-BG" sz="2800" dirty="0"/>
              <a:t> за работа с </a:t>
            </a:r>
            <a:r>
              <a:rPr lang="en-US" sz="2800" dirty="0"/>
              <a:t>ORM</a:t>
            </a:r>
            <a:endParaRPr lang="bg-BG" sz="28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 First </a:t>
            </a:r>
            <a:r>
              <a:rPr lang="en-US" sz="2600" dirty="0">
                <a:solidFill>
                  <a:schemeClr val="bg2"/>
                </a:solidFill>
              </a:rPr>
              <a:t>- </a:t>
            </a:r>
            <a:r>
              <a:rPr lang="bg-BG" sz="2600" dirty="0">
                <a:solidFill>
                  <a:schemeClr val="bg2"/>
                </a:solidFill>
              </a:rPr>
              <a:t>първо се създават </a:t>
            </a:r>
            <a:r>
              <a:rPr lang="bg-BG" sz="2600" b="1" dirty="0">
                <a:solidFill>
                  <a:schemeClr val="bg2"/>
                </a:solidFill>
              </a:rPr>
              <a:t>класове</a:t>
            </a:r>
            <a:r>
              <a:rPr lang="bg-BG" sz="2600" dirty="0">
                <a:solidFill>
                  <a:schemeClr val="bg2"/>
                </a:solidFill>
              </a:rPr>
              <a:t> и след това </a:t>
            </a:r>
            <a:r>
              <a:rPr lang="bg-BG" sz="2600" b="1" dirty="0">
                <a:solidFill>
                  <a:schemeClr val="bg2"/>
                </a:solidFill>
              </a:rPr>
              <a:t>база данни</a:t>
            </a:r>
            <a:endParaRPr lang="en-US" sz="26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 First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 първо се създава </a:t>
            </a:r>
            <a:r>
              <a:rPr lang="bg-BG" sz="2600" b="1" dirty="0">
                <a:solidFill>
                  <a:schemeClr val="bg2"/>
                </a:solidFill>
              </a:rPr>
              <a:t>база данни </a:t>
            </a:r>
            <a:r>
              <a:rPr lang="bg-BG" sz="2600" dirty="0">
                <a:solidFill>
                  <a:schemeClr val="bg2"/>
                </a:solidFill>
              </a:rPr>
              <a:t>и след </a:t>
            </a:r>
            <a:r>
              <a:rPr lang="bg-BG" sz="2600" b="1" dirty="0">
                <a:solidFill>
                  <a:schemeClr val="bg2"/>
                </a:solidFill>
              </a:rPr>
              <a:t>това класове</a:t>
            </a:r>
            <a:endParaRPr lang="en-US" sz="26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Entity Framework 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/>
              <a:t>о</a:t>
            </a:r>
            <a:r>
              <a:rPr lang="bg-BG" sz="2800" dirty="0">
                <a:solidFill>
                  <a:schemeClr val="bg2"/>
                </a:solidFill>
              </a:rPr>
              <a:t>сигурява</a:t>
            </a:r>
            <a:r>
              <a:rPr lang="bg-BG" sz="2800" dirty="0">
                <a:solidFill>
                  <a:schemeClr val="accent1"/>
                </a:solidFill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INQ </a:t>
            </a:r>
            <a:r>
              <a:rPr lang="bg-BG" sz="2800" dirty="0">
                <a:solidFill>
                  <a:schemeClr val="bg2"/>
                </a:solidFill>
              </a:rPr>
              <a:t>заявки,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проследяване на промени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 string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и</a:t>
            </a:r>
            <a:r>
              <a:rPr lang="bg-BG" sz="2800" b="1" dirty="0">
                <a:solidFill>
                  <a:schemeClr val="bg2"/>
                </a:solidFill>
              </a:rPr>
              <a:t>нформация</a:t>
            </a:r>
            <a:r>
              <a:rPr lang="bg-BG" sz="2800" dirty="0">
                <a:solidFill>
                  <a:schemeClr val="bg2"/>
                </a:solidFill>
              </a:rPr>
              <a:t>, чрез която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свързваме приложението 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с </a:t>
            </a:r>
            <a:r>
              <a:rPr lang="bg-BG" sz="2800" b="1" dirty="0">
                <a:solidFill>
                  <a:schemeClr val="bg2"/>
                </a:solidFill>
              </a:rPr>
              <a:t>базата данни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 </a:t>
            </a:r>
            <a:r>
              <a:rPr lang="en-US" b="1" dirty="0">
                <a:solidFill>
                  <a:schemeClr val="bg1"/>
                </a:solidFill>
              </a:rPr>
              <a:t>C#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базата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389499" y="385298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4287622" cy="24076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616928" cy="37774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4025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597595"/>
            <a:ext cx="4898636" cy="39364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62" y="3294000"/>
            <a:ext cx="3686303" cy="20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23704</TotalTime>
  <Words>3212</Words>
  <Application>Microsoft Office PowerPoint</Application>
  <PresentationFormat>Widescreen</PresentationFormat>
  <Paragraphs>422</Paragraphs>
  <Slides>53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ADO.NET Entity Data Model</vt:lpstr>
      <vt:lpstr>Създаване на .NET Framework проект</vt:lpstr>
      <vt:lpstr>Свързване с база данни (1)</vt:lpstr>
      <vt:lpstr>Свързване с база данни (2)</vt:lpstr>
      <vt:lpstr>Добавяне на ADO.NET Entity Data Model</vt:lpstr>
      <vt:lpstr>Избиране на Database First метода</vt:lpstr>
      <vt:lpstr>Настройване на модела</vt:lpstr>
      <vt:lpstr>Резултат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EF Core Power Tools</vt:lpstr>
      <vt:lpstr>EF Core Power Tools</vt:lpstr>
      <vt:lpstr>PowerPoint Presentation</vt:lpstr>
      <vt:lpstr>PowerPoint Presentation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Конфигурация на връзка към база данни</vt:lpstr>
      <vt:lpstr>Какво е connection string?</vt:lpstr>
      <vt:lpstr>Използване на connection string (1)</vt:lpstr>
      <vt:lpstr>Използване на connection string (2)</vt:lpstr>
      <vt:lpstr>Примерно приложение</vt:lpstr>
      <vt:lpstr>Създаване на конзолно приложение</vt:lpstr>
      <vt:lpstr>Свързване на сървър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ORM технологиите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311</cp:revision>
  <dcterms:created xsi:type="dcterms:W3CDTF">2018-05-23T13:08:44Z</dcterms:created>
  <dcterms:modified xsi:type="dcterms:W3CDTF">2024-06-18T11:57:30Z</dcterms:modified>
  <cp:category/>
</cp:coreProperties>
</file>