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comments/comment1.xml" ContentType="application/vnd.openxmlformats-officedocument.presentationml.comments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comments/comment2.xml" ContentType="application/vnd.openxmlformats-officedocument.presentationml.comments+xml"/>
  <Override PartName="/ppt/notesSlides/notesSlide23.xml" ContentType="application/vnd.openxmlformats-officedocument.presentationml.notesSlide+xml"/>
  <Override PartName="/ppt/comments/comment3.xml" ContentType="application/vnd.openxmlformats-officedocument.presentationml.comments+xml"/>
  <Override PartName="/ppt/notesSlides/notesSlide24.xml" ContentType="application/vnd.openxmlformats-officedocument.presentationml.notesSlide+xml"/>
  <Override PartName="/ppt/comments/comment4.xml" ContentType="application/vnd.openxmlformats-officedocument.presentationml.comments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comments/comment5.xml" ContentType="application/vnd.openxmlformats-officedocument.presentationml.comments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comments/comment6.xml" ContentType="application/vnd.openxmlformats-officedocument.presentationml.comments+xml"/>
  <Override PartName="/ppt/notesSlides/notesSlide29.xml" ContentType="application/vnd.openxmlformats-officedocument.presentationml.notesSlide+xml"/>
  <Override PartName="/ppt/notesSlides/notesSlide30.xml" ContentType="application/vnd.openxmlformats-officedocument.presentationml.notesSlide+xml"/>
  <Override PartName="/ppt/notesSlides/notesSlide31.xml" ContentType="application/vnd.openxmlformats-officedocument.presentationml.notesSlide+xml"/>
  <Override PartName="/ppt/comments/comment7.xml" ContentType="application/vnd.openxmlformats-officedocument.presentationml.comments+xml"/>
  <Override PartName="/ppt/notesSlides/notesSlide32.xml" ContentType="application/vnd.openxmlformats-officedocument.presentationml.notesSlide+xml"/>
  <Override PartName="/ppt/notesSlides/notesSlide33.xml" ContentType="application/vnd.openxmlformats-officedocument.presentationml.notesSlide+xml"/>
  <Override PartName="/ppt/notesSlides/notesSlide34.xml" ContentType="application/vnd.openxmlformats-officedocument.presentationml.notesSlide+xml"/>
  <Override PartName="/ppt/notesSlides/notesSlide35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5" r:id="rId1"/>
  </p:sldMasterIdLst>
  <p:notesMasterIdLst>
    <p:notesMasterId r:id="rId38"/>
  </p:notesMasterIdLst>
  <p:handoutMasterIdLst>
    <p:handoutMasterId r:id="rId39"/>
  </p:handoutMasterIdLst>
  <p:sldIdLst>
    <p:sldId id="503" r:id="rId2"/>
    <p:sldId id="276" r:id="rId3"/>
    <p:sldId id="353" r:id="rId4"/>
    <p:sldId id="497" r:id="rId5"/>
    <p:sldId id="587" r:id="rId6"/>
    <p:sldId id="588" r:id="rId7"/>
    <p:sldId id="610" r:id="rId8"/>
    <p:sldId id="611" r:id="rId9"/>
    <p:sldId id="646" r:id="rId10"/>
    <p:sldId id="647" r:id="rId11"/>
    <p:sldId id="614" r:id="rId12"/>
    <p:sldId id="615" r:id="rId13"/>
    <p:sldId id="648" r:id="rId14"/>
    <p:sldId id="589" r:id="rId15"/>
    <p:sldId id="590" r:id="rId16"/>
    <p:sldId id="608" r:id="rId17"/>
    <p:sldId id="609" r:id="rId18"/>
    <p:sldId id="616" r:id="rId19"/>
    <p:sldId id="620" r:id="rId20"/>
    <p:sldId id="639" r:id="rId21"/>
    <p:sldId id="640" r:id="rId22"/>
    <p:sldId id="649" r:id="rId23"/>
    <p:sldId id="635" r:id="rId24"/>
    <p:sldId id="642" r:id="rId25"/>
    <p:sldId id="634" r:id="rId26"/>
    <p:sldId id="641" r:id="rId27"/>
    <p:sldId id="636" r:id="rId28"/>
    <p:sldId id="643" r:id="rId29"/>
    <p:sldId id="637" r:id="rId30"/>
    <p:sldId id="644" r:id="rId31"/>
    <p:sldId id="650" r:id="rId32"/>
    <p:sldId id="638" r:id="rId33"/>
    <p:sldId id="645" r:id="rId34"/>
    <p:sldId id="633" r:id="rId35"/>
    <p:sldId id="504" r:id="rId36"/>
    <p:sldId id="505" r:id="rId3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Въведение" id="{A0C7653D-1924-4F56-9E27-AA2B21F1DA92}">
          <p14:sldIdLst>
            <p14:sldId id="503"/>
            <p14:sldId id="276"/>
          </p14:sldIdLst>
        </p14:section>
        <p14:section name="Информационни системи" id="{66DCFE1F-60FD-44F2-BE82-706DDBC14898}">
          <p14:sldIdLst>
            <p14:sldId id="353"/>
            <p14:sldId id="497"/>
            <p14:sldId id="587"/>
            <p14:sldId id="588"/>
          </p14:sldIdLst>
        </p14:section>
        <p14:section name="Основни понятия" id="{EB44CA50-B176-0C4C-B0D0-5459023C7783}">
          <p14:sldIdLst>
            <p14:sldId id="610"/>
            <p14:sldId id="611"/>
            <p14:sldId id="646"/>
            <p14:sldId id="647"/>
            <p14:sldId id="614"/>
            <p14:sldId id="615"/>
            <p14:sldId id="648"/>
          </p14:sldIdLst>
        </p14:section>
        <p14:section name="Елементи на информационните системи" id="{FAFEC62E-8A3E-B74C-B607-F2A5F82A6EDC}">
          <p14:sldIdLst>
            <p14:sldId id="589"/>
            <p14:sldId id="590"/>
            <p14:sldId id="608"/>
            <p14:sldId id="609"/>
          </p14:sldIdLst>
        </p14:section>
        <p14:section name="Видове информационни системи" id="{2B3E1915-4BA2-9447-BC07-AE658EE7EC35}">
          <p14:sldIdLst>
            <p14:sldId id="616"/>
            <p14:sldId id="620"/>
            <p14:sldId id="639"/>
            <p14:sldId id="640"/>
            <p14:sldId id="649"/>
            <p14:sldId id="635"/>
            <p14:sldId id="642"/>
            <p14:sldId id="634"/>
            <p14:sldId id="641"/>
            <p14:sldId id="636"/>
            <p14:sldId id="643"/>
            <p14:sldId id="637"/>
            <p14:sldId id="644"/>
            <p14:sldId id="650"/>
            <p14:sldId id="638"/>
            <p14:sldId id="645"/>
          </p14:sldIdLst>
        </p14:section>
        <p14:section name="Заключение" id="{E19D07F1-86E2-47E9-B2AB-7ADC4F89DC12}">
          <p14:sldIdLst>
            <p14:sldId id="633"/>
            <p14:sldId id="504"/>
            <p14:sldId id="505"/>
          </p14:sldIdLst>
        </p14:section>
      </p14:sectionLst>
    </p:ex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PC" initials="P" lastIdx="8" clrIdx="0">
    <p:extLst>
      <p:ext uri="{19B8F6BF-5375-455C-9EA6-DF929625EA0E}">
        <p15:presenceInfo xmlns:p15="http://schemas.microsoft.com/office/powerpoint/2012/main" userId="PC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34465"/>
    <a:srgbClr val="ADB4C3"/>
    <a:srgbClr val="EA91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775DCB02-9BB8-47FD-8907-85C794F793BA}" styleName="Themed Style 1 - Accent 4">
    <a:tblBg>
      <a:fillRef idx="2">
        <a:schemeClr val="accent4"/>
      </a:fillRef>
      <a:effectRef idx="1">
        <a:schemeClr val="accent4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Ref idx="1">
              <a:schemeClr val="accent4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4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  <a:fill>
          <a:solidFill>
            <a:schemeClr val="accent4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4"/>
            </a:lnRef>
          </a:left>
          <a:right>
            <a:lnRef idx="2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Ref idx="1">
              <a:schemeClr val="accent4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2">
              <a:schemeClr val="accent4"/>
            </a:lnRef>
          </a:top>
          <a:bottom>
            <a:lnRef idx="2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4"/>
          </a:solidFill>
        </a:fill>
      </a:tcStyle>
    </a:firstRow>
  </a:tblStyle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20383" autoAdjust="0"/>
    <p:restoredTop sz="95188" autoAdjust="0"/>
  </p:normalViewPr>
  <p:slideViewPr>
    <p:cSldViewPr showGuides="1">
      <p:cViewPr varScale="1">
        <p:scale>
          <a:sx n="98" d="100"/>
          <a:sy n="98" d="100"/>
        </p:scale>
        <p:origin x="108" y="342"/>
      </p:cViewPr>
      <p:guideLst>
        <p:guide orient="horz" pos="2184"/>
        <p:guide pos="3840"/>
      </p:guideLst>
    </p:cSldViewPr>
  </p:slideViewPr>
  <p:outlineViewPr>
    <p:cViewPr>
      <p:scale>
        <a:sx n="33" d="100"/>
        <a:sy n="33" d="100"/>
      </p:scale>
      <p:origin x="0" y="-9989"/>
    </p:cViewPr>
  </p:outlineViewPr>
  <p:notesTextViewPr>
    <p:cViewPr>
      <p:scale>
        <a:sx n="3" d="2"/>
        <a:sy n="3" d="2"/>
      </p:scale>
      <p:origin x="0" y="0"/>
    </p:cViewPr>
  </p:notesTextViewPr>
  <p:sorterViewPr>
    <p:cViewPr>
      <p:scale>
        <a:sx n="100" d="100"/>
        <a:sy n="100" d="100"/>
      </p:scale>
      <p:origin x="0" y="-6566"/>
    </p:cViewPr>
  </p:sorterViewPr>
  <p:notesViewPr>
    <p:cSldViewPr>
      <p:cViewPr varScale="1">
        <p:scale>
          <a:sx n="60" d="100"/>
          <a:sy n="60" d="100"/>
        </p:scale>
        <p:origin x="3187" y="48"/>
      </p:cViewPr>
      <p:guideLst/>
    </p:cSldViewPr>
  </p:notesViewPr>
  <p:gridSpacing cx="45000" cy="450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handoutMaster" Target="handoutMasters/handout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viewProps" Target="view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commentAuthors" Target="commentAuthor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heme" Target="theme/theme1.xml"/></Relationships>
</file>

<file path=ppt/comments/comment1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2:42:19.517" idx="1">
    <p:pos x="6385" y="1958"/>
    <p:text>Анимацията трябва да се появява при кликване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2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2:57:03.958" idx="3">
    <p:pos x="5359" y="3356"/>
    <p:text>Добави изображения на логата на системите като примери (да се запълни празният ъгъл)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3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2:59:21.936" idx="4">
    <p:pos x="7045" y="1438"/>
    <p:text>Намери по-ясна картинка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4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3:00:10.472" idx="5">
    <p:pos x="5252" y="2978"/>
    <p:text>Добави изображения на логата на системите като примери (да се запълни празният ъгъл)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5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3:00:57.878" idx="6">
    <p:pos x="5586" y="3068"/>
    <p:text>Добави изображения на логата на системите като примери (да се запълни празният ъгъл)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6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3:01:38.579" idx="7">
    <p:pos x="4998" y="3160"/>
    <p:text>Добави изображения на логата на системите като примери (да се запълни празният ъгъл)</p:text>
    <p:extLst>
      <p:ext uri="{C676402C-5697-4E1C-873F-D02D1690AC5C}">
        <p15:threadingInfo xmlns:p15="http://schemas.microsoft.com/office/powerpoint/2012/main" timeZoneBias="-180"/>
      </p:ext>
    </p:extLst>
  </p:cm>
</p:cmLst>
</file>

<file path=ppt/comments/comment7.xml><?xml version="1.0" encoding="utf-8"?>
<p:cmLst xmlns:a="http://schemas.openxmlformats.org/drawingml/2006/main" xmlns:r="http://schemas.openxmlformats.org/officeDocument/2006/relationships" xmlns:p="http://schemas.openxmlformats.org/presentationml/2006/main">
  <p:cm authorId="1" dt="2024-09-28T13:02:28.158" idx="8">
    <p:pos x="5366" y="3374"/>
    <p:text>Добави изображения на логата на системите като примери (да се запълни празният ъгъл)</p:text>
    <p:extLst>
      <p:ext uri="{C676402C-5697-4E1C-873F-D02D1690AC5C}">
        <p15:threadingInfo xmlns:p15="http://schemas.microsoft.com/office/powerpoint/2012/main" timeZoneBias="-180"/>
      </p:ext>
    </p:extLst>
  </p:cm>
</p:cmLst>
</file>

<file path=ppt/handoutMasters/_rels/handout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56F20103-83CC-4A54-8FDE-9D37FC2629C0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bg-BG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7A53962-26EF-44E4-9E69-61B1727AB1C2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E087215-0C8F-4762-A664-737A353EC9A4}" type="datetimeFigureOut">
              <a:rPr lang="bg-BG" smtClean="0"/>
              <a:t>28.9.2024 г.</a:t>
            </a:fld>
            <a:endParaRPr lang="bg-BG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8A6967E-448F-4887-8FCB-34482EFBCC74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-1" y="8892000"/>
            <a:ext cx="6443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r>
              <a:rPr lang="bg-BG" sz="1100" dirty="0"/>
              <a:t>Работна група </a:t>
            </a:r>
            <a:r>
              <a:rPr lang="ru-RU" sz="1100" dirty="0"/>
              <a:t>"Образование по програмиране и ИТ</a:t>
            </a:r>
            <a:r>
              <a:rPr lang="bg-BG" sz="1100" dirty="0"/>
              <a:t>",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B6554C2-DDBA-40E2-9536-53A07EC50274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6443999" y="8892000"/>
            <a:ext cx="412413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AC318AE-53F9-47EA-B5FE-E9473933AF11}" type="slidenum">
              <a:rPr lang="bg-BG" smtClean="0"/>
              <a:t>‹#›</a:t>
            </a:fld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4150602968"/>
      </p:ext>
    </p:extLst>
  </p:cSld>
  <p:clrMap bg1="lt1" tx1="dk1" bg2="lt2" tx2="dk2" accent1="accent1" accent2="accent2" accent3="accent3" accent4="accent4" accent5="accent5" accent6="accent6" hlink="hlink" folHlink="folHlink"/>
  <p:hf hdr="0" dt="0"/>
</p:handoutMaster>
</file>

<file path=ppt/notesMasters/_rels/notesMaster1.xml.rels><?xml version="1.0" encoding="UTF-8" standalone="yes"?>
<Relationships xmlns="http://schemas.openxmlformats.org/package/2006/relationships"><Relationship Id="rId2" Type="http://schemas.openxmlformats.org/officeDocument/2006/relationships/hyperlink" Target="https://softuni.org/" TargetMode="External"/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2D84649-876A-46C9-8472-14CB09C070D8}" type="datetimeFigureOut">
              <a:rPr lang="en-US" smtClean="0"/>
              <a:t>9/28/2024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488999" y="8892000"/>
            <a:ext cx="367414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F067CD-8E6B-4360-9AA8-C5DF2A48A6D1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AC3A49B-3196-44DF-AC28-085C72EFBFF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2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1530847692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1.xml"/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3.xml"/><Relationship Id="rId1" Type="http://schemas.openxmlformats.org/officeDocument/2006/relationships/notesMaster" Target="../notesMasters/notesMaster1.xml"/></Relationships>
</file>

<file path=ppt/notesSlides/_rels/notesSlide33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3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5.xml"/><Relationship Id="rId1" Type="http://schemas.openxmlformats.org/officeDocument/2006/relationships/notesMaster" Target="../notesMasters/notesMaster1.xml"/></Relationships>
</file>

<file path=ppt/notesSlides/_rels/notes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3" Type="http://schemas.openxmlformats.org/officeDocument/2006/relationships/hyperlink" Target="https://softuni.org/" TargetMode="External"/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/>
          <a:p>
            <a:fld id="{3EBA5BD7-F043-4D1B-AA17-CD412FC534DE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8" name="Slide Image Placeholder 7">
            <a:extLst>
              <a:ext uri="{FF2B5EF4-FFF2-40B4-BE49-F238E27FC236}">
                <a16:creationId xmlns:a16="http://schemas.microsoft.com/office/drawing/2014/main" id="{78811095-27E9-49AB-972B-D4E20B3963A6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9" name="Notes Placeholder 8">
            <a:extLst>
              <a:ext uri="{FF2B5EF4-FFF2-40B4-BE49-F238E27FC236}">
                <a16:creationId xmlns:a16="http://schemas.microsoft.com/office/drawing/2014/main" id="{E923224B-0CC3-475A-8628-8A90751AE6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3288A3F3-90B1-4930-8D00-5603BDABEF1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4489433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3125317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672720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52153898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0272124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7055757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5407867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42667306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3187812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2779252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7709101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Slide Image Placeholder 13">
            <a:extLst>
              <a:ext uri="{FF2B5EF4-FFF2-40B4-BE49-F238E27FC236}">
                <a16:creationId xmlns:a16="http://schemas.microsoft.com/office/drawing/2014/main" id="{A1F0B3C6-2E53-4CA3-86D1-53D46EC3526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15" name="Notes Placeholder 14">
            <a:extLst>
              <a:ext uri="{FF2B5EF4-FFF2-40B4-BE49-F238E27FC236}">
                <a16:creationId xmlns:a16="http://schemas.microsoft.com/office/drawing/2014/main" id="{149CC699-A079-49A5-A4D6-73B7F849A7D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9" name="Slide Number Placeholder 5">
            <a:extLst>
              <a:ext uri="{FF2B5EF4-FFF2-40B4-BE49-F238E27FC236}">
                <a16:creationId xmlns:a16="http://schemas.microsoft.com/office/drawing/2014/main" id="{121F4233-7E9A-40D2-9066-2DB14E2FA5A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2" name="Footer Placeholder 1">
            <a:extLst>
              <a:ext uri="{FF2B5EF4-FFF2-40B4-BE49-F238E27FC236}">
                <a16:creationId xmlns:a16="http://schemas.microsoft.com/office/drawing/2014/main" id="{D18F1DFF-B3E7-4ABF-97EE-0BBF3A961E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853074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68650981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9804960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00881190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8850810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88490882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03596723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6611129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4499502"/>
      </p:ext>
    </p:extLst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59710392"/>
      </p:ext>
    </p:extLst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1907221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21098562"/>
      </p:ext>
    </p:extLst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07254212"/>
      </p:ext>
    </p:extLst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88773771"/>
      </p:ext>
    </p:extLst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74608689"/>
      </p:ext>
    </p:extLst>
  </p:cSld>
  <p:clrMapOvr>
    <a:masterClrMapping/>
  </p:clrMapOvr>
</p:notes>
</file>

<file path=ppt/notesSlides/notesSlide3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E65F1CA9-65DC-416B-8882-B3A5E415CE67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34</a:t>
            </a:fld>
            <a:endParaRPr lang="en-US" dirty="0"/>
          </a:p>
        </p:txBody>
      </p:sp>
      <p:sp>
        <p:nvSpPr>
          <p:cNvPr id="5" name="Footer Placeholder 7">
            <a:extLst>
              <a:ext uri="{FF2B5EF4-FFF2-40B4-BE49-F238E27FC236}">
                <a16:creationId xmlns:a16="http://schemas.microsoft.com/office/drawing/2014/main" id="{43FAF785-0C8D-730E-8E59-68198DC82CE0}"/>
              </a:ext>
            </a:extLst>
          </p:cNvPr>
          <p:cNvSpPr>
            <a:spLocks noGrp="1"/>
          </p:cNvSpPr>
          <p:nvPr>
            <p:ph type="ftr" sz="quarter" idx="4"/>
          </p:nvPr>
        </p:nvSpPr>
        <p:spPr>
          <a:xfrm>
            <a:off x="-1" y="8892000"/>
            <a:ext cx="6488999" cy="252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/>
            </a:lvl1pPr>
          </a:lstStyle>
          <a:p>
            <a:r>
              <a:rPr lang="bg-BG" sz="1100" dirty="0"/>
              <a:t>Работна група </a:t>
            </a:r>
            <a:r>
              <a:rPr lang="bg-BG" dirty="0"/>
              <a:t>"Образование по програмиране и ИТ"</a:t>
            </a:r>
            <a:r>
              <a:rPr lang="bg-BG" sz="1100" dirty="0"/>
              <a:t>, с подкрепата на </a:t>
            </a:r>
            <a:r>
              <a:rPr lang="en-US" sz="1100" dirty="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2689344733"/>
      </p:ext>
    </p:extLst>
  </p:cSld>
  <p:clrMapOvr>
    <a:masterClrMapping/>
  </p:clrMapOvr>
</p:notes>
</file>

<file path=ppt/notesSlides/notesSlide3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5049B984-F964-47FF-8179-0A3007CE21CD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059BE0-D868-413B-AAA1-1CC88D1F52C5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66590374"/>
      </p:ext>
    </p:extLst>
  </p:cSld>
  <p:clrMapOvr>
    <a:masterClrMapping/>
  </p:clrMapOvr>
</p:notes>
</file>

<file path=ppt/notesSlides/notesSlide3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27548A-4D3C-449B-81A5-FA4BE4628490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2472CE7-61C1-4B7B-B0C8-5A45F0178717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4884440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9252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BG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smtClean="0"/>
              <a:t>6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bg-BG" sz="1100"/>
              <a:t>Работна група </a:t>
            </a:r>
            <a:r>
              <a:rPr lang="bg-BG"/>
              <a:t>"Образование по програмиране и ИТ"</a:t>
            </a:r>
            <a:r>
              <a:rPr lang="bg-BG" sz="1100"/>
              <a:t>, с подкрепата на </a:t>
            </a:r>
            <a:r>
              <a:rPr lang="en-US" sz="1100">
                <a:hlinkClick r:id="rId3"/>
              </a:rPr>
              <a:t>SoftUni</a:t>
            </a:r>
            <a:endParaRPr lang="en-US" sz="1100" dirty="0"/>
          </a:p>
        </p:txBody>
      </p:sp>
    </p:spTree>
    <p:extLst>
      <p:ext uri="{BB962C8B-B14F-4D97-AF65-F5344CB8AC3E}">
        <p14:creationId xmlns:p14="http://schemas.microsoft.com/office/powerpoint/2010/main" val="404208655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5">
            <a:extLst>
              <a:ext uri="{FF2B5EF4-FFF2-40B4-BE49-F238E27FC236}">
                <a16:creationId xmlns:a16="http://schemas.microsoft.com/office/drawing/2014/main" id="{BD88B0D8-949C-482D-990A-2DAB14AD4AD1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8474633-D38D-4432-867B-70F325FA7016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77143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7631155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959999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73EF363-177A-44DE-80E9-FC9248B7DCA2}"/>
              </a:ext>
            </a:extLst>
          </p:cNvPr>
          <p:cNvSpPr txBox="1">
            <a:spLocks/>
          </p:cNvSpPr>
          <p:nvPr/>
        </p:nvSpPr>
        <p:spPr>
          <a:xfrm>
            <a:off x="6488999" y="884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EBA5BD7-F043-4D1B-AA17-CD412FC534DE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EE613EE-6697-4964-A067-C2136C00C834}"/>
              </a:ext>
            </a:extLst>
          </p:cNvPr>
          <p:cNvSpPr>
            <a:spLocks noGrp="1"/>
          </p:cNvSpPr>
          <p:nvPr>
            <p:ph type="ftr" sz="quarter" idx="4"/>
          </p:nvPr>
        </p:nvSpPr>
        <p:spPr/>
        <p:txBody>
          <a:bodyPr/>
          <a:lstStyle/>
          <a:p>
            <a:r>
              <a:rPr lang="en-US"/>
              <a:t>© SoftUni – </a:t>
            </a:r>
            <a:r>
              <a:rPr lang="en-US" u="sng">
                <a:hlinkClick r:id="rId3"/>
              </a:rPr>
              <a:t>https://softuni.org</a:t>
            </a:r>
            <a:r>
              <a:rPr lang="en-US"/>
              <a:t>. Copyrighted document. Unauthorized copy or reproduction is not permitted.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6854748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hyperlink" Target="http://creativecommons.org/licenses/by-nc-sa/4.0/" TargetMode="External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Relationship Id="rId4" Type="http://schemas.openxmlformats.org/officeDocument/2006/relationships/image" Target="../media/image2.png"/></Relationships>
</file>

<file path=ppt/slideLayouts/_rels/slideLayout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Presenta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Bottom">
            <a:extLst>
              <a:ext uri="{FF2B5EF4-FFF2-40B4-BE49-F238E27FC236}">
                <a16:creationId xmlns:a16="http://schemas.microsoft.com/office/drawing/2014/main" id="{6854D183-0374-4B3E-B2CE-32F308A81591}"/>
              </a:ext>
            </a:extLst>
          </p:cNvPr>
          <p:cNvSpPr/>
          <p:nvPr userDrawn="1"/>
        </p:nvSpPr>
        <p:spPr>
          <a:xfrm>
            <a:off x="0" y="6702676"/>
            <a:ext cx="12195176" cy="15532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3" name="Picture Placeholder Title Image">
            <a:extLst>
              <a:ext uri="{FF2B5EF4-FFF2-40B4-BE49-F238E27FC236}">
                <a16:creationId xmlns:a16="http://schemas.microsoft.com/office/drawing/2014/main" id="{A04D819A-89E2-4714-8C56-1838BF467EF7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6390123" y="3400017"/>
            <a:ext cx="5248260" cy="2188983"/>
          </a:xfrm>
        </p:spPr>
        <p:txBody>
          <a:bodyPr/>
          <a:lstStyle>
            <a:lvl1pPr marL="0" indent="0" algn="ctr" latinLnBrk="0">
              <a:buNone/>
              <a:defRPr>
                <a:solidFill>
                  <a:schemeClr val="bg1"/>
                </a:solidFill>
              </a:defRPr>
            </a:lvl1pPr>
          </a:lstStyle>
          <a:p>
            <a:r>
              <a:rPr lang="en-US" noProof="0" dirty="0"/>
              <a:t>Click icon to add picture</a:t>
            </a:r>
          </a:p>
        </p:txBody>
      </p:sp>
      <p:sp>
        <p:nvSpPr>
          <p:cNvPr id="10" name="Company Web Site">
            <a:extLst>
              <a:ext uri="{FF2B5EF4-FFF2-40B4-BE49-F238E27FC236}">
                <a16:creationId xmlns:a16="http://schemas.microsoft.com/office/drawing/2014/main" id="{0B99B1EE-62FA-4AA4-920C-D444D6C0B778}"/>
              </a:ext>
            </a:extLst>
          </p:cNvPr>
          <p:cNvSpPr>
            <a:spLocks noGrp="1"/>
          </p:cNvSpPr>
          <p:nvPr>
            <p:ph type="body" sz="quarter" idx="22" hasCustomPrompt="1"/>
          </p:nvPr>
        </p:nvSpPr>
        <p:spPr>
          <a:xfrm>
            <a:off x="6390120" y="6086106"/>
            <a:ext cx="5248260" cy="341313"/>
          </a:xfrm>
        </p:spPr>
        <p:txBody>
          <a:bodyPr lIns="36000" rIns="36000" anchor="ctr" anchorCtr="0">
            <a:noAutofit/>
          </a:bodyPr>
          <a:lstStyle>
            <a:lvl1pPr marL="0" indent="0" algn="r">
              <a:buNone/>
              <a:defRPr sz="1800"/>
            </a:lvl1pPr>
          </a:lstStyle>
          <a:p>
            <a:pPr lvl="0"/>
            <a:r>
              <a:rPr lang="en-US" dirty="0"/>
              <a:t>https://softuni.foundation  </a:t>
            </a:r>
          </a:p>
        </p:txBody>
      </p:sp>
      <p:sp>
        <p:nvSpPr>
          <p:cNvPr id="6" name="Company Name">
            <a:extLst>
              <a:ext uri="{FF2B5EF4-FFF2-40B4-BE49-F238E27FC236}">
                <a16:creationId xmlns:a16="http://schemas.microsoft.com/office/drawing/2014/main" id="{2A76510A-0BAE-A827-E77C-BE88E38F52AA}"/>
              </a:ext>
            </a:extLst>
          </p:cNvPr>
          <p:cNvSpPr>
            <a:spLocks noGrp="1"/>
          </p:cNvSpPr>
          <p:nvPr>
            <p:ph type="body" sz="quarter" idx="21" hasCustomPrompt="1"/>
          </p:nvPr>
        </p:nvSpPr>
        <p:spPr>
          <a:xfrm>
            <a:off x="6390122" y="5698189"/>
            <a:ext cx="5248260" cy="374236"/>
          </a:xfrm>
        </p:spPr>
        <p:txBody>
          <a:bodyPr lIns="36000" rIns="36000" anchor="ctr" anchorCtr="0">
            <a:normAutofit/>
          </a:bodyPr>
          <a:lstStyle>
            <a:lvl1pPr marL="0" indent="0" algn="r">
              <a:buNone/>
              <a:defRPr sz="2000" b="1">
                <a:solidFill>
                  <a:schemeClr val="tx1">
                    <a:lumMod val="75000"/>
                  </a:schemeClr>
                </a:solidFill>
              </a:defRPr>
            </a:lvl1pPr>
          </a:lstStyle>
          <a:p>
            <a:pPr lvl="0"/>
            <a:r>
              <a:rPr lang="en-US" dirty="0"/>
              <a:t>SoftUni Foundation</a:t>
            </a:r>
          </a:p>
        </p:txBody>
      </p:sp>
      <p:sp>
        <p:nvSpPr>
          <p:cNvPr id="31" name="Author Position">
            <a:extLst>
              <a:ext uri="{FF2B5EF4-FFF2-40B4-BE49-F238E27FC236}">
                <a16:creationId xmlns:a16="http://schemas.microsoft.com/office/drawing/2014/main" id="{3E6B87B7-9D33-4EBB-BD4F-C0436BA3FD72}"/>
              </a:ext>
            </a:extLst>
          </p:cNvPr>
          <p:cNvSpPr>
            <a:spLocks noGrp="1"/>
          </p:cNvSpPr>
          <p:nvPr>
            <p:ph type="body" sz="quarter" idx="18" hasCustomPrompt="1"/>
          </p:nvPr>
        </p:nvSpPr>
        <p:spPr bwMode="auto">
          <a:xfrm>
            <a:off x="534045" y="6085863"/>
            <a:ext cx="4751953" cy="341556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1800" b="0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URL</a:t>
            </a:r>
          </a:p>
        </p:txBody>
      </p:sp>
      <p:sp>
        <p:nvSpPr>
          <p:cNvPr id="30" name="Author Name">
            <a:extLst>
              <a:ext uri="{FF2B5EF4-FFF2-40B4-BE49-F238E27FC236}">
                <a16:creationId xmlns:a16="http://schemas.microsoft.com/office/drawing/2014/main" id="{2EA92DCA-4DB5-4D03-ACD3-A6A296592D0C}"/>
              </a:ext>
            </a:extLst>
          </p:cNvPr>
          <p:cNvSpPr>
            <a:spLocks noGrp="1"/>
          </p:cNvSpPr>
          <p:nvPr>
            <p:ph type="body" sz="quarter" idx="17" hasCustomPrompt="1"/>
          </p:nvPr>
        </p:nvSpPr>
        <p:spPr bwMode="auto">
          <a:xfrm>
            <a:off x="534046" y="5251106"/>
            <a:ext cx="4751954" cy="724904"/>
          </a:xfrm>
          <a:prstGeom prst="rect">
            <a:avLst/>
          </a:prstGeom>
          <a:noFill/>
          <a:effectLst/>
        </p:spPr>
        <p:txBody>
          <a:bodyPr wrap="square" lIns="36000" tIns="36000" rIns="36000" bIns="36000" rtlCol="0" anchor="ctr" anchorCtr="0">
            <a:noAutofit/>
          </a:bodyPr>
          <a:lstStyle>
            <a:lvl1pPr marL="0" indent="0" algn="l" rtl="0" fontAlgn="base" latinLnBrk="0">
              <a:spcBef>
                <a:spcPct val="0"/>
              </a:spcBef>
              <a:spcAft>
                <a:spcPct val="0"/>
              </a:spcAft>
              <a:buNone/>
              <a:defRPr lang="en-US" sz="2000" b="1" kern="1200" dirty="0" smtClean="0">
                <a:solidFill>
                  <a:schemeClr val="tx1">
                    <a:lumMod val="75000"/>
                  </a:schemeClr>
                </a:solidFill>
                <a:effectLst/>
                <a:latin typeface="+mn-lt"/>
                <a:ea typeface="+mn-ea"/>
                <a:cs typeface="+mn-cs"/>
              </a:defRPr>
            </a:lvl1pPr>
          </a:lstStyle>
          <a:p>
            <a:pPr lvl="0"/>
            <a:r>
              <a:rPr lang="en-US" noProof="0" dirty="0"/>
              <a:t>Authors</a:t>
            </a:r>
          </a:p>
        </p:txBody>
      </p:sp>
      <p:sp>
        <p:nvSpPr>
          <p:cNvPr id="43" name="Presentation Subtitle">
            <a:extLst>
              <a:ext uri="{FF2B5EF4-FFF2-40B4-BE49-F238E27FC236}">
                <a16:creationId xmlns:a16="http://schemas.microsoft.com/office/drawing/2014/main" id="{37BDB812-1395-4B02-ABCF-6A331EEE23E5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554746" y="1402942"/>
            <a:ext cx="11083636" cy="1306057"/>
          </a:xfrm>
        </p:spPr>
        <p:txBody>
          <a:bodyPr anchor="t" anchorCtr="0">
            <a:normAutofit/>
          </a:bodyPr>
          <a:lstStyle>
            <a:lvl1pPr marL="0" indent="0" algn="ctr" latinLnBrk="0">
              <a:buNone/>
              <a:defRPr sz="3600">
                <a:solidFill>
                  <a:schemeClr val="tx1"/>
                </a:solidFill>
              </a:defRPr>
            </a:lvl1pPr>
          </a:lstStyle>
          <a:p>
            <a:r>
              <a:rPr lang="en-US" noProof="0" dirty="0"/>
              <a:t>Presentation Subtitle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A4DF3AB8-E6E3-4FCE-8A4A-ECD147720A5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54746" y="321501"/>
            <a:ext cx="11083636" cy="971589"/>
          </a:xfrm>
        </p:spPr>
        <p:txBody>
          <a:bodyPr>
            <a:normAutofit/>
          </a:bodyPr>
          <a:lstStyle>
            <a:lvl1pPr algn="ctr" latinLnBrk="0">
              <a:defRPr sz="5400"/>
            </a:lvl1pPr>
          </a:lstStyle>
          <a:p>
            <a:r>
              <a:rPr lang="en-US" noProof="0" dirty="0"/>
              <a:t>Presentation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24D0DB3-F60A-469B-7831-209CB666CCE4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6549" y="4325954"/>
            <a:ext cx="2538082" cy="633046"/>
          </a:xfrm>
          <a:prstGeom prst="rect">
            <a:avLst/>
          </a:prstGeom>
        </p:spPr>
      </p:pic>
      <p:pic>
        <p:nvPicPr>
          <p:cNvPr id="5" name="Picture 4" title="CC-BY-NC-SA License">
            <a:hlinkClick r:id="rId3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2D40731C-0303-A69D-63FD-E048A73CA59F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4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3402682" y="4321352"/>
            <a:ext cx="1809336" cy="633045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706541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Bottom"/>
          <p:cNvSpPr/>
          <p:nvPr/>
        </p:nvSpPr>
        <p:spPr>
          <a:xfrm>
            <a:off x="2" y="6264000"/>
            <a:ext cx="12192000" cy="594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21856" tIns="60928" rIns="121856" bIns="60928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Number">
            <a:extLst>
              <a:ext uri="{FF2B5EF4-FFF2-40B4-BE49-F238E27FC236}">
                <a16:creationId xmlns:a16="http://schemas.microsoft.com/office/drawing/2014/main" id="{6750ECE4-94E0-469B-B8E4-562792823B0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62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bg2"/>
                </a:solidFill>
              </a:defRPr>
            </a:lvl1pPr>
          </a:lstStyle>
          <a:p>
            <a:fld id="{2BF067CD-8E6B-4360-9AA8-C5DF2A48A6D1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4" name="Oval Logo Holder"/>
          <p:cNvSpPr/>
          <p:nvPr/>
        </p:nvSpPr>
        <p:spPr>
          <a:xfrm>
            <a:off x="5161650" y="4824665"/>
            <a:ext cx="1868701" cy="1868701"/>
          </a:xfrm>
          <a:prstGeom prst="ellipse">
            <a:avLst/>
          </a:prstGeom>
          <a:solidFill>
            <a:schemeClr val="tx2"/>
          </a:solidFill>
          <a:ln w="63500">
            <a:solidFill>
              <a:schemeClr val="bg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Text Placeholder Right">
            <a:extLst>
              <a:ext uri="{FF2B5EF4-FFF2-40B4-BE49-F238E27FC236}">
                <a16:creationId xmlns:a16="http://schemas.microsoft.com/office/drawing/2014/main" id="{AF69A59F-C564-4A04-B1CC-31C261499991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456000" y="1195931"/>
            <a:ext cx="5545597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9" name="Text Placeholder Left">
            <a:extLst>
              <a:ext uri="{FF2B5EF4-FFF2-40B4-BE49-F238E27FC236}">
                <a16:creationId xmlns:a16="http://schemas.microsoft.com/office/drawing/2014/main" id="{C8A626D2-456B-41EF-9818-EA8DD7E314DA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5931"/>
            <a:ext cx="5545598" cy="4957073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E03301DA-D0AF-46FD-8740-2F761250203A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5" name="Slide Title">
            <a:extLst>
              <a:ext uri="{FF2B5EF4-FFF2-40B4-BE49-F238E27FC236}">
                <a16:creationId xmlns:a16="http://schemas.microsoft.com/office/drawing/2014/main" id="{EA9A94D1-F9F6-4D7B-85E3-896A987B6A4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70595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2C9792D8-D354-4699-B7D6-B8CB7F77594F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5398753" y="5340443"/>
            <a:ext cx="1334859" cy="982867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B6351E19-25DA-EAD2-9FBE-358B6135D728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4403346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ag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Slide Number">
            <a:extLst>
              <a:ext uri="{FF2B5EF4-FFF2-40B4-BE49-F238E27FC236}">
                <a16:creationId xmlns:a16="http://schemas.microsoft.com/office/drawing/2014/main" id="{F888EE71-82B3-40F1-A63F-7417422FB4A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444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A2ABE920-240F-4CF6-AD45-23ED489FAD6E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4569002" y="1353866"/>
            <a:ext cx="7426234" cy="5219931"/>
          </a:xfrm>
        </p:spPr>
        <p:txBody>
          <a:bodyPr/>
          <a:lstStyle>
            <a:lvl1pPr latinLnBrk="0">
              <a:defRPr/>
            </a:lvl1pPr>
            <a:lvl2pPr latinLnBrk="0">
              <a:defRPr/>
            </a:lvl2pPr>
            <a:lvl3pPr latinLnBrk="0">
              <a:defRPr/>
            </a:lvl3pPr>
            <a:lvl4pPr latinLnBrk="0">
              <a:defRPr/>
            </a:lvl4pPr>
            <a:lvl5pPr latinLnBrk="0">
              <a:defRPr/>
            </a:lvl5pPr>
          </a:lstStyle>
          <a:p>
            <a:pPr lvl="0"/>
            <a:r>
              <a:rPr lang="en-US" noProof="0"/>
              <a:t>Edit Master text styles</a:t>
            </a:r>
          </a:p>
          <a:p>
            <a:pPr lvl="1"/>
            <a:r>
              <a:rPr lang="en-US" noProof="0"/>
              <a:t>Second level</a:t>
            </a:r>
          </a:p>
          <a:p>
            <a:pPr lvl="2"/>
            <a:r>
              <a:rPr lang="en-US" noProof="0"/>
              <a:t>Third level</a:t>
            </a:r>
          </a:p>
          <a:p>
            <a:pPr lvl="3"/>
            <a:r>
              <a:rPr lang="en-US" noProof="0"/>
              <a:t>Fourth level</a:t>
            </a:r>
          </a:p>
          <a:p>
            <a:pPr lvl="4"/>
            <a:r>
              <a:rPr lang="en-US" noProof="0"/>
              <a:t>Fifth level</a:t>
            </a:r>
          </a:p>
        </p:txBody>
      </p:sp>
      <p:sp>
        <p:nvSpPr>
          <p:cNvPr id="5" name="Picture Placeholder Left"/>
          <p:cNvSpPr>
            <a:spLocks noGrp="1"/>
          </p:cNvSpPr>
          <p:nvPr>
            <p:ph type="pic" idx="1" hasCustomPrompt="1"/>
          </p:nvPr>
        </p:nvSpPr>
        <p:spPr>
          <a:xfrm>
            <a:off x="190405" y="1355077"/>
            <a:ext cx="3889373" cy="5366405"/>
          </a:xfrm>
          <a:prstGeom prst="rect">
            <a:avLst/>
          </a:prstGeom>
          <a:solidFill>
            <a:schemeClr val="bg2">
              <a:lumMod val="90000"/>
            </a:schemeClr>
          </a:solidFill>
        </p:spPr>
        <p:txBody>
          <a:bodyPr anchor="ctr"/>
          <a:lstStyle>
            <a:lvl1pPr marL="0" indent="0" algn="ctr" latinLnBrk="0">
              <a:buNone/>
              <a:defRPr sz="2131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  <a:lvl2pPr marL="609219" indent="0">
              <a:buNone/>
              <a:defRPr sz="3731"/>
            </a:lvl2pPr>
            <a:lvl3pPr marL="1218438" indent="0">
              <a:buNone/>
              <a:defRPr sz="3198"/>
            </a:lvl3pPr>
            <a:lvl4pPr marL="1827657" indent="0">
              <a:buNone/>
              <a:defRPr sz="2665"/>
            </a:lvl4pPr>
            <a:lvl5pPr marL="2436876" indent="0">
              <a:buNone/>
              <a:defRPr sz="2665"/>
            </a:lvl5pPr>
            <a:lvl6pPr marL="3046096" indent="0">
              <a:buNone/>
              <a:defRPr sz="2665"/>
            </a:lvl6pPr>
            <a:lvl7pPr marL="3655315" indent="0">
              <a:buNone/>
              <a:defRPr sz="2665"/>
            </a:lvl7pPr>
            <a:lvl8pPr marL="4264533" indent="0">
              <a:buNone/>
              <a:defRPr sz="2665"/>
            </a:lvl8pPr>
            <a:lvl9pPr marL="4873752" indent="0">
              <a:buNone/>
              <a:defRPr sz="2665"/>
            </a:lvl9pPr>
          </a:lstStyle>
          <a:p>
            <a:r>
              <a:rPr lang="en-US" altLang="ko-KR" noProof="0"/>
              <a:t>Your Picture Here</a:t>
            </a:r>
          </a:p>
        </p:txBody>
      </p:sp>
      <p:sp>
        <p:nvSpPr>
          <p:cNvPr id="3" name="Rectangle Left Second"/>
          <p:cNvSpPr/>
          <p:nvPr/>
        </p:nvSpPr>
        <p:spPr>
          <a:xfrm>
            <a:off x="4127777" y="1748999"/>
            <a:ext cx="240001" cy="3360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2" name="Rectangle Left First"/>
          <p:cNvSpPr/>
          <p:nvPr/>
        </p:nvSpPr>
        <p:spPr>
          <a:xfrm>
            <a:off x="4079775" y="1355073"/>
            <a:ext cx="48001" cy="550292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0" name="Rectangle Down">
            <a:extLst>
              <a:ext uri="{FF2B5EF4-FFF2-40B4-BE49-F238E27FC236}">
                <a16:creationId xmlns:a16="http://schemas.microsoft.com/office/drawing/2014/main" id="{E9B994EC-35A8-4A11-98CB-25DC28852F94}"/>
              </a:ext>
            </a:extLst>
          </p:cNvPr>
          <p:cNvSpPr/>
          <p:nvPr/>
        </p:nvSpPr>
        <p:spPr>
          <a:xfrm>
            <a:off x="2" y="6721482"/>
            <a:ext cx="12192000" cy="136518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Rectangle Top">
            <a:extLst>
              <a:ext uri="{FF2B5EF4-FFF2-40B4-BE49-F238E27FC236}">
                <a16:creationId xmlns:a16="http://schemas.microsoft.com/office/drawing/2014/main" id="{274B8F05-DFCE-47BD-BAFD-DF93E1A63BDD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F218E34-55D7-4290-BFE4-80F31F94155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2F3DB3E-BDAA-8201-9A01-2F52640A84CA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740194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Questions Slide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Rectangle Bottom">
            <a:extLst>
              <a:ext uri="{FF2B5EF4-FFF2-40B4-BE49-F238E27FC236}">
                <a16:creationId xmlns:a16="http://schemas.microsoft.com/office/drawing/2014/main" id="{550A59F9-9A9D-4956-95B4-F78CC0DB1D59}"/>
              </a:ext>
            </a:extLst>
          </p:cNvPr>
          <p:cNvSpPr/>
          <p:nvPr userDrawn="1"/>
        </p:nvSpPr>
        <p:spPr>
          <a:xfrm>
            <a:off x="0" y="6371332"/>
            <a:ext cx="12195176" cy="48723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3" name="Title 2">
            <a:extLst>
              <a:ext uri="{FF2B5EF4-FFF2-40B4-BE49-F238E27FC236}">
                <a16:creationId xmlns:a16="http://schemas.microsoft.com/office/drawing/2014/main" id="{3107753B-8639-4399-B782-EE5377184D2E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726988" y="1461842"/>
            <a:ext cx="10731663" cy="3047158"/>
          </a:xfrm>
        </p:spPr>
        <p:txBody>
          <a:bodyPr>
            <a:normAutofit/>
          </a:bodyPr>
          <a:lstStyle>
            <a:lvl1pPr algn="ctr">
              <a:defRPr sz="13800"/>
            </a:lvl1pPr>
          </a:lstStyle>
          <a:p>
            <a:r>
              <a:rPr lang="bg-BG" dirty="0"/>
              <a:t>Въпроси?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206122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3840">
          <p15:clr>
            <a:srgbClr val="FBAE40"/>
          </p15:clr>
        </p15:guide>
      </p15:sldGuideLst>
    </p:ext>
  </p:extLs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4319736" y="86775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615109" y="5585916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615109" y="4704825"/>
            <a:ext cx="10961783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352921640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Slide Number">
            <a:extLst>
              <a:ext uri="{FF2B5EF4-FFF2-40B4-BE49-F238E27FC236}">
                <a16:creationId xmlns:a16="http://schemas.microsoft.com/office/drawing/2014/main" id="{C1780DB1-0AF0-4108-AFE1-9DA99F0DBCB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Slide Body Text">
            <a:extLst>
              <a:ext uri="{FF2B5EF4-FFF2-40B4-BE49-F238E27FC236}">
                <a16:creationId xmlns:a16="http://schemas.microsoft.com/office/drawing/2014/main" id="{5A9D2960-6D42-439F-82E8-812822013A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2" y="1196125"/>
            <a:ext cx="11818096" cy="5528766"/>
          </a:xfrm>
        </p:spPr>
        <p:txBody>
          <a:bodyPr/>
          <a:lstStyle>
            <a:lvl1pPr latinLnBrk="0">
              <a:buClr>
                <a:schemeClr val="tx1"/>
              </a:buClr>
              <a:defRPr/>
            </a:lvl1pPr>
            <a:lvl2pPr latinLnBrk="0">
              <a:buClr>
                <a:schemeClr val="tx1"/>
              </a:buClr>
              <a:defRPr/>
            </a:lvl2pPr>
            <a:lvl3pPr latinLnBrk="0">
              <a:buClr>
                <a:schemeClr val="tx1"/>
              </a:buClr>
              <a:defRPr/>
            </a:lvl3pPr>
            <a:lvl4pPr latinLnBrk="0">
              <a:buClr>
                <a:schemeClr val="tx1"/>
              </a:buClr>
              <a:defRPr/>
            </a:lvl4pPr>
            <a:lvl5pPr latinLnBrk="0">
              <a:buClr>
                <a:schemeClr val="tx1"/>
              </a:buClr>
              <a:defRPr/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Rectangle Top">
            <a:extLst>
              <a:ext uri="{FF2B5EF4-FFF2-40B4-BE49-F238E27FC236}">
                <a16:creationId xmlns:a16="http://schemas.microsoft.com/office/drawing/2014/main" id="{391AFA4E-7870-4561-A1B8-AC956B0C8931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19B5B676-7892-440F-8191-7109B2C5988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B9A1D0F-F579-6A3C-C698-4E2E7F1AB265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0297071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Important Concep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0020EB61-2079-41A3-B356-B1D8D48D786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6" name="Rectangle Left"/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235205" y="1792355"/>
            <a:ext cx="1830304" cy="40622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CB4CB13C-66A1-466B-A6C1-B0BABF5CFEC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866000" y="1121143"/>
            <a:ext cx="10129234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8" name="Slide Title">
            <a:extLst>
              <a:ext uri="{FF2B5EF4-FFF2-40B4-BE49-F238E27FC236}">
                <a16:creationId xmlns:a16="http://schemas.microsoft.com/office/drawing/2014/main" id="{E2DA9691-CDF5-499C-94BB-AAA61DAC1BFB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78CA5371-2597-CF8F-1859-226395807433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425307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portant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1865BF6B-7F07-4E9C-879F-80E36EEB340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12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/>
        </p:nvSpPr>
        <p:spPr>
          <a:xfrm>
            <a:off x="0" y="0"/>
            <a:ext cx="115383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3074" name="Picture Bulb" descr="Bulb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520027" y="3314704"/>
            <a:ext cx="1260665" cy="27979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5" name="Slide Body Text">
            <a:extLst>
              <a:ext uri="{FF2B5EF4-FFF2-40B4-BE49-F238E27FC236}">
                <a16:creationId xmlns:a16="http://schemas.microsoft.com/office/drawing/2014/main" id="{6157C8DE-E0AF-422B-BBB1-F0AF1264B5E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673561" y="1121143"/>
            <a:ext cx="10321675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0D5CC956-5C4A-44BE-8F8B-327FAFA51E97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296956" y="100750"/>
            <a:ext cx="916404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A37AF1B9-D67A-246A-86B6-E28F19C52390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965175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0B8C963-1813-4B69-AD27-6D02EBBBB56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 dirty="0"/>
          </a:p>
        </p:txBody>
      </p:sp>
      <p:sp>
        <p:nvSpPr>
          <p:cNvPr id="3" name="Rectangle Left">
            <a:extLst>
              <a:ext uri="{FF2B5EF4-FFF2-40B4-BE49-F238E27FC236}">
                <a16:creationId xmlns:a16="http://schemas.microsoft.com/office/drawing/2014/main" id="{345FB1C8-7F66-4D5C-ACCE-AE919936BCFD}"/>
              </a:ext>
            </a:extLst>
          </p:cNvPr>
          <p:cNvSpPr/>
          <p:nvPr userDrawn="1"/>
        </p:nvSpPr>
        <p:spPr>
          <a:xfrm>
            <a:off x="0" y="0"/>
            <a:ext cx="429471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pic>
        <p:nvPicPr>
          <p:cNvPr id="4" name="Picture Bulb" descr="Bulb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 bwMode="auto">
          <a:xfrm>
            <a:off x="156000" y="5098868"/>
            <a:ext cx="779209" cy="172939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Slide Body Text">
            <a:extLst>
              <a:ext uri="{FF2B5EF4-FFF2-40B4-BE49-F238E27FC236}">
                <a16:creationId xmlns:a16="http://schemas.microsoft.com/office/drawing/2014/main" id="{7296EDA7-D37D-4B31-A888-371F0804124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585176" y="1121143"/>
            <a:ext cx="11410061" cy="5546589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Edit Master text styles</a:t>
            </a:r>
          </a:p>
          <a:p>
            <a:pPr lvl="1"/>
            <a:r>
              <a:rPr lang="en-US" noProof="0" dirty="0"/>
              <a:t>Second level</a:t>
            </a:r>
          </a:p>
          <a:p>
            <a:pPr lvl="2"/>
            <a:r>
              <a:rPr lang="en-US" noProof="0" dirty="0"/>
              <a:t>Third level</a:t>
            </a:r>
          </a:p>
          <a:p>
            <a:pPr lvl="3"/>
            <a:r>
              <a:rPr lang="en-US" noProof="0" dirty="0"/>
              <a:t>Fourth level</a:t>
            </a:r>
          </a:p>
          <a:p>
            <a:pPr lvl="4"/>
            <a:r>
              <a:rPr lang="en-US" noProof="0" dirty="0"/>
              <a:t>Fifth level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55A88B09-3557-48A3-BF27-42699C26921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85177" y="100750"/>
            <a:ext cx="9875824" cy="882654"/>
          </a:xfrm>
        </p:spPr>
        <p:txBody>
          <a:bodyPr/>
          <a:lstStyle>
            <a:lvl1pPr latinLnBrk="0">
              <a:defRPr/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2" name="Picture 1">
            <a:extLst>
              <a:ext uri="{FF2B5EF4-FFF2-40B4-BE49-F238E27FC236}">
                <a16:creationId xmlns:a16="http://schemas.microsoft.com/office/drawing/2014/main" id="{9C2C375B-43BF-D1DD-F160-1500A111885C}"/>
              </a:ext>
            </a:extLst>
          </p:cNvPr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1877" y="362077"/>
            <a:ext cx="1443357" cy="36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45625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ource Code Examp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Slide Number">
            <a:extLst>
              <a:ext uri="{FF2B5EF4-FFF2-40B4-BE49-F238E27FC236}">
                <a16:creationId xmlns:a16="http://schemas.microsoft.com/office/drawing/2014/main" id="{509D954E-A844-4072-A556-DE584BEB932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9" name="Rectangle Top">
            <a:extLst>
              <a:ext uri="{FF2B5EF4-FFF2-40B4-BE49-F238E27FC236}">
                <a16:creationId xmlns:a16="http://schemas.microsoft.com/office/drawing/2014/main" id="{A15CE03A-0933-4E5D-9EA1-718D4F802FFC}"/>
              </a:ext>
            </a:extLst>
          </p:cNvPr>
          <p:cNvSpPr/>
          <p:nvPr userDrawn="1"/>
        </p:nvSpPr>
        <p:spPr>
          <a:xfrm>
            <a:off x="0" y="1311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 dirty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2" name="Slide Body Text">
            <a:extLst>
              <a:ext uri="{FF2B5EF4-FFF2-40B4-BE49-F238E27FC236}">
                <a16:creationId xmlns:a16="http://schemas.microsoft.com/office/drawing/2014/main" id="{B608ED73-CE88-49E4-8BFC-DBD6E9AE6B10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190406" y="1206668"/>
            <a:ext cx="11804831" cy="5550582"/>
          </a:xfrm>
        </p:spPr>
        <p:txBody>
          <a:bodyPr/>
          <a:lstStyle>
            <a:lvl1pPr latinLnBrk="0">
              <a:defRPr>
                <a:solidFill>
                  <a:schemeClr val="tx1"/>
                </a:solidFill>
              </a:defRPr>
            </a:lvl1pPr>
            <a:lvl2pPr latinLnBrk="0">
              <a:defRPr>
                <a:solidFill>
                  <a:schemeClr val="tx1"/>
                </a:solidFill>
              </a:defRPr>
            </a:lvl2pPr>
            <a:lvl3pPr latinLnBrk="0">
              <a:defRPr>
                <a:solidFill>
                  <a:schemeClr val="tx1"/>
                </a:solidFill>
              </a:defRPr>
            </a:lvl3pPr>
            <a:lvl4pPr latinLnBrk="0">
              <a:defRPr>
                <a:solidFill>
                  <a:schemeClr val="tx1"/>
                </a:solidFill>
              </a:defRPr>
            </a:lvl4pPr>
            <a:lvl5pPr latinLnBrk="0">
              <a:defRPr>
                <a:solidFill>
                  <a:schemeClr val="tx1"/>
                </a:solidFill>
              </a:defRPr>
            </a:lvl5pPr>
          </a:lstStyle>
          <a:p>
            <a:pPr lvl="0"/>
            <a:r>
              <a:rPr lang="en-US" noProof="0" dirty="0"/>
              <a:t>This is a code example</a:t>
            </a:r>
          </a:p>
        </p:txBody>
      </p:sp>
      <p:sp>
        <p:nvSpPr>
          <p:cNvPr id="4" name="Code Box">
            <a:extLst>
              <a:ext uri="{FF2B5EF4-FFF2-40B4-BE49-F238E27FC236}">
                <a16:creationId xmlns:a16="http://schemas.microsoft.com/office/drawing/2014/main" id="{F4E021E9-D6DB-4272-8C9F-CEF4940FDC10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74683" y="2034000"/>
            <a:ext cx="10836275" cy="2237893"/>
          </a:xfrm>
          <a:solidFill>
            <a:schemeClr val="accent6">
              <a:lumMod val="75000"/>
              <a:alpha val="15000"/>
            </a:schemeClr>
          </a:solidFill>
          <a:ln w="12700">
            <a:solidFill>
              <a:schemeClr val="tx1">
                <a:lumMod val="50000"/>
              </a:schemeClr>
            </a:solidFill>
          </a:ln>
        </p:spPr>
        <p:txBody>
          <a:bodyPr vert="horz" wrap="square" lIns="144000" tIns="108000" rIns="144000" bIns="108000" rtlCol="0">
            <a:spAutoFit/>
          </a:bodyPr>
          <a:lstStyle>
            <a:lvl1pPr>
              <a:buNone/>
              <a:defRPr lang="en-US" sz="2800" b="1" smtClean="0">
                <a:latin typeface="Consolas" pitchFamily="49" charset="0"/>
              </a:defRPr>
            </a:lvl1pPr>
            <a:lvl2pPr>
              <a:defRPr lang="en-US" smtClean="0"/>
            </a:lvl2pPr>
            <a:lvl3pPr>
              <a:defRPr lang="en-US" smtClean="0"/>
            </a:lvl3pPr>
            <a:lvl4pPr>
              <a:defRPr lang="en-US" smtClean="0"/>
            </a:lvl4pPr>
            <a:lvl5pPr>
              <a:defRPr lang="en-US"/>
            </a:lvl5pPr>
          </a:lstStyle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Source code box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  <a:p>
            <a:pPr>
              <a:spcBef>
                <a:spcPts val="300"/>
              </a:spcBef>
              <a:spcAft>
                <a:spcPts val="300"/>
              </a:spcAft>
            </a:pPr>
            <a:r>
              <a:rPr lang="en-US" noProof="1"/>
              <a:t>…</a:t>
            </a:r>
          </a:p>
        </p:txBody>
      </p:sp>
      <p:sp>
        <p:nvSpPr>
          <p:cNvPr id="11" name="Slide Title">
            <a:extLst>
              <a:ext uri="{FF2B5EF4-FFF2-40B4-BE49-F238E27FC236}">
                <a16:creationId xmlns:a16="http://schemas.microsoft.com/office/drawing/2014/main" id="{47D60833-F0A9-4F29-8C06-A963A7C8BE93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5" y="100750"/>
            <a:ext cx="10239658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Slide Title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B69A4E8-9221-8F79-65B4-BF9AA7F87DD7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08298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Center Icon"/>
          <p:cNvSpPr>
            <a:spLocks noChangeAspect="1"/>
          </p:cNvSpPr>
          <p:nvPr/>
        </p:nvSpPr>
        <p:spPr>
          <a:xfrm>
            <a:off x="831000" y="1091471"/>
            <a:ext cx="3552529" cy="3552529"/>
          </a:xfrm>
          <a:prstGeom prst="ellipse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1" name="Slide Subtitle"/>
          <p:cNvSpPr>
            <a:spLocks noGrp="1"/>
          </p:cNvSpPr>
          <p:nvPr>
            <p:ph type="subTitle" sz="quarter" idx="11" hasCustomPrompt="1"/>
          </p:nvPr>
        </p:nvSpPr>
        <p:spPr>
          <a:xfrm>
            <a:off x="5241000" y="3338387"/>
            <a:ext cx="6065892" cy="768084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3998" b="0" baseline="0">
                <a:solidFill>
                  <a:schemeClr val="tx1"/>
                </a:solidFill>
                <a:latin typeface="+mn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Subtitle</a:t>
            </a:r>
          </a:p>
        </p:txBody>
      </p:sp>
      <p:sp>
        <p:nvSpPr>
          <p:cNvPr id="10" name="Slide Title"/>
          <p:cNvSpPr>
            <a:spLocks noGrp="1"/>
          </p:cNvSpPr>
          <p:nvPr>
            <p:ph type="title" sz="quarter" idx="10" hasCustomPrompt="1"/>
          </p:nvPr>
        </p:nvSpPr>
        <p:spPr>
          <a:xfrm>
            <a:off x="5241000" y="1471047"/>
            <a:ext cx="6065892" cy="1754333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 algn="ctr" latinLnBrk="0">
              <a:buNone/>
              <a:defRPr sz="5396" b="1" baseline="0">
                <a:solidFill>
                  <a:schemeClr val="tx1"/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noProof="0" dirty="0"/>
              <a:t>Click to Edit Section Title</a:t>
            </a:r>
            <a:endParaRPr lang="en-US" altLang="ko-KR" noProof="0" dirty="0"/>
          </a:p>
        </p:txBody>
      </p:sp>
    </p:spTree>
    <p:extLst>
      <p:ext uri="{BB962C8B-B14F-4D97-AF65-F5344CB8AC3E}">
        <p14:creationId xmlns:p14="http://schemas.microsoft.com/office/powerpoint/2010/main" val="24239197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of Conten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Slide Number">
            <a:extLst>
              <a:ext uri="{FF2B5EF4-FFF2-40B4-BE49-F238E27FC236}">
                <a16:creationId xmlns:a16="http://schemas.microsoft.com/office/drawing/2014/main" id="{39DDE17E-5472-41F3-AF5F-54DFF10DC63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‹#›</a:t>
            </a:fld>
            <a:endParaRPr lang="en-US" noProof="0"/>
          </a:p>
        </p:txBody>
      </p:sp>
      <p:sp>
        <p:nvSpPr>
          <p:cNvPr id="23" name="Slide Body Text">
            <a:extLst>
              <a:ext uri="{FF2B5EF4-FFF2-40B4-BE49-F238E27FC236}">
                <a16:creationId xmlns:a16="http://schemas.microsoft.com/office/drawing/2014/main" id="{889D93F4-ABFA-46BF-8E5D-FE6562ACB20F}"/>
              </a:ext>
            </a:extLst>
          </p:cNvPr>
          <p:cNvSpPr>
            <a:spLocks noGrp="1"/>
          </p:cNvSpPr>
          <p:nvPr>
            <p:ph type="body" sz="quarter" idx="13" hasCustomPrompt="1"/>
          </p:nvPr>
        </p:nvSpPr>
        <p:spPr>
          <a:xfrm>
            <a:off x="196766" y="1371604"/>
            <a:ext cx="11781606" cy="5207396"/>
          </a:xfrm>
        </p:spPr>
        <p:txBody>
          <a:bodyPr>
            <a:normAutofit/>
          </a:bodyPr>
          <a:lstStyle>
            <a:lvl1pPr marL="514042" indent="-514042" latinLnBrk="0">
              <a:buFont typeface="+mj-lt"/>
              <a:buAutoNum type="arabicPeriod"/>
              <a:defRPr sz="3600">
                <a:solidFill>
                  <a:schemeClr val="tx1"/>
                </a:solidFill>
              </a:defRPr>
            </a:lvl1pPr>
            <a:lvl2pPr>
              <a:defRPr sz="3400"/>
            </a:lvl2pPr>
          </a:lstStyle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1"/>
            <a:r>
              <a:rPr lang="en-US" noProof="0" dirty="0"/>
              <a:t>…</a:t>
            </a:r>
          </a:p>
          <a:p>
            <a:pPr lvl="0"/>
            <a:r>
              <a:rPr lang="en-US" noProof="0" dirty="0"/>
              <a:t>…</a:t>
            </a:r>
          </a:p>
        </p:txBody>
      </p:sp>
      <p:sp>
        <p:nvSpPr>
          <p:cNvPr id="8" name="Rectangle Top">
            <a:extLst>
              <a:ext uri="{FF2B5EF4-FFF2-40B4-BE49-F238E27FC236}">
                <a16:creationId xmlns:a16="http://schemas.microsoft.com/office/drawing/2014/main" id="{930E0800-9260-4369-8330-8264DD33C5CE}"/>
              </a:ext>
            </a:extLst>
          </p:cNvPr>
          <p:cNvSpPr/>
          <p:nvPr userDrawn="1"/>
        </p:nvSpPr>
        <p:spPr>
          <a:xfrm>
            <a:off x="0" y="0"/>
            <a:ext cx="12196800" cy="1095376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3852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altLang="ko-KR" sz="2398" b="0" i="0" u="none" strike="noStrike" kern="1200" cap="none" spc="0" normalizeH="0" baseline="0" noProof="0">
              <a:ln>
                <a:noFill/>
              </a:ln>
              <a:solidFill>
                <a:srgbClr val="F7C86D"/>
              </a:solidFill>
              <a:effectLst/>
              <a:uLnTx/>
              <a:uFillTx/>
              <a:latin typeface="Calibri" panose="020F0502020204030204"/>
              <a:ea typeface="맑은 고딕" panose="020B0503020000020004" pitchFamily="34" charset="-127"/>
              <a:cs typeface="+mn-cs"/>
            </a:endParaRPr>
          </a:p>
        </p:txBody>
      </p:sp>
      <p:sp>
        <p:nvSpPr>
          <p:cNvPr id="13" name="Slide Title">
            <a:extLst>
              <a:ext uri="{FF2B5EF4-FFF2-40B4-BE49-F238E27FC236}">
                <a16:creationId xmlns:a16="http://schemas.microsoft.com/office/drawing/2014/main" id="{357D7BE1-6358-42CC-94F3-7BCDD91DCB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190406" y="100750"/>
            <a:ext cx="10270594" cy="882654"/>
          </a:xfrm>
        </p:spPr>
        <p:txBody>
          <a:bodyPr/>
          <a:lstStyle>
            <a:lvl1pPr latinLnBrk="0">
              <a:defRPr>
                <a:solidFill>
                  <a:schemeClr val="bg2"/>
                </a:solidFill>
              </a:defRPr>
            </a:lvl1pPr>
          </a:lstStyle>
          <a:p>
            <a:r>
              <a:rPr lang="en-US" noProof="0" dirty="0"/>
              <a:t>Table of Contents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FD808AB-EC49-1578-0005-D58D2A365AA1}"/>
              </a:ext>
            </a:extLst>
          </p:cNvPr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553573" y="368999"/>
            <a:ext cx="1443361" cy="3600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872448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 bwMode="gray"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Slide Body Text">
            <a:extLst>
              <a:ext uri="{FF2B5EF4-FFF2-40B4-BE49-F238E27FC236}">
                <a16:creationId xmlns:a16="http://schemas.microsoft.com/office/drawing/2014/main" id="{90CBFB32-9F46-4F2F-8A54-9EE8BED2785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90404" y="1138844"/>
            <a:ext cx="11804830" cy="5530156"/>
          </a:xfrm>
          <a:prstGeom prst="rect">
            <a:avLst/>
          </a:prstGeom>
        </p:spPr>
        <p:txBody>
          <a:bodyPr vert="horz" lIns="108000" tIns="36000" rIns="108000" bIns="36000" rtlCol="0">
            <a:normAutofit/>
          </a:bodyPr>
          <a:lstStyle/>
          <a:p>
            <a:pPr lvl="0"/>
            <a:r>
              <a:rPr lang="en-US" dirty="0"/>
              <a:t>First Level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dirty="0"/>
          </a:p>
        </p:txBody>
      </p:sp>
      <p:sp>
        <p:nvSpPr>
          <p:cNvPr id="10" name="Slide Title">
            <a:extLst>
              <a:ext uri="{FF2B5EF4-FFF2-40B4-BE49-F238E27FC236}">
                <a16:creationId xmlns:a16="http://schemas.microsoft.com/office/drawing/2014/main" id="{B770C392-3003-4C35-9625-BB041F8257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90405" y="100750"/>
            <a:ext cx="11804829" cy="882654"/>
          </a:xfrm>
          <a:prstGeom prst="rect">
            <a:avLst/>
          </a:prstGeom>
        </p:spPr>
        <p:txBody>
          <a:bodyPr vert="horz" lIns="108000" tIns="36000" rIns="108000" bIns="36000" rtlCol="0" anchor="ctr" anchorCtr="0">
            <a:normAutofit/>
          </a:bodyPr>
          <a:lstStyle/>
          <a:p>
            <a:r>
              <a:rPr lang="en-US" dirty="0"/>
              <a:t>Click to Edit Master Title Style</a:t>
            </a: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567891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89" r:id="rId2"/>
    <p:sldLayoutId id="2147483681" r:id="rId3"/>
    <p:sldLayoutId id="2147483679" r:id="rId4"/>
    <p:sldLayoutId id="2147483680" r:id="rId5"/>
    <p:sldLayoutId id="2147483688" r:id="rId6"/>
    <p:sldLayoutId id="2147483684" r:id="rId7"/>
    <p:sldLayoutId id="2147483690" r:id="rId8"/>
    <p:sldLayoutId id="2147483677" r:id="rId9"/>
    <p:sldLayoutId id="2147483683" r:id="rId10"/>
    <p:sldLayoutId id="2147483685" r:id="rId11"/>
    <p:sldLayoutId id="2147483686" r:id="rId12"/>
  </p:sldLayoutIdLst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hf hdr="0" ftr="0" dt="0"/>
  <p:txStyles>
    <p:titleStyle>
      <a:lvl1pPr algn="l" defTabSz="1218438" rtl="0" eaLnBrk="1" latinLnBrk="0" hangingPunct="1">
        <a:spcBef>
          <a:spcPct val="0"/>
        </a:spcBef>
        <a:buNone/>
        <a:defRPr sz="3998" b="1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6036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398" kern="1200">
          <a:solidFill>
            <a:schemeClr val="tx1"/>
          </a:solidFill>
          <a:latin typeface="+mn-lt"/>
          <a:ea typeface="+mn-ea"/>
          <a:cs typeface="+mn-cs"/>
        </a:defRPr>
      </a:lvl1pPr>
      <a:lvl2pPr marL="803275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3198" kern="1200">
          <a:solidFill>
            <a:schemeClr val="tx1"/>
          </a:solidFill>
          <a:latin typeface="+mn-lt"/>
          <a:ea typeface="+mn-ea"/>
          <a:cs typeface="+mn-cs"/>
        </a:defRPr>
      </a:lvl2pPr>
      <a:lvl3pPr marL="1255713" indent="-360363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998" kern="1200">
          <a:solidFill>
            <a:schemeClr val="tx1"/>
          </a:solidFill>
          <a:latin typeface="+mn-lt"/>
          <a:ea typeface="+mn-ea"/>
          <a:cs typeface="+mn-cs"/>
        </a:defRPr>
      </a:lvl3pPr>
      <a:lvl4pPr marL="1700213" indent="-352425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798" kern="1200">
          <a:solidFill>
            <a:schemeClr val="tx1"/>
          </a:solidFill>
          <a:latin typeface="+mn-lt"/>
          <a:ea typeface="+mn-ea"/>
          <a:cs typeface="+mn-cs"/>
        </a:defRPr>
      </a:lvl4pPr>
      <a:lvl5pPr marL="2058988" indent="-266700" algn="l" defTabSz="1218438" rtl="0" eaLnBrk="1" latinLnBrk="0" hangingPunct="1">
        <a:lnSpc>
          <a:spcPct val="105000"/>
        </a:lnSpc>
        <a:spcBef>
          <a:spcPts val="600"/>
        </a:spcBef>
        <a:spcAft>
          <a:spcPts val="600"/>
        </a:spcAft>
        <a:buFont typeface="Wingdings" panose="05000000000000000000" pitchFamily="2" charset="2"/>
        <a:buChar char="§"/>
        <a:defRPr sz="2598" kern="1200">
          <a:solidFill>
            <a:schemeClr val="tx1"/>
          </a:solidFill>
          <a:latin typeface="+mn-lt"/>
          <a:ea typeface="+mn-ea"/>
          <a:cs typeface="+mn-cs"/>
        </a:defRPr>
      </a:lvl5pPr>
      <a:lvl6pPr marL="335070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6pPr>
      <a:lvl7pPr marL="3959924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7pPr>
      <a:lvl8pPr marL="4569143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8pPr>
      <a:lvl9pPr marL="5178362" indent="-304610" algn="l" defTabSz="1218438" rtl="0" eaLnBrk="1" latinLnBrk="1" hangingPunct="1">
        <a:spcBef>
          <a:spcPct val="20000"/>
        </a:spcBef>
        <a:buFont typeface="Arial" pitchFamily="34" charset="0"/>
        <a:buChar char="•"/>
        <a:defRPr sz="2665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1pPr>
      <a:lvl2pPr marL="609219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2pPr>
      <a:lvl3pPr marL="1218438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3pPr>
      <a:lvl4pPr marL="1827657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4pPr>
      <a:lvl5pPr marL="243687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5pPr>
      <a:lvl6pPr marL="3046096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6pPr>
      <a:lvl7pPr marL="3655315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7pPr>
      <a:lvl8pPr marL="4264533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8pPr>
      <a:lvl9pPr marL="4873752" algn="l" defTabSz="1218438" rtl="0" eaLnBrk="1" latinLnBrk="1" hangingPunct="1">
        <a:defRPr sz="2398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F26B43"/>
          </p15:clr>
        </p15:guide>
        <p15:guide id="2" pos="1843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8.jpg"/><Relationship Id="rId4" Type="http://schemas.openxmlformats.org/officeDocument/2006/relationships/image" Target="../media/image7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3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3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3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3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1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3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9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3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://www.portal.nra.bg/health-status" TargetMode="External"/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25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gif"/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3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2.xml"/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3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3.xml"/><Relationship Id="rId4" Type="http://schemas.openxmlformats.org/officeDocument/2006/relationships/comments" Target="../comments/comment3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4.xml"/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3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3.xml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5.xml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3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3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6.xml"/><Relationship Id="rId2" Type="http://schemas.openxmlformats.org/officeDocument/2006/relationships/notesSlide" Target="../notesSlides/notesSlide28.xml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shkolo.bg/" TargetMode="External"/><Relationship Id="rId2" Type="http://schemas.openxmlformats.org/officeDocument/2006/relationships/notesSlide" Target="../notesSlides/notesSlide29.xml"/><Relationship Id="rId1" Type="http://schemas.openxmlformats.org/officeDocument/2006/relationships/slideLayout" Target="../slideLayouts/slideLayout3.xml"/><Relationship Id="rId4" Type="http://schemas.openxmlformats.org/officeDocument/2006/relationships/image" Target="../media/image3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30.xml"/><Relationship Id="rId1" Type="http://schemas.openxmlformats.org/officeDocument/2006/relationships/slideLayout" Target="../slideLayouts/slideLayout3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comments" Target="../comments/comment7.xml"/><Relationship Id="rId2" Type="http://schemas.openxmlformats.org/officeDocument/2006/relationships/notesSlide" Target="../notesSlides/notesSlide31.xml"/><Relationship Id="rId1" Type="http://schemas.openxmlformats.org/officeDocument/2006/relationships/slideLayout" Target="../slideLayouts/slideLayout3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notesSlide" Target="../notesSlides/notesSlide32.xml"/><Relationship Id="rId1" Type="http://schemas.openxmlformats.org/officeDocument/2006/relationships/slideLayout" Target="../slideLayouts/slideLayout3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3.xml"/><Relationship Id="rId1" Type="http://schemas.openxmlformats.org/officeDocument/2006/relationships/slideLayout" Target="../slideLayouts/slideLayout3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BG-IT-Edu" TargetMode="External"/><Relationship Id="rId2" Type="http://schemas.openxmlformats.org/officeDocument/2006/relationships/notesSlide" Target="../notesSlides/notesSlide34.xml"/><Relationship Id="rId1" Type="http://schemas.openxmlformats.org/officeDocument/2006/relationships/slideLayout" Target="../slideLayouts/slideLayout12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35.xml"/><Relationship Id="rId1" Type="http://schemas.openxmlformats.org/officeDocument/2006/relationships/slideLayout" Target="../slideLayouts/slideLayout3.xml"/><Relationship Id="rId6" Type="http://schemas.openxmlformats.org/officeDocument/2006/relationships/image" Target="../media/image2.png"/><Relationship Id="rId5" Type="http://schemas.openxmlformats.org/officeDocument/2006/relationships/hyperlink" Target="http://creativecommons.org/licenses/by-nc-sa/4.0/" TargetMode="External"/><Relationship Id="rId4" Type="http://schemas.openxmlformats.org/officeDocument/2006/relationships/hyperlink" Target="https://github.com/BG-IT-Edu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Author Name">
            <a:extLst>
              <a:ext uri="{FF2B5EF4-FFF2-40B4-BE49-F238E27FC236}">
                <a16:creationId xmlns:a16="http://schemas.microsoft.com/office/drawing/2014/main" id="{FA396BB6-2053-4690-9672-BC528007D370}"/>
              </a:ext>
            </a:extLst>
          </p:cNvPr>
          <p:cNvSpPr>
            <a:spLocks noGrp="1"/>
          </p:cNvSpPr>
          <p:nvPr>
            <p:ph type="body" sz="quarter" idx="22"/>
          </p:nvPr>
        </p:nvSpPr>
        <p:spPr>
          <a:xfrm>
            <a:off x="6390120" y="6086106"/>
            <a:ext cx="5248260" cy="341313"/>
          </a:xfrm>
        </p:spPr>
        <p:txBody>
          <a:bodyPr>
            <a:normAutofit lnSpcReduction="10000"/>
          </a:bodyPr>
          <a:lstStyle/>
          <a:p>
            <a:r>
              <a:rPr lang="bg-BG" dirty="0"/>
              <a:t>Софтуерни и хардуерни науки</a:t>
            </a:r>
          </a:p>
        </p:txBody>
      </p:sp>
      <p:sp>
        <p:nvSpPr>
          <p:cNvPr id="52" name="Text Placeholder 51">
            <a:extLst>
              <a:ext uri="{FF2B5EF4-FFF2-40B4-BE49-F238E27FC236}">
                <a16:creationId xmlns:a16="http://schemas.microsoft.com/office/drawing/2014/main" id="{8DE66249-1FBD-414B-AF0D-550F7312AF7D}"/>
              </a:ext>
            </a:extLst>
          </p:cNvPr>
          <p:cNvSpPr>
            <a:spLocks noGrp="1"/>
          </p:cNvSpPr>
          <p:nvPr>
            <p:ph type="body" sz="quarter" idx="21"/>
          </p:nvPr>
        </p:nvSpPr>
        <p:spPr>
          <a:xfrm>
            <a:off x="6390122" y="5698189"/>
            <a:ext cx="5248260" cy="374236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Курс </a:t>
            </a:r>
            <a:r>
              <a:rPr lang="en-US" dirty="0"/>
              <a:t>"</a:t>
            </a:r>
            <a:r>
              <a:rPr lang="bg-BG" dirty="0"/>
              <a:t>Информационни системи"</a:t>
            </a:r>
            <a:endParaRPr lang="en-US" dirty="0"/>
          </a:p>
        </p:txBody>
      </p:sp>
      <p:sp>
        <p:nvSpPr>
          <p:cNvPr id="18" name="Text Placeholder 17">
            <a:extLst>
              <a:ext uri="{FF2B5EF4-FFF2-40B4-BE49-F238E27FC236}">
                <a16:creationId xmlns:a16="http://schemas.microsoft.com/office/drawing/2014/main" id="{520F80DC-BAF0-05EE-2BC1-37C2321904F8}"/>
              </a:ext>
            </a:extLst>
          </p:cNvPr>
          <p:cNvSpPr>
            <a:spLocks noGrp="1"/>
          </p:cNvSpPr>
          <p:nvPr>
            <p:ph type="body" sz="quarter" idx="18"/>
          </p:nvPr>
        </p:nvSpPr>
        <p:spPr>
          <a:xfrm>
            <a:off x="534045" y="6085863"/>
            <a:ext cx="4751953" cy="341556"/>
          </a:xfrm>
        </p:spPr>
        <p:txBody>
          <a:bodyPr>
            <a:normAutofit lnSpcReduction="10000"/>
          </a:bodyPr>
          <a:lstStyle/>
          <a:p>
            <a:r>
              <a:rPr lang="en-US" dirty="0">
                <a:hlinkClick r:id="rId3"/>
              </a:rPr>
              <a:t>https://github.com/BG-IT-Edu</a:t>
            </a:r>
            <a:endParaRPr lang="en-US" dirty="0"/>
          </a:p>
        </p:txBody>
      </p:sp>
      <p:sp>
        <p:nvSpPr>
          <p:cNvPr id="40" name="Text Placeholder 39">
            <a:extLst>
              <a:ext uri="{FF2B5EF4-FFF2-40B4-BE49-F238E27FC236}">
                <a16:creationId xmlns:a16="http://schemas.microsoft.com/office/drawing/2014/main" id="{E4D839B2-02D1-883A-3CE0-7CF25557FBA4}"/>
              </a:ext>
            </a:extLst>
          </p:cNvPr>
          <p:cNvSpPr>
            <a:spLocks noGrp="1"/>
          </p:cNvSpPr>
          <p:nvPr>
            <p:ph type="body" sz="quarter" idx="17"/>
          </p:nvPr>
        </p:nvSpPr>
        <p:spPr>
          <a:xfrm>
            <a:off x="534046" y="5251106"/>
            <a:ext cx="4751954" cy="724904"/>
          </a:xfrm>
        </p:spPr>
        <p:txBody>
          <a:bodyPr>
            <a:normAutofit/>
          </a:bodyPr>
          <a:lstStyle/>
          <a:p>
            <a:r>
              <a:rPr lang="bg-BG" dirty="0"/>
              <a:t>Проект "Отворено учебно съдържание по програмиране и ИТ", СофтУни Фондация </a:t>
            </a:r>
          </a:p>
        </p:txBody>
      </p:sp>
      <p:sp>
        <p:nvSpPr>
          <p:cNvPr id="3" name="Presentation Subtitle">
            <a:extLst>
              <a:ext uri="{FF2B5EF4-FFF2-40B4-BE49-F238E27FC236}">
                <a16:creationId xmlns:a16="http://schemas.microsoft.com/office/drawing/2014/main" id="{A004DC04-DA2A-41C0-8578-4B8D2F08EA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554746" y="1402942"/>
            <a:ext cx="11083636" cy="1306057"/>
          </a:xfrm>
        </p:spPr>
        <p:txBody>
          <a:bodyPr>
            <a:normAutofit lnSpcReduction="10000"/>
          </a:bodyPr>
          <a:lstStyle/>
          <a:p>
            <a:r>
              <a:rPr lang="bg-BG" dirty="0"/>
              <a:t>Какво са информационните системи?</a:t>
            </a:r>
          </a:p>
          <a:p>
            <a:r>
              <a:rPr lang="bg-BG" dirty="0"/>
              <a:t>Основни понятия, видове, примери</a:t>
            </a:r>
          </a:p>
        </p:txBody>
      </p:sp>
      <p:sp>
        <p:nvSpPr>
          <p:cNvPr id="2" name="Presentation Title">
            <a:extLst>
              <a:ext uri="{FF2B5EF4-FFF2-40B4-BE49-F238E27FC236}">
                <a16:creationId xmlns:a16="http://schemas.microsoft.com/office/drawing/2014/main" id="{37F91798-9AD5-4209-8887-95802954848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54746" y="321501"/>
            <a:ext cx="11083636" cy="971589"/>
          </a:xfrm>
        </p:spPr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9C89CDB-9A69-7B24-74E6-10BF87DE1C22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32162" y="3037179"/>
            <a:ext cx="1977650" cy="886971"/>
          </a:xfrm>
          <a:prstGeom prst="rect">
            <a:avLst/>
          </a:prstGeom>
        </p:spPr>
      </p:pic>
      <p:pic>
        <p:nvPicPr>
          <p:cNvPr id="11" name="Picture Placeholder 10">
            <a:extLst>
              <a:ext uri="{FF2B5EF4-FFF2-40B4-BE49-F238E27FC236}">
                <a16:creationId xmlns:a16="http://schemas.microsoft.com/office/drawing/2014/main" id="{33934084-479A-25C6-B98E-0C9BDDCDF2B1}"/>
              </a:ext>
            </a:extLst>
          </p:cNvPr>
          <p:cNvPicPr>
            <a:picLocks noGrp="1" noChangeAspect="1"/>
          </p:cNvPicPr>
          <p:nvPr>
            <p:ph type="pic" sz="quarter" idx="10"/>
          </p:nvPr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2923" b="12923"/>
          <a:stretch>
            <a:fillRect/>
          </a:stretch>
        </p:blipFill>
        <p:spPr/>
      </p:pic>
    </p:spTree>
    <p:extLst>
      <p:ext uri="{BB962C8B-B14F-4D97-AF65-F5344CB8AC3E}">
        <p14:creationId xmlns:p14="http://schemas.microsoft.com/office/powerpoint/2010/main" val="3666405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Система за управление на бази данни – СУБД </a:t>
            </a:r>
            <a:r>
              <a:rPr lang="en-GB" sz="3200" b="1" dirty="0"/>
              <a:t>(Database Management System - DBMS)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Софтуерен продукт за </a:t>
            </a:r>
            <a:r>
              <a:rPr lang="bg-BG" sz="3000" b="1" dirty="0">
                <a:solidFill>
                  <a:schemeClr val="bg1"/>
                </a:solidFill>
              </a:rPr>
              <a:t>създаване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управляване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манипулиране </a:t>
            </a:r>
            <a:r>
              <a:rPr lang="bg-BG" sz="3000" dirty="0"/>
              <a:t>на</a:t>
            </a:r>
            <a:r>
              <a:rPr lang="bg-BG" sz="3000" b="1" dirty="0">
                <a:solidFill>
                  <a:schemeClr val="bg1"/>
                </a:solidFill>
              </a:rPr>
              <a:t> бази данни</a:t>
            </a:r>
          </a:p>
          <a:p>
            <a:pPr lvl="1"/>
            <a:r>
              <a:rPr lang="bg-BG" sz="3000" dirty="0"/>
              <a:t>Предоставя </a:t>
            </a:r>
            <a:r>
              <a:rPr lang="bg-BG" sz="3000" b="1" dirty="0">
                <a:solidFill>
                  <a:schemeClr val="bg1"/>
                </a:solidFill>
              </a:rPr>
              <a:t>интерфейс</a:t>
            </a:r>
            <a:r>
              <a:rPr lang="bg-BG" sz="3000" dirty="0"/>
              <a:t> за извършване на различни </a:t>
            </a:r>
            <a:r>
              <a:rPr lang="bg-BG" sz="3000" b="1" dirty="0">
                <a:solidFill>
                  <a:schemeClr val="bg1"/>
                </a:solidFill>
              </a:rPr>
              <a:t>операции</a:t>
            </a:r>
            <a:r>
              <a:rPr lang="bg-BG" sz="3000" dirty="0"/>
              <a:t> върху </a:t>
            </a:r>
            <a:r>
              <a:rPr lang="bg-BG" sz="3000" b="1" dirty="0">
                <a:solidFill>
                  <a:schemeClr val="bg1"/>
                </a:solidFill>
              </a:rPr>
              <a:t>базата данни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3)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042B55B-B8C7-3D1F-00EF-A229F2B7C25E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794502" y="4229999"/>
            <a:ext cx="2602996" cy="22735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46746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Мениджмънт на информацията </a:t>
            </a:r>
            <a:r>
              <a:rPr lang="bg-BG" sz="3200" b="1" dirty="0"/>
              <a:t>(</a:t>
            </a:r>
            <a:r>
              <a:rPr lang="en-US" sz="3200" b="1" dirty="0"/>
              <a:t>Information Management)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Процесът на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съхраняване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  <a:p>
            <a:pPr lvl="1"/>
            <a:r>
              <a:rPr lang="bg-BG" sz="3000" dirty="0"/>
              <a:t>Включва </a:t>
            </a:r>
            <a:r>
              <a:rPr lang="bg-BG" sz="3000" b="1" dirty="0">
                <a:solidFill>
                  <a:schemeClr val="bg1"/>
                </a:solidFill>
              </a:rPr>
              <a:t>управление</a:t>
            </a:r>
            <a:r>
              <a:rPr lang="bg-BG" sz="3000" dirty="0"/>
              <a:t> на </a:t>
            </a:r>
            <a:r>
              <a:rPr lang="bg-BG" sz="3000" b="1" dirty="0"/>
              <a:t>данни</a:t>
            </a:r>
            <a:r>
              <a:rPr lang="bg-BG" sz="3000" dirty="0"/>
              <a:t>, </a:t>
            </a:r>
            <a:r>
              <a:rPr lang="bg-BG" sz="3000" b="1" dirty="0"/>
              <a:t>документи</a:t>
            </a:r>
            <a:r>
              <a:rPr lang="bg-BG" sz="3000" dirty="0"/>
              <a:t>, </a:t>
            </a:r>
            <a:r>
              <a:rPr lang="bg-BG" sz="3000" b="1" dirty="0"/>
              <a:t>електронни ресурси </a:t>
            </a:r>
            <a:r>
              <a:rPr lang="bg-BG" sz="3000" dirty="0"/>
              <a:t>и други </a:t>
            </a:r>
            <a:r>
              <a:rPr lang="bg-BG" sz="3000" b="1" dirty="0"/>
              <a:t>информационни активи</a:t>
            </a:r>
          </a:p>
          <a:p>
            <a:pPr lvl="1">
              <a:buClr>
                <a:schemeClr val="tx1"/>
              </a:buClr>
            </a:pP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4)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624C6D58-58E8-04E5-54A1-9F7C1873B15E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1915"/>
          <a:stretch/>
        </p:blipFill>
        <p:spPr>
          <a:xfrm>
            <a:off x="4509750" y="3794421"/>
            <a:ext cx="3172500" cy="302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3808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Информационна сигурност </a:t>
            </a:r>
            <a:r>
              <a:rPr lang="bg-BG" sz="3200" b="1" dirty="0"/>
              <a:t>(</a:t>
            </a:r>
            <a:r>
              <a:rPr lang="en-GB" sz="3200" b="1" dirty="0"/>
              <a:t>Information Security)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поверителност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защита </a:t>
            </a:r>
            <a:r>
              <a:rPr lang="bg-BG" sz="3000" dirty="0"/>
              <a:t>на информацията</a:t>
            </a:r>
          </a:p>
          <a:p>
            <a:pPr lvl="1"/>
            <a:r>
              <a:rPr lang="bg-BG" sz="3000" dirty="0"/>
              <a:t>Използва </a:t>
            </a:r>
            <a:r>
              <a:rPr lang="bg-BG" sz="3000" b="1" dirty="0">
                <a:solidFill>
                  <a:schemeClr val="bg1"/>
                </a:solidFill>
              </a:rPr>
              <a:t>криптография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аутентикация с пароли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двуфакторна аутентикация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5)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46FC1AFA-7728-EAEF-28C5-09EF9D93560B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22381" y="3792569"/>
            <a:ext cx="1747322" cy="27144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85302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Мрежи и комуникации </a:t>
            </a:r>
            <a:r>
              <a:rPr lang="bg-BG" sz="3200" b="1" dirty="0"/>
              <a:t>(</a:t>
            </a:r>
            <a:r>
              <a:rPr lang="en-GB" sz="3200" b="1" dirty="0"/>
              <a:t>Networks and Communications)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Инфраструктура за </a:t>
            </a:r>
            <a:r>
              <a:rPr lang="bg-BG" sz="3000" b="1" dirty="0">
                <a:solidFill>
                  <a:schemeClr val="bg1"/>
                </a:solidFill>
              </a:rPr>
              <a:t>обмен</a:t>
            </a:r>
            <a:r>
              <a:rPr lang="bg-BG" sz="3000" dirty="0"/>
              <a:t> на информация между различните </a:t>
            </a:r>
            <a:r>
              <a:rPr lang="bg-BG" sz="3000" b="1" dirty="0">
                <a:solidFill>
                  <a:schemeClr val="bg1"/>
                </a:solidFill>
              </a:rPr>
              <a:t>компоненти</a:t>
            </a:r>
            <a:r>
              <a:rPr lang="bg-BG" sz="3000" dirty="0"/>
              <a:t> на информационната система</a:t>
            </a:r>
            <a:endParaRPr lang="en-US" sz="3000" dirty="0"/>
          </a:p>
          <a:p>
            <a:pPr lvl="1"/>
            <a:r>
              <a:rPr lang="bg-BG" sz="3000" dirty="0"/>
              <a:t>Свързва </a:t>
            </a:r>
            <a:r>
              <a:rPr lang="bg-BG" sz="3000" b="1" dirty="0">
                <a:solidFill>
                  <a:schemeClr val="bg1"/>
                </a:solidFill>
              </a:rPr>
              <a:t>устройства</a:t>
            </a:r>
            <a:r>
              <a:rPr lang="bg-BG" sz="3000" dirty="0"/>
              <a:t> като </a:t>
            </a:r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смартфони</a:t>
            </a:r>
            <a:r>
              <a:rPr lang="bg-BG" sz="3000" dirty="0"/>
              <a:t>, </a:t>
            </a:r>
            <a:r>
              <a:rPr lang="bg-BG" sz="3000" b="1" dirty="0"/>
              <a:t>принтери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 и др.</a:t>
            </a:r>
          </a:p>
          <a:p>
            <a:pPr lvl="1"/>
            <a:r>
              <a:rPr lang="bg-BG" sz="3000" dirty="0"/>
              <a:t>Осигурява </a:t>
            </a:r>
            <a:r>
              <a:rPr lang="bg-BG" sz="3000" b="1" dirty="0">
                <a:solidFill>
                  <a:schemeClr val="bg1"/>
                </a:solidFill>
              </a:rPr>
              <a:t>достъп</a:t>
            </a:r>
            <a:r>
              <a:rPr lang="bg-BG" sz="3000" dirty="0"/>
              <a:t> до </a:t>
            </a:r>
            <a:r>
              <a:rPr lang="bg-BG" sz="3000" b="1" dirty="0"/>
              <a:t>интернет</a:t>
            </a:r>
            <a:r>
              <a:rPr lang="bg-BG" sz="3000" dirty="0"/>
              <a:t>, </a:t>
            </a:r>
            <a:r>
              <a:rPr lang="bg-BG" sz="3000" b="1" dirty="0"/>
              <a:t>файлови сървъри</a:t>
            </a:r>
            <a:r>
              <a:rPr lang="bg-BG" sz="3000" dirty="0"/>
              <a:t>, </a:t>
            </a:r>
            <a:r>
              <a:rPr lang="bg-BG" sz="3000" b="1" dirty="0"/>
              <a:t>бази данни</a:t>
            </a:r>
            <a:r>
              <a:rPr lang="bg-BG" sz="3000" dirty="0"/>
              <a:t> 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(6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CE5F433-AFFD-47B3-42AD-395A31269D24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69195" y="4766500"/>
            <a:ext cx="2853611" cy="1740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5980582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Взаимовръзка и функционалност 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sz="4400" dirty="0"/>
              <a:t>Елементи на информационните системи</a:t>
            </a:r>
            <a:endParaRPr lang="en-US" sz="4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189B9DF0-7D6B-9762-C729-217B2D34D85A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109786">
            <a:off x="4743328" y="1506804"/>
            <a:ext cx="2705346" cy="2278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91209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Хардуерни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Компютри</a:t>
            </a:r>
            <a:r>
              <a:rPr lang="bg-BG" sz="3000" dirty="0"/>
              <a:t>, </a:t>
            </a:r>
            <a:r>
              <a:rPr lang="bg-BG" sz="3000" b="1" dirty="0"/>
              <a:t>сървъри</a:t>
            </a:r>
            <a:r>
              <a:rPr lang="bg-BG" sz="3000" dirty="0"/>
              <a:t>, </a:t>
            </a:r>
            <a:r>
              <a:rPr lang="bg-BG" sz="3000" b="1" dirty="0"/>
              <a:t>мрежови</a:t>
            </a:r>
            <a:r>
              <a:rPr lang="bg-BG" sz="3000" dirty="0"/>
              <a:t> и </a:t>
            </a:r>
            <a:r>
              <a:rPr lang="bg-BG" sz="3000" b="1" dirty="0"/>
              <a:t>периферни устройства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Софтуерни</a:t>
            </a:r>
            <a:r>
              <a:rPr lang="bg-BG" sz="3200" dirty="0"/>
              <a:t> компоненти</a:t>
            </a:r>
          </a:p>
          <a:p>
            <a:pPr lvl="1"/>
            <a:r>
              <a:rPr lang="bg-BG" sz="3000" b="1" dirty="0"/>
              <a:t>Операционни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b="1" dirty="0"/>
              <a:t>системи</a:t>
            </a:r>
            <a:endParaRPr lang="bg-BG" sz="3000" dirty="0"/>
          </a:p>
          <a:p>
            <a:pPr lvl="1"/>
            <a:r>
              <a:rPr lang="bg-BG" sz="3000" b="1" dirty="0"/>
              <a:t>Приложен софтуер </a:t>
            </a:r>
            <a:r>
              <a:rPr lang="bg-BG" sz="3000" dirty="0"/>
              <a:t>(уеб браузъри, медийни плеъри, офис приложения</a:t>
            </a:r>
            <a:r>
              <a:rPr lang="en-US" sz="3000" dirty="0"/>
              <a:t>)</a:t>
            </a:r>
            <a:endParaRPr lang="bg-BG" sz="3000" dirty="0"/>
          </a:p>
          <a:p>
            <a:pPr lvl="1"/>
            <a:r>
              <a:rPr lang="bg-BG" sz="3000" b="1" dirty="0"/>
              <a:t>Системи за управление на бази данни</a:t>
            </a:r>
            <a:r>
              <a:rPr lang="bg-BG" sz="3000" b="1" dirty="0">
                <a:solidFill>
                  <a:schemeClr val="bg1"/>
                </a:solidFill>
              </a:rPr>
              <a:t> </a:t>
            </a:r>
            <a:r>
              <a:rPr lang="bg-BG" sz="3000" dirty="0"/>
              <a:t>и др.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A944F38-9F27-B0DE-7F4B-A09D1654F45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702443" y="4469393"/>
            <a:ext cx="2938641" cy="20376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2921273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Данни</a:t>
            </a:r>
          </a:p>
          <a:p>
            <a:pPr lvl="1"/>
            <a:r>
              <a:rPr lang="bg-BG" sz="3000" b="1" dirty="0"/>
              <a:t>Текстове</a:t>
            </a:r>
            <a:r>
              <a:rPr lang="bg-BG" sz="3000" dirty="0"/>
              <a:t>, </a:t>
            </a:r>
            <a:r>
              <a:rPr lang="bg-BG" sz="3000" b="1" dirty="0"/>
              <a:t>числа</a:t>
            </a:r>
            <a:r>
              <a:rPr lang="bg-BG" sz="3000" dirty="0"/>
              <a:t>, </a:t>
            </a:r>
            <a:r>
              <a:rPr lang="bg-BG" sz="3000" b="1" dirty="0"/>
              <a:t>изображения</a:t>
            </a:r>
            <a:r>
              <a:rPr lang="bg-BG" sz="3000" dirty="0"/>
              <a:t> и други </a:t>
            </a:r>
            <a:r>
              <a:rPr lang="bg-BG" sz="3000" b="1" dirty="0">
                <a:solidFill>
                  <a:schemeClr val="bg1"/>
                </a:solidFill>
              </a:rPr>
              <a:t>форми на информация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Процеси</a:t>
            </a:r>
          </a:p>
          <a:p>
            <a:pPr lvl="1"/>
            <a:r>
              <a:rPr lang="bg-BG" sz="3000" b="1" dirty="0"/>
              <a:t>Алгоритми</a:t>
            </a:r>
            <a:r>
              <a:rPr lang="bg-BG" sz="3000" dirty="0"/>
              <a:t> за </a:t>
            </a:r>
            <a:r>
              <a:rPr lang="bg-BG" sz="3000" b="1" dirty="0">
                <a:solidFill>
                  <a:schemeClr val="bg1"/>
                </a:solidFill>
              </a:rPr>
              <a:t>събиране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обработка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предоставяне</a:t>
            </a:r>
            <a:r>
              <a:rPr lang="bg-BG" sz="3000" dirty="0"/>
              <a:t> на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(2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2A55B72-6944-1FF6-C55D-97A1E7F363F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176499" y="3895510"/>
            <a:ext cx="3839001" cy="27599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28788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r>
              <a:rPr lang="bg-BG" sz="3200" b="1" dirty="0">
                <a:solidFill>
                  <a:schemeClr val="bg1"/>
                </a:solidFill>
              </a:rPr>
              <a:t>Потребителски интерфейси</a:t>
            </a:r>
          </a:p>
          <a:p>
            <a:pPr lvl="1"/>
            <a:r>
              <a:rPr lang="bg-BG" sz="3000" b="1" dirty="0"/>
              <a:t>Графични</a:t>
            </a:r>
            <a:r>
              <a:rPr lang="bg-BG" sz="3000" dirty="0"/>
              <a:t> </a:t>
            </a:r>
            <a:r>
              <a:rPr lang="bg-BG" sz="3000" b="1" dirty="0"/>
              <a:t>потребителски интерфейси</a:t>
            </a:r>
            <a:r>
              <a:rPr lang="bg-BG" sz="3000" dirty="0"/>
              <a:t>, </a:t>
            </a:r>
            <a:r>
              <a:rPr lang="bg-BG" sz="3000" b="1" dirty="0"/>
              <a:t>текстови интерфейси</a:t>
            </a:r>
            <a:r>
              <a:rPr lang="bg-BG" sz="3000" dirty="0"/>
              <a:t>, </a:t>
            </a:r>
            <a:r>
              <a:rPr lang="bg-BG" sz="3000" b="1" dirty="0"/>
              <a:t>гласови команди </a:t>
            </a:r>
            <a:r>
              <a:rPr lang="bg-BG" sz="3000" dirty="0"/>
              <a:t>и др.</a:t>
            </a:r>
          </a:p>
          <a:p>
            <a:r>
              <a:rPr lang="bg-BG" sz="3200" b="1" dirty="0">
                <a:solidFill>
                  <a:schemeClr val="bg1"/>
                </a:solidFill>
              </a:rPr>
              <a:t>Хора</a:t>
            </a:r>
          </a:p>
          <a:p>
            <a:pPr lvl="1"/>
            <a:r>
              <a:rPr lang="bg-BG" sz="3000" b="1" dirty="0"/>
              <a:t>Потребители</a:t>
            </a:r>
            <a:r>
              <a:rPr lang="bg-BG" sz="3000" dirty="0"/>
              <a:t> и </a:t>
            </a:r>
            <a:r>
              <a:rPr lang="bg-BG" sz="3000" b="1" dirty="0"/>
              <a:t>администратори</a:t>
            </a:r>
            <a:r>
              <a:rPr lang="bg-BG" sz="3000" dirty="0"/>
              <a:t>, които </a:t>
            </a:r>
            <a:r>
              <a:rPr lang="bg-BG" sz="3000" b="1" dirty="0">
                <a:solidFill>
                  <a:schemeClr val="bg1"/>
                </a:solidFill>
              </a:rPr>
              <a:t>използват</a:t>
            </a:r>
            <a:r>
              <a:rPr lang="bg-BG" sz="3000" dirty="0"/>
              <a:t>, </a:t>
            </a:r>
            <a:r>
              <a:rPr lang="bg-BG" sz="3000" b="1" dirty="0">
                <a:solidFill>
                  <a:schemeClr val="bg1"/>
                </a:solidFill>
              </a:rPr>
              <a:t>управляват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поддържат</a:t>
            </a:r>
            <a:r>
              <a:rPr lang="bg-BG" sz="3000" dirty="0"/>
              <a:t> информационната система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Елементи на ИС (3</a:t>
            </a:r>
            <a:r>
              <a:rPr lang="en-US" dirty="0"/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D46971C-16D7-331E-56EF-7562BBE5C44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554471" y="4344751"/>
            <a:ext cx="2340000" cy="2310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6687756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Функционалност, предназначение и примери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Видове информационни системи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7142C33-039D-1389-1291-1CDCDDDC52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603135">
            <a:off x="5103103" y="1363861"/>
            <a:ext cx="1985794" cy="25726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862580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MIS </a:t>
            </a:r>
            <a:r>
              <a:rPr lang="ru-RU" sz="3200" dirty="0"/>
              <a:t>(Управление на информацията)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ERP </a:t>
            </a:r>
            <a:r>
              <a:rPr lang="ru-RU" sz="3200" dirty="0"/>
              <a:t>(Интегрирана система за управление на ресурсите)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CRM </a:t>
            </a:r>
            <a:r>
              <a:rPr lang="ru-RU" sz="3200" dirty="0"/>
              <a:t>(Управление на взаимоотношенията с клиентите)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PMS </a:t>
            </a:r>
            <a:r>
              <a:rPr lang="ru-RU" sz="3200" dirty="0"/>
              <a:t>(Система за управление на проекти)</a:t>
            </a:r>
          </a:p>
          <a:p>
            <a:pPr>
              <a:buClr>
                <a:schemeClr val="tx2"/>
              </a:buClr>
            </a:pPr>
            <a:r>
              <a:rPr lang="en-US" sz="3200" b="1" dirty="0">
                <a:solidFill>
                  <a:schemeClr val="bg1"/>
                </a:solidFill>
              </a:rPr>
              <a:t>LMS </a:t>
            </a:r>
            <a:r>
              <a:rPr lang="ru-RU" sz="3200" dirty="0"/>
              <a:t>(Система за управление на </a:t>
            </a:r>
            <a:r>
              <a:rPr lang="bg-BG" sz="3200" dirty="0"/>
              <a:t>обучения</a:t>
            </a:r>
            <a:r>
              <a:rPr lang="ru-RU" sz="3200" dirty="0"/>
              <a:t>)</a:t>
            </a:r>
          </a:p>
          <a:p>
            <a:pPr>
              <a:buClr>
                <a:schemeClr val="tx2"/>
              </a:buClr>
            </a:pPr>
            <a:r>
              <a:rPr lang="ru-RU" sz="3200" b="1" dirty="0">
                <a:solidFill>
                  <a:schemeClr val="bg1"/>
                </a:solidFill>
              </a:rPr>
              <a:t>HRMS</a:t>
            </a:r>
            <a:r>
              <a:rPr lang="ru-RU" sz="3200" dirty="0"/>
              <a:t> (Система за управление на човешки ресурси)</a:t>
            </a:r>
            <a:endParaRPr lang="en-US" sz="3200" dirty="0"/>
          </a:p>
          <a:p>
            <a:pPr>
              <a:buClr>
                <a:schemeClr val="tx2"/>
              </a:buClr>
            </a:pPr>
            <a:r>
              <a:rPr lang="bg-BG" sz="3200" dirty="0"/>
              <a:t>И други</a:t>
            </a:r>
            <a:endParaRPr lang="ru-RU" sz="32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Видове ИС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40022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6A760D59-0056-4F39-B077-DBDBE3D2927E}"/>
              </a:ext>
            </a:extLst>
          </p:cNvPr>
          <p:cNvSpPr txBox="1">
            <a:spLocks/>
          </p:cNvSpPr>
          <p:nvPr/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defPPr>
              <a:defRPr lang="en-US"/>
            </a:defPPr>
            <a:lvl1pPr marL="0" algn="r" defTabSz="914400" rtl="0" eaLnBrk="1" latinLnBrk="0" hangingPunct="1">
              <a:defRPr sz="1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2BF067CD-8E6B-4360-9AA8-C5DF2A48A6D1}" type="slidenum">
              <a:rPr lang="en-US" smtClean="0"/>
              <a:pPr/>
              <a:t>2</a:t>
            </a:fld>
            <a:endParaRPr lang="en-US" dirty="0"/>
          </a:p>
        </p:txBody>
      </p:sp>
      <p:sp>
        <p:nvSpPr>
          <p:cNvPr id="444419" name="Slide Body"/>
          <p:cNvSpPr>
            <a:spLocks noGrp="1" noChangeArrowheads="1"/>
          </p:cNvSpPr>
          <p:nvPr>
            <p:ph type="body" sz="quarter" idx="13"/>
          </p:nvPr>
        </p:nvSpPr>
        <p:spPr>
          <a:xfrm>
            <a:off x="196766" y="1371604"/>
            <a:ext cx="11781606" cy="5207396"/>
          </a:xfrm>
        </p:spPr>
        <p:txBody>
          <a:bodyPr/>
          <a:lstStyle/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Информационни системи</a:t>
            </a:r>
            <a:endParaRPr lang="en-US" b="1" dirty="0">
              <a:solidFill>
                <a:schemeClr val="bg1"/>
              </a:solidFill>
            </a:endParaRPr>
          </a:p>
          <a:p>
            <a:pPr lvl="1"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Роля</a:t>
            </a:r>
            <a:r>
              <a:rPr lang="bg-BG" dirty="0"/>
              <a:t> на информационните системи в съвременния свят</a:t>
            </a:r>
            <a:endParaRPr lang="en-US" dirty="0"/>
          </a:p>
          <a:p>
            <a:r>
              <a:rPr lang="bg-BG" dirty="0"/>
              <a:t>Основни </a:t>
            </a:r>
            <a:r>
              <a:rPr lang="bg-BG" b="1" dirty="0">
                <a:solidFill>
                  <a:schemeClr val="bg1"/>
                </a:solidFill>
              </a:rPr>
              <a:t>понятия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Елементи</a:t>
            </a:r>
            <a:r>
              <a:rPr lang="bg-BG" dirty="0"/>
              <a:t> на информационните системи</a:t>
            </a:r>
            <a:endParaRPr lang="en-US" b="1" dirty="0">
              <a:solidFill>
                <a:schemeClr val="bg1"/>
              </a:solidFill>
            </a:endParaRPr>
          </a:p>
          <a:p>
            <a:r>
              <a:rPr lang="en-US" dirty="0"/>
              <a:t>​</a:t>
            </a:r>
            <a:r>
              <a:rPr lang="bg-BG" b="1" dirty="0">
                <a:solidFill>
                  <a:schemeClr val="bg1"/>
                </a:solidFill>
              </a:rPr>
              <a:t>Видове</a:t>
            </a:r>
            <a:r>
              <a:rPr lang="bg-BG" b="1" dirty="0"/>
              <a:t> </a:t>
            </a:r>
            <a:r>
              <a:rPr lang="bg-BG" dirty="0"/>
              <a:t>информационни системи и примери</a:t>
            </a:r>
            <a:endParaRPr lang="bg-BG" b="1" dirty="0">
              <a:solidFill>
                <a:schemeClr val="bg1"/>
              </a:solidFill>
            </a:endParaRPr>
          </a:p>
        </p:txBody>
      </p:sp>
      <p:sp>
        <p:nvSpPr>
          <p:cNvPr id="444418" name="Slide Title"/>
          <p:cNvSpPr>
            <a:spLocks noGrp="1" noChangeArrowheads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/>
              <a:t>Съдържание</a:t>
            </a:r>
            <a:endParaRPr lang="bg-BG" dirty="0"/>
          </a:p>
        </p:txBody>
      </p:sp>
    </p:spTree>
    <p:extLst>
      <p:ext uri="{BB962C8B-B14F-4D97-AF65-F5344CB8AC3E}">
        <p14:creationId xmlns:p14="http://schemas.microsoft.com/office/powerpoint/2010/main" val="16469869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4419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fontScale="92500" lnSpcReduction="10000"/>
          </a:bodyPr>
          <a:lstStyle/>
          <a:p>
            <a:r>
              <a:rPr lang="en-GB" b="1" dirty="0">
                <a:solidFill>
                  <a:schemeClr val="bg1"/>
                </a:solidFill>
              </a:rPr>
              <a:t>MIS</a:t>
            </a:r>
            <a:r>
              <a:rPr lang="bg-BG" b="1" dirty="0">
                <a:solidFill>
                  <a:schemeClr val="bg1"/>
                </a:solidFill>
              </a:rPr>
              <a:t> системите </a:t>
            </a:r>
            <a:r>
              <a:rPr lang="en-US" b="1" dirty="0"/>
              <a:t>(</a:t>
            </a:r>
            <a:r>
              <a:rPr lang="en-GB" b="1" dirty="0"/>
              <a:t>Management Information System</a:t>
            </a:r>
            <a:r>
              <a:rPr lang="en-US" b="1" dirty="0"/>
              <a:t>s)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,</a:t>
            </a:r>
            <a:r>
              <a:rPr lang="bg-BG" b="1" dirty="0">
                <a:solidFill>
                  <a:schemeClr val="bg1"/>
                </a:solidFill>
              </a:rPr>
              <a:t> обработват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предоставят </a:t>
            </a:r>
            <a:r>
              <a:rPr lang="bg-BG" dirty="0"/>
              <a:t>информация за управление на организацията</a:t>
            </a:r>
          </a:p>
          <a:p>
            <a:r>
              <a:rPr lang="bg-BG" b="1" dirty="0">
                <a:solidFill>
                  <a:schemeClr val="bg1"/>
                </a:solidFill>
              </a:rPr>
              <a:t>Осигуряват</a:t>
            </a:r>
            <a:r>
              <a:rPr lang="bg-BG" dirty="0"/>
              <a:t> необходимата </a:t>
            </a:r>
            <a:r>
              <a:rPr lang="bg-BG" b="1" dirty="0">
                <a:solidFill>
                  <a:schemeClr val="bg1"/>
                </a:solidFill>
              </a:rPr>
              <a:t>информация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</a:t>
            </a:r>
            <a:r>
              <a:rPr lang="bg-BG" dirty="0"/>
              <a:t> на ръководството на организацията</a:t>
            </a:r>
          </a:p>
          <a:p>
            <a:r>
              <a:rPr lang="bg-BG" dirty="0"/>
              <a:t>Примери за </a:t>
            </a:r>
            <a:r>
              <a:rPr lang="en-US" dirty="0"/>
              <a:t>MIS </a:t>
            </a:r>
            <a:r>
              <a:rPr lang="bg-BG" dirty="0"/>
              <a:t>системи:</a:t>
            </a:r>
          </a:p>
          <a:p>
            <a:pPr lvl="1"/>
            <a:r>
              <a:rPr lang="bg-BG" dirty="0"/>
              <a:t>Система за управление на данни за продажбите в търговска верига</a:t>
            </a:r>
          </a:p>
          <a:p>
            <a:pPr lvl="1"/>
            <a:r>
              <a:rPr lang="bg-BG" dirty="0"/>
              <a:t>Портал за електронни услуги на НАП</a:t>
            </a:r>
          </a:p>
          <a:p>
            <a:pPr lvl="1"/>
            <a:r>
              <a:rPr lang="en-GB" dirty="0"/>
              <a:t>Oracle Business Intelligence (BI)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ИС за управление на информацията </a:t>
            </a:r>
            <a:r>
              <a:rPr lang="en-US" dirty="0"/>
              <a:t>(MIS)</a:t>
            </a:r>
          </a:p>
        </p:txBody>
      </p:sp>
    </p:spTree>
    <p:extLst>
      <p:ext uri="{BB962C8B-B14F-4D97-AF65-F5344CB8AC3E}">
        <p14:creationId xmlns:p14="http://schemas.microsoft.com/office/powerpoint/2010/main" val="19180618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D2683C0F-1592-3B57-AA51-B2F1ABB346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GB" dirty="0">
                <a:solidFill>
                  <a:schemeClr val="bg1"/>
                </a:solidFill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portal.nra.bg/health-status</a:t>
            </a:r>
            <a:endParaRPr lang="en-BG" dirty="0">
              <a:solidFill>
                <a:schemeClr val="bg1"/>
              </a:solidFill>
            </a:endParaRP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300" dirty="0"/>
              <a:t>Пример за </a:t>
            </a:r>
            <a:r>
              <a:rPr lang="en-US" sz="3300" dirty="0"/>
              <a:t>MIS</a:t>
            </a:r>
            <a:r>
              <a:rPr lang="bg-BG" sz="3300" dirty="0"/>
              <a:t> – Портал за електронни услуги на НАП</a:t>
            </a:r>
            <a:endParaRPr lang="en-US" sz="33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32541C3-750F-A756-A17F-D5C4193410E6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26733" y="1996439"/>
            <a:ext cx="9738535" cy="4717561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718603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 fontScale="90000"/>
          </a:bodyPr>
          <a:lstStyle/>
          <a:p>
            <a:r>
              <a:rPr lang="bg-BG" dirty="0"/>
              <a:t>Пример за </a:t>
            </a:r>
            <a:r>
              <a:rPr lang="en-US" dirty="0"/>
              <a:t>MIS</a:t>
            </a:r>
            <a:r>
              <a:rPr lang="bg-BG" dirty="0"/>
              <a:t> – </a:t>
            </a:r>
            <a:r>
              <a:rPr lang="en-GB" dirty="0"/>
              <a:t>Oracle Business Intelligence (BI)</a:t>
            </a:r>
            <a:endParaRPr lang="en-US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5ACB39E7-9BEA-BC3A-92CF-1DFB9EF8899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713068" y="1357292"/>
            <a:ext cx="8765864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54287611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23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bg-BG" b="1" dirty="0">
                <a:solidFill>
                  <a:schemeClr val="bg1"/>
                </a:solidFill>
              </a:rPr>
              <a:t>ЕR</a:t>
            </a:r>
            <a:r>
              <a:rPr lang="en-US" b="1" dirty="0">
                <a:solidFill>
                  <a:schemeClr val="bg1"/>
                </a:solidFill>
              </a:rPr>
              <a:t>P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Enterprise Resource Planning</a:t>
            </a:r>
            <a:r>
              <a:rPr lang="en-US" b="1" dirty="0"/>
              <a:t>) </a:t>
            </a:r>
            <a:r>
              <a:rPr lang="bg-BG" b="1" dirty="0">
                <a:solidFill>
                  <a:schemeClr val="bg1"/>
                </a:solidFill>
              </a:rPr>
              <a:t>интегрират</a:t>
            </a:r>
            <a:r>
              <a:rPr lang="bg-BG" dirty="0"/>
              <a:t> различни </a:t>
            </a:r>
            <a:r>
              <a:rPr lang="bg-BG" b="1" dirty="0">
                <a:solidFill>
                  <a:schemeClr val="bg1"/>
                </a:solidFill>
              </a:rPr>
              <a:t>бизнес процеси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функции</a:t>
            </a:r>
            <a:r>
              <a:rPr lang="bg-BG" dirty="0"/>
              <a:t> в една </a:t>
            </a:r>
            <a:r>
              <a:rPr lang="bg-BG" b="1" dirty="0"/>
              <a:t>централизирана система </a:t>
            </a:r>
            <a:r>
              <a:rPr lang="bg-BG" dirty="0"/>
              <a:t>за управление</a:t>
            </a:r>
            <a:endParaRPr lang="en-US" dirty="0"/>
          </a:p>
          <a:p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 в организацията – </a:t>
            </a:r>
            <a:r>
              <a:rPr lang="bg-BG" b="1" dirty="0"/>
              <a:t>финансови ресурси</a:t>
            </a:r>
            <a:r>
              <a:rPr lang="bg-BG" dirty="0"/>
              <a:t>, </a:t>
            </a:r>
            <a:r>
              <a:rPr lang="bg-BG" b="1" dirty="0"/>
              <a:t>производствен процес</a:t>
            </a:r>
            <a:r>
              <a:rPr lang="bg-BG" dirty="0"/>
              <a:t>, </a:t>
            </a:r>
            <a:r>
              <a:rPr lang="bg-BG" b="1" dirty="0"/>
              <a:t>инвентар</a:t>
            </a:r>
            <a:r>
              <a:rPr lang="bg-BG" dirty="0"/>
              <a:t>, </a:t>
            </a:r>
            <a:r>
              <a:rPr lang="bg-BG" b="1" dirty="0"/>
              <a:t>продажби</a:t>
            </a:r>
            <a:r>
              <a:rPr lang="bg-BG" dirty="0"/>
              <a:t> и др.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ERP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Microsoft Dynamics 365</a:t>
            </a:r>
            <a:endParaRPr lang="bg-BG" dirty="0"/>
          </a:p>
          <a:p>
            <a:pPr lvl="1"/>
            <a:r>
              <a:rPr lang="en-US" dirty="0"/>
              <a:t>SAP ERP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Интегрирана система за управление на ресурсите</a:t>
            </a:r>
            <a:r>
              <a:rPr lang="en-US" sz="3200" dirty="0"/>
              <a:t> (ERP)</a:t>
            </a:r>
          </a:p>
        </p:txBody>
      </p:sp>
    </p:spTree>
    <p:extLst>
      <p:ext uri="{BB962C8B-B14F-4D97-AF65-F5344CB8AC3E}">
        <p14:creationId xmlns:p14="http://schemas.microsoft.com/office/powerpoint/2010/main" val="2400731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24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</a:t>
            </a:r>
            <a:r>
              <a:rPr lang="en-US" sz="3200" dirty="0"/>
              <a:t>ERP</a:t>
            </a:r>
            <a:r>
              <a:rPr lang="bg-BG" sz="3200" dirty="0"/>
              <a:t> – </a:t>
            </a:r>
            <a:r>
              <a:rPr lang="en-US" sz="3200" dirty="0"/>
              <a:t>Microsoft Dynamics 365</a:t>
            </a:r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F6E6BE6F-BE6F-7113-4EC4-11C4805BEAF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425548" y="1270985"/>
            <a:ext cx="9340903" cy="5236015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97826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25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 lnSpcReduction="10000"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CRM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Customer Relationship Management</a:t>
            </a:r>
            <a:r>
              <a:rPr lang="en-US" b="1" dirty="0"/>
              <a:t>)</a:t>
            </a:r>
            <a:r>
              <a:rPr lang="bg-BG" b="1" dirty="0"/>
              <a:t> </a:t>
            </a:r>
            <a:r>
              <a:rPr lang="bg-BG" dirty="0"/>
              <a:t>се използват от организации за </a:t>
            </a:r>
            <a:r>
              <a:rPr lang="bg-BG" b="1" dirty="0">
                <a:solidFill>
                  <a:schemeClr val="bg1"/>
                </a:solidFill>
              </a:rPr>
              <a:t>събиране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анализиране </a:t>
            </a:r>
            <a:r>
              <a:rPr lang="bg-BG" dirty="0"/>
              <a:t>на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информация </a:t>
            </a:r>
          </a:p>
          <a:p>
            <a:r>
              <a:rPr lang="bg-BG" dirty="0"/>
              <a:t>Целта им е да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</a:t>
            </a:r>
            <a:r>
              <a:rPr lang="bg-BG" b="1" dirty="0">
                <a:solidFill>
                  <a:schemeClr val="bg1"/>
                </a:solidFill>
              </a:rPr>
              <a:t>отношенията</a:t>
            </a:r>
            <a:r>
              <a:rPr lang="bg-BG" dirty="0"/>
              <a:t> с клиентите, да </a:t>
            </a:r>
            <a:r>
              <a:rPr lang="bg-BG" b="1" dirty="0">
                <a:solidFill>
                  <a:schemeClr val="bg1"/>
                </a:solidFill>
              </a:rPr>
              <a:t>увеличат продажбите </a:t>
            </a:r>
            <a:r>
              <a:rPr lang="bg-BG" dirty="0"/>
              <a:t>и да </a:t>
            </a:r>
            <a:r>
              <a:rPr lang="bg-BG" b="1" dirty="0">
                <a:solidFill>
                  <a:schemeClr val="bg1"/>
                </a:solidFill>
              </a:rPr>
              <a:t>насърчат лоялността </a:t>
            </a:r>
            <a:r>
              <a:rPr lang="bg-BG" dirty="0"/>
              <a:t>на клиентите</a:t>
            </a:r>
            <a:endParaRPr lang="en-US" dirty="0"/>
          </a:p>
          <a:p>
            <a:r>
              <a:rPr lang="bg-BG" b="1" dirty="0"/>
              <a:t>Примери</a:t>
            </a:r>
            <a:r>
              <a:rPr lang="bg-BG" dirty="0"/>
              <a:t> за </a:t>
            </a:r>
            <a:r>
              <a:rPr lang="en-US" dirty="0"/>
              <a:t>CRM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Salesforce</a:t>
            </a:r>
            <a:endParaRPr lang="bg-BG" dirty="0"/>
          </a:p>
          <a:p>
            <a:pPr lvl="1"/>
            <a:r>
              <a:rPr lang="en-US" dirty="0"/>
              <a:t>HubSpot</a:t>
            </a:r>
          </a:p>
          <a:p>
            <a:pPr lvl="1"/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Управление на взаимоотношенията с клиентите (</a:t>
            </a:r>
            <a:r>
              <a:rPr lang="en-US" sz="3200" dirty="0"/>
              <a:t>CRM)</a:t>
            </a:r>
          </a:p>
        </p:txBody>
      </p:sp>
    </p:spTree>
    <p:extLst>
      <p:ext uri="{BB962C8B-B14F-4D97-AF65-F5344CB8AC3E}">
        <p14:creationId xmlns:p14="http://schemas.microsoft.com/office/powerpoint/2010/main" val="27697028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26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200" dirty="0"/>
              <a:t>Пример за C</a:t>
            </a:r>
            <a:r>
              <a:rPr lang="en-US" sz="3200" dirty="0"/>
              <a:t>RM</a:t>
            </a:r>
            <a:r>
              <a:rPr lang="bg-BG" sz="3200" dirty="0"/>
              <a:t> - </a:t>
            </a:r>
            <a:r>
              <a:rPr lang="en-US" sz="3200" dirty="0"/>
              <a:t>Salesforce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28F2BA-9D22-C4A7-B997-B1DC458E7DD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1661" y="1359000"/>
            <a:ext cx="10608678" cy="5148000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15107439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27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PMS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Project Management Systems) </a:t>
            </a:r>
            <a:r>
              <a:rPr lang="bg-BG" dirty="0"/>
              <a:t>улесняват </a:t>
            </a:r>
            <a:r>
              <a:rPr lang="bg-BG" b="1" dirty="0">
                <a:solidFill>
                  <a:schemeClr val="bg1"/>
                </a:solidFill>
              </a:rPr>
              <a:t>планирането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изпълнението</a:t>
            </a:r>
            <a:r>
              <a:rPr lang="en-US" b="1" dirty="0">
                <a:solidFill>
                  <a:schemeClr val="bg1"/>
                </a:solidFill>
              </a:rPr>
              <a:t> </a:t>
            </a:r>
            <a:r>
              <a:rPr lang="bg-BG" dirty="0"/>
              <a:t>и </a:t>
            </a:r>
            <a:r>
              <a:rPr lang="bg-BG" b="1" dirty="0">
                <a:solidFill>
                  <a:schemeClr val="bg1"/>
                </a:solidFill>
              </a:rPr>
              <a:t>управлението</a:t>
            </a:r>
            <a:r>
              <a:rPr lang="bg-BG" dirty="0"/>
              <a:t> на проекти</a:t>
            </a:r>
            <a:endParaRPr lang="en-US" dirty="0"/>
          </a:p>
          <a:p>
            <a:r>
              <a:rPr lang="bg-BG" dirty="0"/>
              <a:t>Предоставят </a:t>
            </a:r>
            <a:r>
              <a:rPr lang="bg-BG" b="1" dirty="0">
                <a:solidFill>
                  <a:schemeClr val="bg1"/>
                </a:solidFill>
              </a:rPr>
              <a:t>инструменти</a:t>
            </a:r>
            <a:r>
              <a:rPr lang="bg-BG" dirty="0"/>
              <a:t> за </a:t>
            </a:r>
            <a:r>
              <a:rPr lang="bg-BG" b="1" dirty="0">
                <a:solidFill>
                  <a:schemeClr val="bg1"/>
                </a:solidFill>
              </a:rPr>
              <a:t>координиране</a:t>
            </a:r>
            <a:r>
              <a:rPr lang="bg-BG" dirty="0"/>
              <a:t> на различните аспекти на даден проект</a:t>
            </a:r>
            <a:endParaRPr lang="en-US" dirty="0"/>
          </a:p>
          <a:p>
            <a:r>
              <a:rPr lang="bg-BG" dirty="0"/>
              <a:t>Примери за</a:t>
            </a:r>
            <a:r>
              <a:rPr lang="en-US" dirty="0"/>
              <a:t> PMS</a:t>
            </a:r>
            <a:r>
              <a:rPr lang="bg-BG" dirty="0"/>
              <a:t> системи</a:t>
            </a:r>
            <a:r>
              <a:rPr lang="en-US" dirty="0"/>
              <a:t>:</a:t>
            </a:r>
          </a:p>
          <a:p>
            <a:pPr lvl="1"/>
            <a:r>
              <a:rPr lang="en-US" dirty="0"/>
              <a:t>Trello</a:t>
            </a:r>
          </a:p>
          <a:p>
            <a:pPr lvl="1"/>
            <a:r>
              <a:rPr lang="en-US" dirty="0"/>
              <a:t>Jira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Система за управление на проекти </a:t>
            </a:r>
            <a:r>
              <a:rPr lang="en-US" dirty="0"/>
              <a:t>(PMS)</a:t>
            </a:r>
          </a:p>
        </p:txBody>
      </p:sp>
    </p:spTree>
    <p:extLst>
      <p:ext uri="{BB962C8B-B14F-4D97-AF65-F5344CB8AC3E}">
        <p14:creationId xmlns:p14="http://schemas.microsoft.com/office/powerpoint/2010/main" val="359663120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28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rmAutofit/>
          </a:bodyPr>
          <a:lstStyle/>
          <a:p>
            <a:r>
              <a:rPr lang="bg-BG" dirty="0"/>
              <a:t>Пример за </a:t>
            </a:r>
            <a:r>
              <a:rPr lang="en-US" dirty="0"/>
              <a:t>PMS</a:t>
            </a:r>
            <a:r>
              <a:rPr lang="bg-BG" dirty="0"/>
              <a:t> - </a:t>
            </a:r>
            <a:r>
              <a:rPr lang="en-US" dirty="0"/>
              <a:t>Trello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B68FFCF-C5B9-5670-91A2-7BBECA8561C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17259" y="1248086"/>
            <a:ext cx="9757482" cy="5281277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981083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29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LMS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bg-BG" b="1" dirty="0"/>
              <a:t>(</a:t>
            </a:r>
            <a:r>
              <a:rPr lang="en-GB" b="1" dirty="0"/>
              <a:t>Learning Management Systems</a:t>
            </a:r>
            <a:r>
              <a:rPr lang="en-US" b="1" dirty="0"/>
              <a:t>) </a:t>
            </a:r>
            <a:r>
              <a:rPr lang="bg-BG" dirty="0"/>
              <a:t>се използват за </a:t>
            </a:r>
            <a:r>
              <a:rPr lang="bg-BG" b="1" dirty="0">
                <a:solidFill>
                  <a:schemeClr val="bg1"/>
                </a:solidFill>
              </a:rPr>
              <a:t>управление</a:t>
            </a:r>
            <a:r>
              <a:rPr lang="bg-BG" dirty="0"/>
              <a:t> на </a:t>
            </a:r>
            <a:r>
              <a:rPr lang="bg-BG" b="1" dirty="0"/>
              <a:t>учебни материали</a:t>
            </a:r>
            <a:r>
              <a:rPr lang="bg-BG" dirty="0"/>
              <a:t>, </a:t>
            </a:r>
            <a:r>
              <a:rPr lang="bg-BG" b="1" dirty="0"/>
              <a:t>курсове</a:t>
            </a:r>
            <a:r>
              <a:rPr lang="bg-BG" dirty="0"/>
              <a:t>, </a:t>
            </a:r>
            <a:r>
              <a:rPr lang="bg-BG" b="1" dirty="0"/>
              <a:t>тестове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проследяване</a:t>
            </a:r>
            <a:r>
              <a:rPr lang="bg-BG" dirty="0"/>
              <a:t> на </a:t>
            </a:r>
            <a:r>
              <a:rPr lang="bg-BG" b="1" dirty="0"/>
              <a:t>напредъка</a:t>
            </a:r>
            <a:r>
              <a:rPr lang="bg-BG" dirty="0"/>
              <a:t> на </a:t>
            </a:r>
            <a:r>
              <a:rPr lang="bg-BG" b="1" dirty="0"/>
              <a:t>обучението</a:t>
            </a:r>
          </a:p>
          <a:p>
            <a:r>
              <a:rPr lang="bg-BG" b="1" dirty="0">
                <a:solidFill>
                  <a:schemeClr val="bg1"/>
                </a:solidFill>
              </a:rPr>
              <a:t>Улесняват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процесите на обучение</a:t>
            </a:r>
          </a:p>
          <a:p>
            <a:r>
              <a:rPr lang="bg-BG" dirty="0"/>
              <a:t>Примери за </a:t>
            </a:r>
            <a:r>
              <a:rPr lang="en-US" dirty="0"/>
              <a:t>LMS </a:t>
            </a:r>
            <a:r>
              <a:rPr lang="bg-BG" dirty="0"/>
              <a:t>системи:</a:t>
            </a:r>
          </a:p>
          <a:p>
            <a:pPr lvl="1"/>
            <a:r>
              <a:rPr lang="en-US" dirty="0"/>
              <a:t>Shkolo</a:t>
            </a:r>
          </a:p>
          <a:p>
            <a:pPr lvl="1"/>
            <a:r>
              <a:rPr lang="en-US" dirty="0"/>
              <a:t>Moodle</a:t>
            </a:r>
            <a:endParaRPr lang="bg-BG" dirty="0"/>
          </a:p>
          <a:p>
            <a:pPr lvl="1"/>
            <a:r>
              <a:rPr lang="en-US" dirty="0"/>
              <a:t>Google Classroom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Система за управление на обучения (</a:t>
            </a:r>
            <a:r>
              <a:rPr lang="en-US" dirty="0"/>
              <a:t>LMS)</a:t>
            </a:r>
          </a:p>
        </p:txBody>
      </p:sp>
    </p:spTree>
    <p:extLst>
      <p:ext uri="{BB962C8B-B14F-4D97-AF65-F5344CB8AC3E}">
        <p14:creationId xmlns:p14="http://schemas.microsoft.com/office/powerpoint/2010/main" val="256609904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Дефиниция и роля</a:t>
            </a:r>
            <a:r>
              <a:rPr lang="en-US" dirty="0"/>
              <a:t> </a:t>
            </a:r>
            <a:r>
              <a:rPr lang="bg-BG" dirty="0"/>
              <a:t>в съвременния свят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Информационни системи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2BCA4A2-F391-6709-4304-1C6DDE4C2F4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071000" y="541818"/>
            <a:ext cx="4050000" cy="4050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21944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340137A1-655A-4D80-E1F5-38890A85B16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BG" dirty="0">
                <a:hlinkClick r:id="rId3"/>
              </a:rPr>
              <a:t>shkolo.bg</a:t>
            </a:r>
            <a:endParaRPr lang="en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Shkolo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747223" y="1899000"/>
            <a:ext cx="8697554" cy="4480558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163052790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31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Пример за </a:t>
            </a:r>
            <a:r>
              <a:rPr lang="en-US" dirty="0"/>
              <a:t>LMS - Moodle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E4C47DA-37D8-09EA-93BC-A767435E09B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71000" y="1326670"/>
            <a:ext cx="7650000" cy="5317206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36894501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32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chemeClr val="bg1"/>
                </a:solidFill>
              </a:rPr>
              <a:t>HRMS </a:t>
            </a:r>
            <a:r>
              <a:rPr lang="bg-BG" b="1" dirty="0">
                <a:solidFill>
                  <a:schemeClr val="bg1"/>
                </a:solidFill>
              </a:rPr>
              <a:t>системите </a:t>
            </a:r>
            <a:r>
              <a:rPr lang="en-US" b="1" dirty="0"/>
              <a:t>(</a:t>
            </a:r>
            <a:r>
              <a:rPr lang="en-GB" b="1" dirty="0"/>
              <a:t>Human Resource Management Systems</a:t>
            </a:r>
            <a:r>
              <a:rPr lang="bg-BG" b="1" dirty="0"/>
              <a:t>)</a:t>
            </a:r>
            <a:r>
              <a:rPr lang="en-US" b="1" dirty="0"/>
              <a:t> </a:t>
            </a:r>
            <a:r>
              <a:rPr lang="bg-BG" b="1" dirty="0">
                <a:solidFill>
                  <a:schemeClr val="bg1"/>
                </a:solidFill>
              </a:rPr>
              <a:t>събират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управляват</a:t>
            </a:r>
            <a:r>
              <a:rPr lang="bg-BG" dirty="0"/>
              <a:t> информацията, свързана с </a:t>
            </a:r>
            <a:r>
              <a:rPr lang="bg-BG" b="1" dirty="0">
                <a:solidFill>
                  <a:schemeClr val="bg1"/>
                </a:solidFill>
              </a:rPr>
              <a:t>човешките ресурси</a:t>
            </a:r>
            <a:r>
              <a:rPr lang="bg-BG" dirty="0"/>
              <a:t> на организацията</a:t>
            </a:r>
          </a:p>
          <a:p>
            <a:pPr lvl="1"/>
            <a:r>
              <a:rPr lang="bg-BG" b="1" dirty="0"/>
              <a:t>Пример</a:t>
            </a:r>
            <a:r>
              <a:rPr lang="bg-BG" dirty="0"/>
              <a:t>:</a:t>
            </a:r>
            <a:r>
              <a:rPr lang="bg-BG" b="1" dirty="0"/>
              <a:t> </a:t>
            </a:r>
            <a:r>
              <a:rPr lang="bg-BG" dirty="0"/>
              <a:t>персонални данни, заплати, отпуски и др.</a:t>
            </a:r>
          </a:p>
          <a:p>
            <a:r>
              <a:rPr lang="bg-BG" b="1" dirty="0">
                <a:solidFill>
                  <a:schemeClr val="bg1"/>
                </a:solidFill>
              </a:rPr>
              <a:t>Оптимизират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подобряват</a:t>
            </a:r>
            <a:r>
              <a:rPr lang="bg-BG" dirty="0"/>
              <a:t> административните процеси</a:t>
            </a:r>
            <a:endParaRPr lang="en-GB" dirty="0"/>
          </a:p>
          <a:p>
            <a:r>
              <a:rPr lang="bg-BG" dirty="0"/>
              <a:t>Примери за </a:t>
            </a:r>
            <a:r>
              <a:rPr lang="en-US" dirty="0"/>
              <a:t>HRMS </a:t>
            </a:r>
            <a:r>
              <a:rPr lang="bg-BG" dirty="0"/>
              <a:t>система:</a:t>
            </a:r>
            <a:endParaRPr lang="en-US" dirty="0"/>
          </a:p>
          <a:p>
            <a:pPr lvl="1"/>
            <a:r>
              <a:rPr lang="en-GB" dirty="0"/>
              <a:t>Workday</a:t>
            </a:r>
            <a:endParaRPr lang="bg-BG" dirty="0"/>
          </a:p>
          <a:p>
            <a:pPr lvl="1"/>
            <a:r>
              <a:rPr lang="en-GB" dirty="0"/>
              <a:t>BambooHR</a:t>
            </a:r>
            <a:endParaRPr lang="bg-BG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500" dirty="0"/>
              <a:t>Система за управление на човешки ресурси (</a:t>
            </a:r>
            <a:r>
              <a:rPr lang="en-US" sz="3500" dirty="0"/>
              <a:t>HRMS)</a:t>
            </a:r>
          </a:p>
        </p:txBody>
      </p:sp>
    </p:spTree>
    <p:extLst>
      <p:ext uri="{BB962C8B-B14F-4D97-AF65-F5344CB8AC3E}">
        <p14:creationId xmlns:p14="http://schemas.microsoft.com/office/powerpoint/2010/main" val="33132776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33</a:t>
            </a:fld>
            <a:endParaRPr lang="en-US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>
            <a:noAutofit/>
          </a:bodyPr>
          <a:lstStyle/>
          <a:p>
            <a:r>
              <a:rPr lang="bg-BG" sz="3600" dirty="0"/>
              <a:t>Пример за </a:t>
            </a:r>
            <a:r>
              <a:rPr lang="en-US" sz="3600" dirty="0"/>
              <a:t>HRMS - Workday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0A6D619-814E-4480-44D2-6B6AECA96FA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66000" y="1224181"/>
            <a:ext cx="8460000" cy="5431319"/>
          </a:xfrm>
          <a:prstGeom prst="rect">
            <a:avLst/>
          </a:prstGeom>
          <a:ln>
            <a:solidFill>
              <a:schemeClr val="bg2">
                <a:lumMod val="75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2023691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" name="Summary Box Group">
            <a:extLst>
              <a:ext uri="{FF2B5EF4-FFF2-40B4-BE49-F238E27FC236}">
                <a16:creationId xmlns:a16="http://schemas.microsoft.com/office/drawing/2014/main" id="{EBAFE522-EB7D-4931-A015-9A7E8A98517D}"/>
              </a:ext>
            </a:extLst>
          </p:cNvPr>
          <p:cNvGrpSpPr/>
          <p:nvPr/>
        </p:nvGrpSpPr>
        <p:grpSpPr>
          <a:xfrm>
            <a:off x="190406" y="1360993"/>
            <a:ext cx="11562624" cy="5394328"/>
            <a:chOff x="472011" y="1508786"/>
            <a:chExt cx="3799787" cy="4865561"/>
          </a:xfrm>
        </p:grpSpPr>
        <p:sp>
          <p:nvSpPr>
            <p:cNvPr id="10" name="Rounded Rectangle Blue">
              <a:extLst>
                <a:ext uri="{FF2B5EF4-FFF2-40B4-BE49-F238E27FC236}">
                  <a16:creationId xmlns:a16="http://schemas.microsoft.com/office/drawing/2014/main" id="{18F78F23-3D09-4B63-8DF9-D49CFBB145EE}"/>
                </a:ext>
              </a:extLst>
            </p:cNvPr>
            <p:cNvSpPr/>
            <p:nvPr/>
          </p:nvSpPr>
          <p:spPr>
            <a:xfrm>
              <a:off x="472011" y="1508786"/>
              <a:ext cx="3799787" cy="4865561"/>
            </a:xfrm>
            <a:prstGeom prst="roundRect">
              <a:avLst>
                <a:gd name="adj" fmla="val 3968"/>
              </a:avLst>
            </a:prstGeom>
            <a:solidFill>
              <a:schemeClr val="tx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/>
            </a:p>
          </p:txBody>
        </p:sp>
        <p:sp>
          <p:nvSpPr>
            <p:cNvPr id="11" name="Rounded Rectangle Left">
              <a:extLst>
                <a:ext uri="{FF2B5EF4-FFF2-40B4-BE49-F238E27FC236}">
                  <a16:creationId xmlns:a16="http://schemas.microsoft.com/office/drawing/2014/main" id="{F12C06CE-2BBE-46C2-B718-813794C58DF9}"/>
                </a:ext>
              </a:extLst>
            </p:cNvPr>
            <p:cNvSpPr/>
            <p:nvPr/>
          </p:nvSpPr>
          <p:spPr>
            <a:xfrm>
              <a:off x="546866" y="1696737"/>
              <a:ext cx="81601" cy="4489658"/>
            </a:xfrm>
            <a:prstGeom prst="roundRect">
              <a:avLst>
                <a:gd name="adj" fmla="val 50000"/>
              </a:avLst>
            </a:prstGeom>
            <a:solidFill>
              <a:schemeClr val="bg2">
                <a:alpha val="41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bg1"/>
                </a:solidFill>
              </a:endParaRPr>
            </a:p>
          </p:txBody>
        </p:sp>
        <p:sp>
          <p:nvSpPr>
            <p:cNvPr id="12" name="Half Frame Top Right">
              <a:extLst>
                <a:ext uri="{FF2B5EF4-FFF2-40B4-BE49-F238E27FC236}">
                  <a16:creationId xmlns:a16="http://schemas.microsoft.com/office/drawing/2014/main" id="{66CDBB1E-AF3C-43FC-9F34-2DD691F81726}"/>
                </a:ext>
              </a:extLst>
            </p:cNvPr>
            <p:cNvSpPr/>
            <p:nvPr/>
          </p:nvSpPr>
          <p:spPr>
            <a:xfrm rot="5400000">
              <a:off x="3742559" y="1912372"/>
              <a:ext cx="669775" cy="238503"/>
            </a:xfrm>
            <a:prstGeom prst="halfFrame">
              <a:avLst>
                <a:gd name="adj1" fmla="val 23728"/>
                <a:gd name="adj2" fmla="val 24642"/>
              </a:avLst>
            </a:prstGeom>
            <a:solidFill>
              <a:schemeClr val="bg2">
                <a:alpha val="23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ko-KR" altLang="en-US" sz="2400" dirty="0">
                <a:solidFill>
                  <a:schemeClr val="tx1"/>
                </a:solidFill>
              </a:endParaRPr>
            </a:p>
          </p:txBody>
        </p:sp>
      </p:grpSp>
      <p:sp>
        <p:nvSpPr>
          <p:cNvPr id="14" name="Text Placeholder Body">
            <a:extLst>
              <a:ext uri="{FF2B5EF4-FFF2-40B4-BE49-F238E27FC236}">
                <a16:creationId xmlns:a16="http://schemas.microsoft.com/office/drawing/2014/main" id="{0E49D336-45B6-44D3-97C4-E28F8DEA202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697877" y="1676785"/>
            <a:ext cx="10826625" cy="4870159"/>
          </a:xfrm>
        </p:spPr>
        <p:txBody>
          <a:bodyPr>
            <a:normAutofit fontScale="55000" lnSpcReduction="20000"/>
          </a:bodyPr>
          <a:lstStyle>
            <a:lvl1pPr marL="514350" indent="-514350">
              <a:buFont typeface="Wingdings" panose="05000000000000000000" pitchFamily="2" charset="2"/>
              <a:buChar char="§"/>
              <a:defRPr>
                <a:solidFill>
                  <a:schemeClr val="bg2"/>
                </a:solidFill>
              </a:defRPr>
            </a:lvl1pPr>
            <a:lvl2pPr marL="112393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2pPr>
            <a:lvl3pPr marL="1733520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3pPr>
            <a:lvl4pPr marL="2343105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4pPr>
            <a:lvl5pPr marL="2952689" indent="-514350">
              <a:buFont typeface="Wingdings" panose="05000000000000000000" pitchFamily="2" charset="2"/>
              <a:buChar char="§"/>
              <a:defRPr>
                <a:solidFill>
                  <a:schemeClr val="tx1"/>
                </a:solidFill>
              </a:defRPr>
            </a:lvl5pPr>
          </a:lstStyle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Информационни системи </a:t>
            </a:r>
            <a:r>
              <a:rPr lang="bg-BG" sz="4400" b="1" dirty="0"/>
              <a:t>(ИС</a:t>
            </a:r>
            <a:r>
              <a:rPr lang="en-US" sz="4400" b="1" dirty="0"/>
              <a:t>)</a:t>
            </a:r>
            <a:endParaRPr lang="bg-BG" sz="4400" b="1" dirty="0"/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Комбинация от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взаимносвързани компоненти</a:t>
            </a:r>
            <a:r>
              <a:rPr lang="bg-BG" sz="4000" dirty="0">
                <a:solidFill>
                  <a:schemeClr val="bg2"/>
                </a:solidFill>
              </a:rPr>
              <a:t>, позволяващи работа с информация</a:t>
            </a:r>
            <a:endParaRPr lang="en-US" sz="4000" dirty="0">
              <a:solidFill>
                <a:schemeClr val="bg2"/>
              </a:solidFill>
            </a:endParaRP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Роля</a:t>
            </a:r>
            <a:r>
              <a:rPr lang="bg-BG" sz="4400" dirty="0"/>
              <a:t> на ИС в реалния свят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Подпомагат</a:t>
            </a:r>
            <a:r>
              <a:rPr lang="bg-BG" sz="4000" dirty="0">
                <a:solidFill>
                  <a:schemeClr val="bg2"/>
                </a:solidFill>
              </a:rPr>
              <a:t> и </a:t>
            </a:r>
            <a:r>
              <a:rPr lang="bg-BG" sz="40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подобряват</a:t>
            </a:r>
            <a:r>
              <a:rPr lang="bg-BG" sz="4000" dirty="0">
                <a:solidFill>
                  <a:schemeClr val="bg2"/>
                </a:solidFill>
              </a:rPr>
              <a:t> обмена и обработката на информация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dirty="0"/>
              <a:t>Основни </a:t>
            </a: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понятия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Бази данни, потребителски интерфейс, мениджмънт на информацията, система за управление на бази данни, информационна сигурност, мрежи и комуникации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Елементи</a:t>
            </a:r>
            <a:r>
              <a:rPr lang="bg-BG" sz="4400" dirty="0"/>
              <a:t> на ИС</a:t>
            </a:r>
          </a:p>
          <a:p>
            <a:pPr marL="969948" lvl="1" indent="-360363" fontAlgn="base">
              <a:buClr>
                <a:schemeClr val="bg2"/>
              </a:buClr>
            </a:pPr>
            <a:r>
              <a:rPr lang="bg-BG" sz="4000" dirty="0">
                <a:solidFill>
                  <a:schemeClr val="bg2"/>
                </a:solidFill>
              </a:rPr>
              <a:t>Хардуерни, софтуерни, данни, процеси, потребителски интерфейси, хора</a:t>
            </a:r>
          </a:p>
          <a:p>
            <a:pPr marL="360363" indent="-360363" fontAlgn="base">
              <a:buClr>
                <a:schemeClr val="bg2"/>
              </a:buClr>
            </a:pPr>
            <a:r>
              <a:rPr lang="bg-BG" sz="4400" b="1" dirty="0">
                <a:solidFill>
                  <a:schemeClr val="accent1">
                    <a:lumMod val="60000"/>
                    <a:lumOff val="40000"/>
                  </a:schemeClr>
                </a:solidFill>
              </a:rPr>
              <a:t>Видове</a:t>
            </a:r>
            <a:r>
              <a:rPr lang="bg-BG" sz="4400" dirty="0"/>
              <a:t> ИС и примери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bg-BG" dirty="0"/>
              <a:t>Обобщение</a:t>
            </a:r>
            <a:endParaRPr lang="en-US" dirty="0"/>
          </a:p>
        </p:txBody>
      </p:sp>
      <p:sp>
        <p:nvSpPr>
          <p:cNvPr id="2" name="Slide Number">
            <a:extLst>
              <a:ext uri="{FF2B5EF4-FFF2-40B4-BE49-F238E27FC236}">
                <a16:creationId xmlns:a16="http://schemas.microsoft.com/office/drawing/2014/main" id="{E369AAE7-BDDC-FE11-A61E-E20F7F6632E6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noProof="0" smtClean="0"/>
              <a:pPr/>
              <a:t>34</a:t>
            </a:fld>
            <a:endParaRPr lang="en-US" noProof="0" dirty="0"/>
          </a:p>
        </p:txBody>
      </p:sp>
    </p:spTree>
    <p:extLst>
      <p:ext uri="{BB962C8B-B14F-4D97-AF65-F5344CB8AC3E}">
        <p14:creationId xmlns:p14="http://schemas.microsoft.com/office/powerpoint/2010/main" val="27230498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Title">
            <a:extLst>
              <a:ext uri="{FF2B5EF4-FFF2-40B4-BE49-F238E27FC236}">
                <a16:creationId xmlns:a16="http://schemas.microsoft.com/office/drawing/2014/main" id="{FA0703FC-0F8F-4C80-A615-E4B381EC0E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Въпроси</a:t>
            </a:r>
            <a:r>
              <a:rPr lang="en-US" dirty="0"/>
              <a:t>?</a:t>
            </a:r>
          </a:p>
        </p:txBody>
      </p:sp>
      <p:sp>
        <p:nvSpPr>
          <p:cNvPr id="2" name="Rectangle Bottom Copyright">
            <a:extLst>
              <a:ext uri="{FF2B5EF4-FFF2-40B4-BE49-F238E27FC236}">
                <a16:creationId xmlns:a16="http://schemas.microsoft.com/office/drawing/2014/main" id="{664812A4-2991-44D1-BFE9-32E55AADF8A5}"/>
              </a:ext>
            </a:extLst>
          </p:cNvPr>
          <p:cNvSpPr/>
          <p:nvPr/>
        </p:nvSpPr>
        <p:spPr>
          <a:xfrm>
            <a:off x="111000" y="6454758"/>
            <a:ext cx="11970000" cy="304242"/>
          </a:xfrm>
          <a:prstGeom prst="rect">
            <a:avLst/>
          </a:prstGeom>
        </p:spPr>
        <p:txBody>
          <a:bodyPr wrap="square">
            <a:noAutofit/>
          </a:bodyPr>
          <a:lstStyle/>
          <a:p>
            <a:pPr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Проект "</a:t>
            </a:r>
            <a:r>
              <a:rPr lang="bg-BG" sz="1600" dirty="0">
                <a:solidFill>
                  <a:schemeClr val="bg1">
                    <a:lumMod val="20000"/>
                    <a:lumOff val="80000"/>
                  </a:schemeClr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  <a:hlinkClick r:id="rId3">
                  <a:extLst>
                    <a:ext uri="{A12FA001-AC4F-418D-AE19-62706E023703}">
                      <ahyp:hlinkClr xmlns:ahyp="http://schemas.microsoft.com/office/drawing/2018/hyperlinkcolor" xmlns="" val="tx"/>
                    </a:ext>
                  </a:extLst>
                </a:hlinkClick>
              </a:rPr>
              <a:t>Отворено учебно съдържание по програмиране и ИТ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", СофтУни Фондация (лиценз </a:t>
            </a:r>
            <a:r>
              <a:rPr lang="en-US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CC-BY-NC-SA</a:t>
            </a:r>
            <a:r>
              <a:rPr lang="bg-BG" sz="1600" dirty="0">
                <a:solidFill>
                  <a:schemeClr val="bg2"/>
                </a:solidFill>
                <a:effectLst/>
                <a:latin typeface="Calibri" panose="020F0502020204030204" pitchFamily="34" charset="0"/>
                <a:ea typeface="Calibri" panose="020F0502020204030204" pitchFamily="34" charset="0"/>
                <a:cs typeface="Arial" panose="020B0604020202020204" pitchFamily="34" charset="0"/>
              </a:rPr>
              <a:t>)</a:t>
            </a:r>
            <a:endParaRPr lang="bg-BG" sz="2400" dirty="0">
              <a:solidFill>
                <a:schemeClr val="bg2"/>
              </a:solidFill>
              <a:effectLst/>
              <a:latin typeface="Calibri" panose="020F0502020204030204" pitchFamily="34" charset="0"/>
              <a:ea typeface="Calibri" panose="020F0502020204030204" pitchFamily="34" charset="0"/>
              <a:cs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253497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Slide Number">
            <a:extLst>
              <a:ext uri="{FF2B5EF4-FFF2-40B4-BE49-F238E27FC236}">
                <a16:creationId xmlns:a16="http://schemas.microsoft.com/office/drawing/2014/main" id="{F48C3C93-90A1-4D31-BEA6-B54D1106CE3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36</a:t>
            </a:fld>
            <a:endParaRPr lang="en-US" dirty="0"/>
          </a:p>
        </p:txBody>
      </p:sp>
      <p:sp>
        <p:nvSpPr>
          <p:cNvPr id="2" name="Slide Body">
            <a:extLst>
              <a:ext uri="{FF2B5EF4-FFF2-40B4-BE49-F238E27FC236}">
                <a16:creationId xmlns:a16="http://schemas.microsoft.com/office/drawing/2014/main" id="{980F49B1-E4BE-4389-A747-7AB9B71AD9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269001"/>
            <a:ext cx="9865598" cy="2474999"/>
          </a:xfrm>
        </p:spPr>
        <p:txBody>
          <a:bodyPr>
            <a:normAutofit/>
          </a:bodyPr>
          <a:lstStyle/>
          <a:p>
            <a:pPr>
              <a:lnSpc>
                <a:spcPct val="120000"/>
              </a:lnSpc>
            </a:pPr>
            <a:r>
              <a:rPr lang="bg-BG" sz="3200" dirty="0"/>
              <a:t>Този курс</a:t>
            </a:r>
            <a:r>
              <a:rPr lang="en-US" sz="3200" dirty="0"/>
              <a:t> (</a:t>
            </a:r>
            <a:r>
              <a:rPr lang="bg-BG" sz="3200" dirty="0"/>
              <a:t>презентации, примери, демонстрационен код, упражнения, домашни, видео и други активи</a:t>
            </a:r>
            <a:r>
              <a:rPr lang="en-US" sz="3200" dirty="0"/>
              <a:t>) </a:t>
            </a:r>
            <a:r>
              <a:rPr lang="bg-BG" sz="3200" dirty="0"/>
              <a:t>представлява</a:t>
            </a:r>
            <a:r>
              <a:rPr lang="en-US" sz="3200" dirty="0"/>
              <a:t> </a:t>
            </a:r>
            <a:r>
              <a:rPr lang="bg-BG" sz="3200" b="1" dirty="0"/>
              <a:t>свободно учебно съдържание </a:t>
            </a:r>
            <a:r>
              <a:rPr lang="bg-BG" sz="3200" dirty="0"/>
              <a:t>и се разпространява под свободен лиценз </a:t>
            </a:r>
            <a:r>
              <a:rPr lang="en-US" sz="3200" b="1" dirty="0"/>
              <a:t>CC-BY-NC-SA</a:t>
            </a:r>
            <a:endParaRPr lang="bg-BG" sz="3200" dirty="0"/>
          </a:p>
        </p:txBody>
      </p:sp>
      <p:pic>
        <p:nvPicPr>
          <p:cNvPr id="6" name="Picture License" descr="License">
            <a:extLst>
              <a:ext uri="{FF2B5EF4-FFF2-40B4-BE49-F238E27FC236}">
                <a16:creationId xmlns:a16="http://schemas.microsoft.com/office/drawing/2014/main" id="{82BA520F-A037-4E01-AA18-27D9F1E930A6}"/>
              </a:ext>
            </a:extLst>
          </p:cNvPr>
          <p:cNvPicPr>
            <a:picLocks noChangeAspect="1"/>
          </p:cNvPicPr>
          <p:nvPr/>
        </p:nvPicPr>
        <p:blipFill>
          <a:blip r:embed="rId3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tretch>
            <a:fillRect/>
          </a:stretch>
        </p:blipFill>
        <p:spPr>
          <a:xfrm>
            <a:off x="10226175" y="1440120"/>
            <a:ext cx="1198986" cy="1268880"/>
          </a:xfrm>
          <a:prstGeom prst="rect">
            <a:avLst/>
          </a:prstGeom>
        </p:spPr>
      </p:pic>
      <p:sp>
        <p:nvSpPr>
          <p:cNvPr id="3" name="Slide Title">
            <a:extLst>
              <a:ext uri="{FF2B5EF4-FFF2-40B4-BE49-F238E27FC236}">
                <a16:creationId xmlns:a16="http://schemas.microsoft.com/office/drawing/2014/main" id="{E5F1FB41-80C3-4816-BC47-CCC50632E6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/>
              <a:t>Лиценз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0C18DF19-B750-4C88-975B-661A6BF61F5E}"/>
              </a:ext>
            </a:extLst>
          </p:cNvPr>
          <p:cNvSpPr txBox="1"/>
          <p:nvPr/>
        </p:nvSpPr>
        <p:spPr>
          <a:xfrm>
            <a:off x="190401" y="3927519"/>
            <a:ext cx="11710599" cy="1979644"/>
          </a:xfrm>
          <a:prstGeom prst="rect">
            <a:avLst/>
          </a:prstGeom>
          <a:noFill/>
          <a:ln w="12700">
            <a:noFill/>
          </a:ln>
        </p:spPr>
        <p:txBody>
          <a:bodyPr wrap="square">
            <a:spAutoFit/>
          </a:bodyPr>
          <a:lstStyle/>
          <a:p>
            <a:pPr marL="360363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lang="bg-BG" sz="3200" dirty="0"/>
              <a:t>Проект "</a:t>
            </a:r>
            <a:r>
              <a:rPr lang="bg-BG" sz="3200" b="1" dirty="0"/>
              <a:t>Отворено учебно съдържание по програмиране и ИТ</a:t>
            </a:r>
            <a:r>
              <a:rPr lang="bg-BG" sz="3200" dirty="0"/>
              <a:t>" към Фондация "Софтуерен университет"</a:t>
            </a:r>
            <a:r>
              <a:rPr lang="en-US" sz="3200" dirty="0"/>
              <a:t>:</a:t>
            </a:r>
            <a:endParaRPr lang="bg-BG" sz="3200" dirty="0"/>
          </a:p>
          <a:p>
            <a:pPr marL="817563" lvl="1" indent="-360363" defTabSz="1218438">
              <a:lnSpc>
                <a:spcPct val="120000"/>
              </a:lnSpc>
              <a:spcBef>
                <a:spcPts val="600"/>
              </a:spcBef>
              <a:spcAft>
                <a:spcPts val="600"/>
              </a:spcAft>
              <a:buFont typeface="Wingdings" panose="05000000000000000000" pitchFamily="2" charset="2"/>
              <a:buChar char="§"/>
              <a:defRPr/>
            </a:pPr>
            <a:r>
              <a:rPr kumimoji="0" lang="en-US" sz="3200" b="0" i="0" u="none" strike="noStrike" kern="1200" cap="none" spc="0" normalizeH="0" baseline="0" noProof="0" dirty="0">
                <a:ln>
                  <a:noFill/>
                </a:ln>
                <a:solidFill>
                  <a:srgbClr val="234465"/>
                </a:solidFill>
                <a:effectLst/>
                <a:uLnTx/>
                <a:uFillTx/>
                <a:latin typeface="Calibri"/>
                <a:ea typeface="+mn-ea"/>
                <a:cs typeface="+mn-cs"/>
                <a:hlinkClick r:id="rId4"/>
              </a:rPr>
              <a:t>https://github.com/BG-IT-Edu</a:t>
            </a:r>
            <a:endParaRPr kumimoji="0" lang="bg-BG" sz="3200" b="0" i="0" u="none" strike="noStrike" kern="1200" cap="none" spc="0" normalizeH="0" baseline="0" noProof="0" dirty="0">
              <a:ln>
                <a:noFill/>
              </a:ln>
              <a:solidFill>
                <a:srgbClr val="234465"/>
              </a:solidFill>
              <a:effectLst/>
              <a:uLnTx/>
              <a:uFillTx/>
              <a:latin typeface="Calibri"/>
              <a:ea typeface="+mn-ea"/>
              <a:cs typeface="+mn-cs"/>
            </a:endParaRPr>
          </a:p>
        </p:txBody>
      </p:sp>
      <p:pic>
        <p:nvPicPr>
          <p:cNvPr id="7" name="Picture 6" title="CC-BY-NC-SA License">
            <a:hlinkClick r:id="rId5" tooltip="This work is licensed under the &quot;Creative Commons Attribution-NonCommercial-ShareAlike 4.0 International&quot; license"/>
            <a:extLst>
              <a:ext uri="{FF2B5EF4-FFF2-40B4-BE49-F238E27FC236}">
                <a16:creationId xmlns:a16="http://schemas.microsoft.com/office/drawing/2014/main" id="{F6C77C47-F7D8-A176-5C69-7FDE5C7E800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 bwMode="auto">
          <a:xfrm>
            <a:off x="9831000" y="2908593"/>
            <a:ext cx="1989336" cy="696022"/>
          </a:xfrm>
          <a:prstGeom prst="roundRect">
            <a:avLst>
              <a:gd name="adj" fmla="val 3940"/>
            </a:avLst>
          </a:prstGeom>
          <a:solidFill>
            <a:srgbClr val="231F20">
              <a:alpha val="50000"/>
            </a:srgbClr>
          </a:solidFill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38792760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>
            <a:normAutofit/>
          </a:bodyPr>
          <a:lstStyle/>
          <a:p>
            <a:pPr>
              <a:buClr>
                <a:schemeClr val="tx1"/>
              </a:buClr>
            </a:pPr>
            <a:r>
              <a:rPr lang="bg-BG" sz="3400" dirty="0"/>
              <a:t>Комбинация от </a:t>
            </a:r>
            <a:r>
              <a:rPr lang="bg-BG" sz="3400" b="1" dirty="0">
                <a:solidFill>
                  <a:schemeClr val="bg1"/>
                </a:solidFill>
              </a:rPr>
              <a:t>взаимносвързани компоненти</a:t>
            </a:r>
            <a:endParaRPr lang="en-US" sz="3400" b="1" dirty="0">
              <a:solidFill>
                <a:schemeClr val="bg1"/>
              </a:solidFill>
            </a:endParaRPr>
          </a:p>
          <a:p>
            <a:pPr lvl="1"/>
            <a:r>
              <a:rPr lang="bg-BG" sz="3200" dirty="0"/>
              <a:t>Хардуер,</a:t>
            </a:r>
            <a:r>
              <a:rPr lang="en-US" sz="3200" dirty="0"/>
              <a:t> </a:t>
            </a:r>
            <a:r>
              <a:rPr lang="bg-BG" sz="3200" dirty="0"/>
              <a:t>софтуер, данни, процеси и хора</a:t>
            </a:r>
          </a:p>
          <a:p>
            <a:pPr>
              <a:buClr>
                <a:schemeClr val="tx1"/>
              </a:buClr>
            </a:pPr>
            <a:r>
              <a:rPr lang="bg-BG" sz="3400" b="1" dirty="0">
                <a:solidFill>
                  <a:schemeClr val="bg1"/>
                </a:solidFill>
              </a:rPr>
              <a:t>Събират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обработват</a:t>
            </a:r>
            <a:r>
              <a:rPr lang="bg-BG" sz="3400" dirty="0"/>
              <a:t>, </a:t>
            </a:r>
            <a:r>
              <a:rPr lang="bg-BG" sz="3400" b="1" dirty="0">
                <a:solidFill>
                  <a:schemeClr val="bg1"/>
                </a:solidFill>
              </a:rPr>
              <a:t>съхраняват </a:t>
            </a:r>
            <a:r>
              <a:rPr lang="bg-BG" sz="3400" dirty="0"/>
              <a:t>и </a:t>
            </a:r>
            <a:r>
              <a:rPr lang="bg-BG" sz="3400" b="1" dirty="0">
                <a:solidFill>
                  <a:schemeClr val="bg1"/>
                </a:solidFill>
              </a:rPr>
              <a:t>предоставят</a:t>
            </a:r>
            <a:r>
              <a:rPr lang="bg-BG" sz="3400" dirty="0"/>
              <a:t> информация за управлението на организации</a:t>
            </a:r>
          </a:p>
          <a:p>
            <a:pPr>
              <a:buClr>
                <a:schemeClr val="tx1"/>
              </a:buClr>
            </a:pPr>
            <a:r>
              <a:rPr lang="bg-BG" sz="3400" dirty="0"/>
              <a:t>Основа за </a:t>
            </a:r>
            <a:r>
              <a:rPr lang="bg-BG" sz="3400" b="1" dirty="0">
                <a:solidFill>
                  <a:schemeClr val="bg1"/>
                </a:solidFill>
              </a:rPr>
              <a:t>функционирането</a:t>
            </a:r>
            <a:r>
              <a:rPr lang="bg-BG" sz="3400" dirty="0"/>
              <a:t> на съвременния свят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Информационни системи (ИС</a:t>
            </a:r>
            <a:r>
              <a:rPr lang="en-US" dirty="0"/>
              <a:t>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7442003-4F6C-0D72-2687-776A8D062AA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541076" y="4606538"/>
            <a:ext cx="3109848" cy="19004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6955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5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bg-BG" dirty="0"/>
              <a:t>Подпомагане на </a:t>
            </a:r>
            <a:r>
              <a:rPr lang="bg-BG" b="1" dirty="0">
                <a:solidFill>
                  <a:schemeClr val="bg1"/>
                </a:solidFill>
              </a:rPr>
              <a:t>бизнеса</a:t>
            </a:r>
          </a:p>
          <a:p>
            <a:pPr lvl="1"/>
            <a:r>
              <a:rPr lang="bg-BG" dirty="0"/>
              <a:t>Помагат за </a:t>
            </a:r>
            <a:r>
              <a:rPr lang="bg-BG" b="1" dirty="0"/>
              <a:t>взимане на решения</a:t>
            </a:r>
            <a:r>
              <a:rPr lang="bg-BG" dirty="0"/>
              <a:t>, </a:t>
            </a:r>
            <a:r>
              <a:rPr lang="bg-BG" b="1" dirty="0"/>
              <a:t>управление на ресурси</a:t>
            </a:r>
            <a:r>
              <a:rPr lang="bg-BG" b="1" dirty="0">
                <a:solidFill>
                  <a:schemeClr val="bg1"/>
                </a:solidFill>
              </a:rPr>
              <a:t> </a:t>
            </a:r>
            <a:r>
              <a:rPr lang="bg-BG" dirty="0"/>
              <a:t>между нивата в организацията и др.</a:t>
            </a:r>
          </a:p>
          <a:p>
            <a:r>
              <a:rPr lang="bg-BG" dirty="0"/>
              <a:t>Подобряване на </a:t>
            </a:r>
            <a:r>
              <a:rPr lang="bg-BG" b="1" dirty="0">
                <a:solidFill>
                  <a:schemeClr val="bg1"/>
                </a:solidFill>
              </a:rPr>
              <a:t>комуникацията</a:t>
            </a:r>
          </a:p>
          <a:p>
            <a:pPr lvl="1"/>
            <a:r>
              <a:rPr lang="bg-BG" dirty="0"/>
              <a:t>Предоставят </a:t>
            </a:r>
            <a:r>
              <a:rPr lang="bg-BG" b="1" dirty="0"/>
              <a:t>средства</a:t>
            </a:r>
            <a:r>
              <a:rPr lang="bg-BG" dirty="0"/>
              <a:t> за </a:t>
            </a:r>
            <a:r>
              <a:rPr lang="bg-BG" b="1" dirty="0"/>
              <a:t>бързо</a:t>
            </a:r>
            <a:r>
              <a:rPr lang="bg-BG" dirty="0"/>
              <a:t> и </a:t>
            </a:r>
            <a:r>
              <a:rPr lang="bg-BG" b="1" dirty="0"/>
              <a:t>ефективно комуникиране </a:t>
            </a:r>
            <a:r>
              <a:rPr lang="bg-BG" dirty="0"/>
              <a:t>(електронна поща, социални мрежи и др.</a:t>
            </a:r>
            <a:r>
              <a:rPr lang="en-US" dirty="0"/>
              <a:t>)</a:t>
            </a:r>
            <a:endParaRPr lang="bg-BG" dirty="0"/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</a:t>
            </a:r>
            <a:r>
              <a:rPr lang="en-US" sz="3600" dirty="0"/>
              <a:t> (1)</a:t>
            </a:r>
            <a:endParaRPr lang="en-BG" sz="36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7A15A1D-4BFC-CD8E-CE5F-65ADD446785B}"/>
              </a:ext>
            </a:extLst>
          </p:cNvPr>
          <p:cNvPicPr>
            <a:picLocks noChangeAspect="1"/>
          </p:cNvPicPr>
          <p:nvPr/>
        </p:nvPicPr>
        <p:blipFill>
          <a:blip r:embed="rId2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212284" y="4921208"/>
            <a:ext cx="1767432" cy="173429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1967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B64B2B8A-EBE7-D586-B8BA-76B382D61AF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BF067CD-8E6B-4360-9AA8-C5DF2A48A6D1}" type="slidenum">
              <a:rPr lang="en-US" noProof="0" smtClean="0"/>
              <a:pPr/>
              <a:t>6</a:t>
            </a:fld>
            <a:endParaRPr lang="en-US" noProof="0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31FFBC2-1649-5CEB-A57B-2417DB0629B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r>
              <a:rPr lang="bg-BG" sz="3200" dirty="0"/>
              <a:t>Подпомагане на </a:t>
            </a:r>
            <a:r>
              <a:rPr lang="bg-BG" sz="3200" b="1" dirty="0">
                <a:solidFill>
                  <a:schemeClr val="bg1"/>
                </a:solidFill>
              </a:rPr>
              <a:t>научните изследвания</a:t>
            </a:r>
          </a:p>
          <a:p>
            <a:pPr lvl="1"/>
            <a:r>
              <a:rPr lang="bg-BG" sz="3000" dirty="0"/>
              <a:t>Предоставят </a:t>
            </a:r>
            <a:r>
              <a:rPr lang="bg-BG" sz="3000" b="1" dirty="0"/>
              <a:t>достъп</a:t>
            </a:r>
            <a:r>
              <a:rPr lang="bg-BG" sz="3000" dirty="0"/>
              <a:t> до информация, </a:t>
            </a:r>
            <a:r>
              <a:rPr lang="bg-BG" sz="3000" b="1" dirty="0"/>
              <a:t>инструменти</a:t>
            </a:r>
            <a:r>
              <a:rPr lang="bg-BG" sz="3000" dirty="0"/>
              <a:t> и </a:t>
            </a:r>
            <a:r>
              <a:rPr lang="bg-BG" sz="3000" b="1" dirty="0"/>
              <a:t>средства</a:t>
            </a:r>
            <a:r>
              <a:rPr lang="bg-BG" sz="3000" dirty="0"/>
              <a:t> за </a:t>
            </a:r>
            <a:r>
              <a:rPr lang="bg-BG" sz="3000" b="1" dirty="0"/>
              <a:t>анализ</a:t>
            </a:r>
            <a:r>
              <a:rPr lang="bg-BG" sz="3000" dirty="0"/>
              <a:t> и </a:t>
            </a:r>
            <a:r>
              <a:rPr lang="bg-BG" sz="3000" b="1" dirty="0"/>
              <a:t>споделяне</a:t>
            </a:r>
            <a:r>
              <a:rPr lang="bg-BG" sz="3000" dirty="0"/>
              <a:t> </a:t>
            </a:r>
            <a:r>
              <a:rPr lang="bg-BG" sz="3000" b="1" dirty="0"/>
              <a:t>на резултати</a:t>
            </a:r>
          </a:p>
          <a:p>
            <a:r>
              <a:rPr lang="bg-BG" sz="3200" dirty="0"/>
              <a:t>Подобряване на </a:t>
            </a:r>
            <a:r>
              <a:rPr lang="bg-BG" sz="3200" b="1" dirty="0">
                <a:solidFill>
                  <a:schemeClr val="bg1"/>
                </a:solidFill>
              </a:rPr>
              <a:t>образованието</a:t>
            </a:r>
          </a:p>
          <a:p>
            <a:pPr lvl="1"/>
            <a:r>
              <a:rPr lang="bg-BG" sz="3000" dirty="0"/>
              <a:t>Улесняват достъпа до </a:t>
            </a:r>
            <a:r>
              <a:rPr lang="bg-BG" sz="3000" b="1" dirty="0"/>
              <a:t>учебни материали</a:t>
            </a:r>
            <a:r>
              <a:rPr lang="bg-BG" sz="3000" dirty="0"/>
              <a:t>, </a:t>
            </a:r>
            <a:r>
              <a:rPr lang="bg-BG" sz="3000" b="1" dirty="0"/>
              <a:t>интерактивни уроци</a:t>
            </a:r>
            <a:r>
              <a:rPr lang="bg-BG" sz="3000" dirty="0"/>
              <a:t>, </a:t>
            </a:r>
            <a:r>
              <a:rPr lang="bg-BG" sz="3000" b="1" dirty="0"/>
              <a:t>онлайн курсове</a:t>
            </a:r>
          </a:p>
          <a:p>
            <a:r>
              <a:rPr lang="bg-BG" sz="3200" dirty="0"/>
              <a:t>Насърчават </a:t>
            </a:r>
            <a:r>
              <a:rPr lang="bg-BG" sz="3200" b="1" dirty="0">
                <a:solidFill>
                  <a:schemeClr val="bg1"/>
                </a:solidFill>
              </a:rPr>
              <a:t>знанието</a:t>
            </a:r>
            <a:r>
              <a:rPr lang="bg-BG" sz="3200" dirty="0"/>
              <a:t> и </a:t>
            </a:r>
            <a:r>
              <a:rPr lang="bg-BG" sz="3200" b="1" dirty="0">
                <a:solidFill>
                  <a:schemeClr val="bg1"/>
                </a:solidFill>
              </a:rPr>
              <a:t>обмена на информация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22341ECB-3F3D-C19E-E739-7078FCDA71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bg-BG" sz="3600" dirty="0"/>
              <a:t>Роля на ИС в реалния свят (</a:t>
            </a:r>
            <a:r>
              <a:rPr lang="en-US" sz="3600" dirty="0"/>
              <a:t>2)</a:t>
            </a:r>
            <a:endParaRPr lang="en-BG" sz="3600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BDAB3F0-5EE1-310F-548E-B55A0612CF73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31069" y="4374000"/>
            <a:ext cx="1859861" cy="19642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679096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Subtitle">
            <a:extLst>
              <a:ext uri="{FF2B5EF4-FFF2-40B4-BE49-F238E27FC236}">
                <a16:creationId xmlns:a16="http://schemas.microsoft.com/office/drawing/2014/main" id="{BEB5BB41-09D4-4E9F-8C80-EE8709171CB3}"/>
              </a:ext>
            </a:extLst>
          </p:cNvPr>
          <p:cNvSpPr>
            <a:spLocks noGrp="1"/>
          </p:cNvSpPr>
          <p:nvPr>
            <p:ph type="subTitle" sz="quarter" idx="11"/>
          </p:nvPr>
        </p:nvSpPr>
        <p:spPr/>
        <p:txBody>
          <a:bodyPr/>
          <a:lstStyle/>
          <a:p>
            <a:r>
              <a:rPr lang="bg-BG" dirty="0"/>
              <a:t>Ключови термини</a:t>
            </a:r>
          </a:p>
        </p:txBody>
      </p:sp>
      <p:sp>
        <p:nvSpPr>
          <p:cNvPr id="6" name="Slide Title">
            <a:extLst>
              <a:ext uri="{FF2B5EF4-FFF2-40B4-BE49-F238E27FC236}">
                <a16:creationId xmlns:a16="http://schemas.microsoft.com/office/drawing/2014/main" id="{028D9EA3-B5E0-4F17-9467-4BE3C280DA68}"/>
              </a:ext>
            </a:extLst>
          </p:cNvPr>
          <p:cNvSpPr>
            <a:spLocks noGrp="1"/>
          </p:cNvSpPr>
          <p:nvPr>
            <p:ph type="title" sz="quarter" idx="10"/>
          </p:nvPr>
        </p:nvSpPr>
        <p:spPr/>
        <p:txBody>
          <a:bodyPr/>
          <a:lstStyle/>
          <a:p>
            <a:r>
              <a:rPr lang="bg-BG" dirty="0"/>
              <a:t>Основни понятия</a:t>
            </a:r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6037E2D-9DF3-ECB2-5ABF-ECF3D555607F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2250" y="1674000"/>
            <a:ext cx="2407500" cy="20425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2522143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b="1" dirty="0">
                <a:solidFill>
                  <a:schemeClr val="bg1"/>
                </a:solidFill>
              </a:rPr>
              <a:t>Бази данни </a:t>
            </a:r>
            <a:r>
              <a:rPr lang="en-GB" b="1" dirty="0"/>
              <a:t>(Database)</a:t>
            </a:r>
            <a:endParaRPr lang="bg-BG" b="1" dirty="0"/>
          </a:p>
          <a:p>
            <a:pPr lvl="1">
              <a:buClr>
                <a:schemeClr val="tx1"/>
              </a:buClr>
            </a:pPr>
            <a:r>
              <a:rPr lang="bg-BG" dirty="0"/>
              <a:t>Структурирана</a:t>
            </a:r>
            <a:r>
              <a:rPr lang="bg-BG" b="1" dirty="0">
                <a:solidFill>
                  <a:schemeClr val="bg1"/>
                </a:solidFill>
              </a:rPr>
              <a:t> колекция от данни</a:t>
            </a:r>
          </a:p>
          <a:p>
            <a:pPr lvl="1">
              <a:buClr>
                <a:schemeClr val="tx1"/>
              </a:buClr>
            </a:pPr>
            <a:r>
              <a:rPr lang="bg-BG" dirty="0"/>
              <a:t>Осигурява </a:t>
            </a:r>
            <a:r>
              <a:rPr lang="bg-BG" b="1" dirty="0">
                <a:solidFill>
                  <a:schemeClr val="bg1"/>
                </a:solidFill>
              </a:rPr>
              <a:t>лесно търсене</a:t>
            </a:r>
            <a:r>
              <a:rPr lang="bg-BG" dirty="0"/>
              <a:t>, </a:t>
            </a:r>
            <a:r>
              <a:rPr lang="bg-BG" b="1" dirty="0">
                <a:solidFill>
                  <a:schemeClr val="bg1"/>
                </a:solidFill>
              </a:rPr>
              <a:t>извличане</a:t>
            </a:r>
            <a:r>
              <a:rPr lang="bg-BG" dirty="0"/>
              <a:t> и </a:t>
            </a:r>
            <a:r>
              <a:rPr lang="bg-BG" b="1" dirty="0">
                <a:solidFill>
                  <a:schemeClr val="bg1"/>
                </a:solidFill>
              </a:rPr>
              <a:t>обработване</a:t>
            </a:r>
            <a:r>
              <a:rPr lang="bg-BG" dirty="0"/>
              <a:t> на информация</a:t>
            </a:r>
          </a:p>
          <a:p>
            <a:pPr lvl="1"/>
            <a:r>
              <a:rPr lang="bg-BG" dirty="0"/>
              <a:t>Служи за </a:t>
            </a:r>
            <a:r>
              <a:rPr lang="bg-BG" b="1" dirty="0">
                <a:solidFill>
                  <a:schemeClr val="bg1"/>
                </a:solidFill>
              </a:rPr>
              <a:t>съхранение</a:t>
            </a:r>
            <a:r>
              <a:rPr lang="bg-BG" dirty="0"/>
              <a:t> на </a:t>
            </a:r>
            <a:r>
              <a:rPr lang="bg-BG" b="1" dirty="0">
                <a:solidFill>
                  <a:schemeClr val="bg1"/>
                </a:solidFill>
              </a:rPr>
              <a:t>големи обеми </a:t>
            </a:r>
            <a:r>
              <a:rPr lang="bg-BG" dirty="0"/>
              <a:t>от информация</a:t>
            </a:r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1)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F778A38-AED2-D84F-55EE-BDB20F0CBE58}"/>
              </a:ext>
            </a:extLst>
          </p:cNvPr>
          <p:cNvPicPr>
            <a:picLocks noChangeAspect="1"/>
          </p:cNvPicPr>
          <p:nvPr/>
        </p:nvPicPr>
        <p:blipFill>
          <a:blip r:embed="rId3" cstate="hq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97219" y="4374071"/>
            <a:ext cx="2397561" cy="228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3997259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Slide Number">
            <a:extLst>
              <a:ext uri="{FF2B5EF4-FFF2-40B4-BE49-F238E27FC236}">
                <a16:creationId xmlns:a16="http://schemas.microsoft.com/office/drawing/2014/main" id="{8891F045-A272-4231-985A-53063F832AC8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>
          <a:xfrm>
            <a:off x="11753030" y="6507000"/>
            <a:ext cx="367414" cy="297000"/>
          </a:xfrm>
        </p:spPr>
        <p:txBody>
          <a:bodyPr vert="horz" lIns="91440" tIns="45720" rIns="91440" bIns="45720" rtlCol="0" anchor="b"/>
          <a:lstStyle>
            <a:lvl1pPr algn="r">
              <a:defRPr sz="1000"/>
            </a:lvl1pPr>
          </a:lstStyle>
          <a:p>
            <a:fld id="{2BF067CD-8E6B-4360-9AA8-C5DF2A48A6D1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7" name="Slide Body Text">
            <a:extLst>
              <a:ext uri="{FF2B5EF4-FFF2-40B4-BE49-F238E27FC236}">
                <a16:creationId xmlns:a16="http://schemas.microsoft.com/office/drawing/2014/main" id="{320B2856-CE5E-4934-BD1C-1D81E68E529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190402" y="1196125"/>
            <a:ext cx="11818096" cy="5528766"/>
          </a:xfrm>
        </p:spPr>
        <p:txBody>
          <a:bodyPr/>
          <a:lstStyle/>
          <a:p>
            <a:pPr>
              <a:buClr>
                <a:schemeClr val="tx1"/>
              </a:buClr>
            </a:pPr>
            <a:r>
              <a:rPr lang="bg-BG" sz="3200" b="1" dirty="0">
                <a:solidFill>
                  <a:schemeClr val="bg1"/>
                </a:solidFill>
              </a:rPr>
              <a:t>Потребителски интерфейс </a:t>
            </a:r>
            <a:r>
              <a:rPr lang="en-GB" sz="3200" b="1" dirty="0"/>
              <a:t>(User Interface - UI)</a:t>
            </a:r>
            <a:endParaRPr lang="bg-BG" sz="3200" b="1" dirty="0"/>
          </a:p>
          <a:p>
            <a:pPr lvl="1">
              <a:buClr>
                <a:schemeClr val="tx1"/>
              </a:buClr>
            </a:pPr>
            <a:r>
              <a:rPr lang="bg-BG" sz="3000" dirty="0"/>
              <a:t>Метод за </a:t>
            </a:r>
            <a:r>
              <a:rPr lang="bg-BG" sz="3000" b="1" dirty="0">
                <a:solidFill>
                  <a:schemeClr val="bg1"/>
                </a:solidFill>
              </a:rPr>
              <a:t>взаимодействие </a:t>
            </a:r>
            <a:r>
              <a:rPr lang="bg-BG" sz="3000" dirty="0"/>
              <a:t>между </a:t>
            </a:r>
            <a:r>
              <a:rPr lang="bg-BG" sz="3000" b="1" dirty="0">
                <a:solidFill>
                  <a:schemeClr val="bg1"/>
                </a:solidFill>
              </a:rPr>
              <a:t>човека</a:t>
            </a:r>
            <a:r>
              <a:rPr lang="bg-BG" sz="3000" dirty="0"/>
              <a:t> и </a:t>
            </a:r>
            <a:r>
              <a:rPr lang="bg-BG" sz="3000" b="1" dirty="0">
                <a:solidFill>
                  <a:schemeClr val="bg1"/>
                </a:solidFill>
              </a:rPr>
              <a:t>компютърната система</a:t>
            </a:r>
            <a:r>
              <a:rPr lang="en-US" sz="3000" b="1" dirty="0">
                <a:solidFill>
                  <a:schemeClr val="bg1"/>
                </a:solidFill>
              </a:rPr>
              <a:t> </a:t>
            </a:r>
            <a:r>
              <a:rPr lang="en-US" sz="3000" dirty="0"/>
              <a:t>(</a:t>
            </a:r>
            <a:r>
              <a:rPr lang="bg-BG" sz="3000" dirty="0"/>
              <a:t>графичен интерфейс, текстов интерфейс, гласови команди и др.</a:t>
            </a:r>
            <a:r>
              <a:rPr lang="en-US" sz="3000" dirty="0"/>
              <a:t>)</a:t>
            </a:r>
            <a:endParaRPr lang="bg-BG" sz="3000" b="1" dirty="0">
              <a:solidFill>
                <a:schemeClr val="bg1"/>
              </a:solidFill>
            </a:endParaRPr>
          </a:p>
          <a:p>
            <a:pPr lvl="1"/>
            <a:r>
              <a:rPr lang="bg-BG" sz="3000" dirty="0"/>
              <a:t>Включва всички </a:t>
            </a:r>
            <a:r>
              <a:rPr lang="bg-BG" sz="3000" b="1" dirty="0">
                <a:solidFill>
                  <a:schemeClr val="bg1"/>
                </a:solidFill>
              </a:rPr>
              <a:t>елементи</a:t>
            </a:r>
            <a:r>
              <a:rPr lang="bg-BG" sz="3000" dirty="0"/>
              <a:t>, с които </a:t>
            </a:r>
            <a:r>
              <a:rPr lang="bg-BG" sz="3000" b="1" dirty="0">
                <a:solidFill>
                  <a:schemeClr val="bg1"/>
                </a:solidFill>
              </a:rPr>
              <a:t>потребителят</a:t>
            </a:r>
            <a:r>
              <a:rPr lang="bg-BG" sz="3000" dirty="0"/>
              <a:t> може да </a:t>
            </a:r>
            <a:r>
              <a:rPr lang="bg-BG" sz="3000" b="1" dirty="0">
                <a:solidFill>
                  <a:schemeClr val="bg1"/>
                </a:solidFill>
              </a:rPr>
              <a:t>взаимодейства </a:t>
            </a:r>
            <a:r>
              <a:rPr lang="en-US" sz="3000" dirty="0"/>
              <a:t>(</a:t>
            </a:r>
            <a:r>
              <a:rPr lang="bg-BG" sz="3000" dirty="0"/>
              <a:t>прозорци, менюта, бутони, полета за въвеждане на текст и др.</a:t>
            </a:r>
            <a:r>
              <a:rPr lang="en-US" sz="3000" dirty="0"/>
              <a:t>)</a:t>
            </a:r>
            <a:endParaRPr lang="bg-BG" sz="3000" dirty="0"/>
          </a:p>
        </p:txBody>
      </p:sp>
      <p:sp>
        <p:nvSpPr>
          <p:cNvPr id="4" name="Slide Title"/>
          <p:cNvSpPr>
            <a:spLocks noGrp="1"/>
          </p:cNvSpPr>
          <p:nvPr>
            <p:ph type="title"/>
          </p:nvPr>
        </p:nvSpPr>
        <p:spPr>
          <a:xfrm>
            <a:off x="190406" y="100750"/>
            <a:ext cx="10270594" cy="882654"/>
          </a:xfrm>
        </p:spPr>
        <p:txBody>
          <a:bodyPr/>
          <a:lstStyle/>
          <a:p>
            <a:r>
              <a:rPr lang="bg-BG" dirty="0"/>
              <a:t>Основни понятия (</a:t>
            </a:r>
            <a:r>
              <a:rPr lang="en-US" dirty="0"/>
              <a:t>2)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8ABD16AC-BD34-0B0E-84A3-53C2B46D7FCA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21" t="17875" r="12919" b="19639"/>
          <a:stretch/>
        </p:blipFill>
        <p:spPr>
          <a:xfrm>
            <a:off x="4581848" y="4544211"/>
            <a:ext cx="3028303" cy="1962789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22484727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 advClick="0" advTm="5000"/>
    </mc:Choice>
    <mc:Fallback xmlns="">
      <p:transition spd="slow" advClick="0" advTm="5000"/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SoftUni">
  <a:themeElements>
    <a:clrScheme name="Custom 2">
      <a:dk1>
        <a:srgbClr val="234465"/>
      </a:dk1>
      <a:lt1>
        <a:srgbClr val="BF7800"/>
      </a:lt1>
      <a:dk2>
        <a:srgbClr val="234465"/>
      </a:dk2>
      <a:lt2>
        <a:srgbClr val="FFFFFF"/>
      </a:lt2>
      <a:accent1>
        <a:srgbClr val="FFA000"/>
      </a:accent1>
      <a:accent2>
        <a:srgbClr val="00B050"/>
      </a:accent2>
      <a:accent3>
        <a:srgbClr val="44A9F8"/>
      </a:accent3>
      <a:accent4>
        <a:srgbClr val="7030A0"/>
      </a:accent4>
      <a:accent5>
        <a:srgbClr val="67748E"/>
      </a:accent5>
      <a:accent6>
        <a:srgbClr val="F4F5F7"/>
      </a:accent6>
      <a:hlink>
        <a:srgbClr val="BF7800"/>
      </a:hlink>
      <a:folHlink>
        <a:srgbClr val="EF9511"/>
      </a:folHlink>
    </a:clrScheme>
    <a:fontScheme name="SoftUni">
      <a:majorFont>
        <a:latin typeface="Calibri"/>
        <a:ea typeface=""/>
        <a:cs typeface=""/>
      </a:majorFont>
      <a:minorFont>
        <a:latin typeface="Calibri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dk2">
            <a:alpha val="80000"/>
          </a:schemeClr>
        </a:solidFill>
        <a:ln w="19050">
          <a:solidFill>
            <a:schemeClr val="tx1">
              <a:lumMod val="75000"/>
              <a:alpha val="80000"/>
            </a:schemeClr>
          </a:solidFill>
        </a:ln>
        <a:effectLst/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2800" b="1" dirty="0">
            <a:solidFill>
              <a:srgbClr val="FFFFFF"/>
            </a:solidFill>
            <a:effectLst>
              <a:outerShdw blurRad="38100" dist="38100" dir="2700000" algn="tl">
                <a:srgbClr val="000000">
                  <a:alpha val="43137"/>
                </a:srgbClr>
              </a:outerShdw>
            </a:effectLst>
          </a:defRPr>
        </a:defPPr>
      </a:lstStyle>
      <a:style>
        <a:lnRef idx="2">
          <a:schemeClr val="accent1">
            <a:shade val="50000"/>
          </a:schemeClr>
        </a:lnRef>
        <a:fillRef idx="1001">
          <a:schemeClr val="dk2"/>
        </a:fillRef>
        <a:effectRef idx="0">
          <a:schemeClr val="accent1"/>
        </a:effectRef>
        <a:fontRef idx="minor">
          <a:schemeClr val="lt1"/>
        </a:fontRef>
      </a:style>
    </a:spDef>
    <a:txDef>
      <a:spPr>
        <a:solidFill>
          <a:schemeClr val="accent6">
            <a:lumMod val="75000"/>
            <a:alpha val="15000"/>
          </a:schemeClr>
        </a:solidFill>
        <a:ln w="12700">
          <a:solidFill>
            <a:schemeClr val="tx1">
              <a:lumMod val="75000"/>
            </a:schemeClr>
          </a:solidFill>
        </a:ln>
      </a:spPr>
      <a:bodyPr vert="horz" wrap="square" lIns="144000" tIns="108000" rIns="144000" bIns="108000" rtlCol="0">
        <a:spAutoFit/>
      </a:bodyPr>
      <a:lstStyle>
        <a:defPPr algn="l" eaLnBrk="0" hangingPunct="0">
          <a:lnSpc>
            <a:spcPct val="110000"/>
          </a:lnSpc>
          <a:buClr>
            <a:schemeClr val="accent5">
              <a:lumMod val="40000"/>
              <a:lumOff val="60000"/>
            </a:schemeClr>
          </a:buClr>
          <a:buSzPct val="70000"/>
          <a:defRPr sz="2400" dirty="0"/>
        </a:defPPr>
      </a:lstStyle>
    </a:txDef>
  </a:objectDefaults>
  <a:extraClrSchemeLst/>
  <a:extLst>
    <a:ext uri="{05A4C25C-085E-4340-85A3-A5531E510DB2}">
      <thm15:themeFamily xmlns:thm15="http://schemas.microsoft.com/office/thememl/2012/main" name="SoftUni" id="{D61FAD9B-6E74-4E03-BFE4-B363D484F1DA}" vid="{7089C1A3-635B-4B03-A017-DAF10A3A396B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5820</TotalTime>
  <Words>1809</Words>
  <Application>Microsoft Office PowerPoint</Application>
  <PresentationFormat>Widescreen</PresentationFormat>
  <Paragraphs>253</Paragraphs>
  <Slides>36</Slides>
  <Notes>35</Notes>
  <HiddenSlides>1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36</vt:i4>
      </vt:variant>
    </vt:vector>
  </HeadingPairs>
  <TitlesOfParts>
    <vt:vector size="42" baseType="lpstr">
      <vt:lpstr>맑은 고딕</vt:lpstr>
      <vt:lpstr>Arial</vt:lpstr>
      <vt:lpstr>Calibri</vt:lpstr>
      <vt:lpstr>Consolas</vt:lpstr>
      <vt:lpstr>Wingdings</vt:lpstr>
      <vt:lpstr>SoftUni</vt:lpstr>
      <vt:lpstr>Информационни системи</vt:lpstr>
      <vt:lpstr>Съдържание</vt:lpstr>
      <vt:lpstr>Информационни системи</vt:lpstr>
      <vt:lpstr>Информационни системи (ИС)</vt:lpstr>
      <vt:lpstr>Роля на ИС в реалния свят (1)</vt:lpstr>
      <vt:lpstr>Роля на ИС в реалния свят (2)</vt:lpstr>
      <vt:lpstr>Основни понятия</vt:lpstr>
      <vt:lpstr>Основни понятия (1)</vt:lpstr>
      <vt:lpstr>Основни понятия (2)</vt:lpstr>
      <vt:lpstr>Основни понятия (3)</vt:lpstr>
      <vt:lpstr>Основни понятия (4)</vt:lpstr>
      <vt:lpstr>Основни понятия (5)</vt:lpstr>
      <vt:lpstr>Основни понятия (6)</vt:lpstr>
      <vt:lpstr>Елементи на информационните системи</vt:lpstr>
      <vt:lpstr>Елементи на ИС (1)</vt:lpstr>
      <vt:lpstr>Елементи на ИС (2)</vt:lpstr>
      <vt:lpstr>Елементи на ИС (3)</vt:lpstr>
      <vt:lpstr>Видове информационни системи</vt:lpstr>
      <vt:lpstr>Видове ИС</vt:lpstr>
      <vt:lpstr>ИС за управление на информацията (MIS)</vt:lpstr>
      <vt:lpstr>Пример за MIS – Портал за електронни услуги на НАП</vt:lpstr>
      <vt:lpstr>Пример за MIS – Oracle Business Intelligence (BI)</vt:lpstr>
      <vt:lpstr>Интегрирана система за управление на ресурсите (ERP)</vt:lpstr>
      <vt:lpstr>Пример за ERP – Microsoft Dynamics 365</vt:lpstr>
      <vt:lpstr>Управление на взаимоотношенията с клиентите (CRM)</vt:lpstr>
      <vt:lpstr>Пример за CRM - Salesforce</vt:lpstr>
      <vt:lpstr>Система за управление на проекти (PMS)</vt:lpstr>
      <vt:lpstr>Пример за PMS - Trello</vt:lpstr>
      <vt:lpstr>Система за управление на обучения (LMS)</vt:lpstr>
      <vt:lpstr>Пример за LMS - Shkolo</vt:lpstr>
      <vt:lpstr>Пример за LMS - Moodle</vt:lpstr>
      <vt:lpstr>Система за управление на човешки ресурси (HRMS)</vt:lpstr>
      <vt:lpstr>Пример за HRMS - Workday</vt:lpstr>
      <vt:lpstr>Обобщение</vt:lpstr>
      <vt:lpstr>Въпроси?</vt:lpstr>
      <vt:lpstr>Лиценз</vt:lpstr>
    </vt:vector>
  </TitlesOfParts>
  <Manager/>
  <Company>BG-IT-Edu</Company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Въведение в информационните системи</dc:title>
  <dc:subject>Модул 4: Информационни системи</dc:subject>
  <dc:creator>BG-IT-Edu</dc:creator>
  <cp:keywords>programming; training; course</cp:keywords>
  <dc:description>Open Programming and IT Courseware for IT Teachers (BG-IT-Edu): https://github.com/BG-IT-Edu
With the kind support of SoftUni: https://softuni.bg</dc:description>
  <cp:lastModifiedBy>PC</cp:lastModifiedBy>
  <cp:revision>172</cp:revision>
  <dcterms:created xsi:type="dcterms:W3CDTF">2018-05-23T13:08:44Z</dcterms:created>
  <dcterms:modified xsi:type="dcterms:W3CDTF">2024-09-28T10:03:25Z</dcterms:modified>
  <cp:category/>
</cp:coreProperties>
</file>