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6"/>
  </p:notesMasterIdLst>
  <p:handoutMasterIdLst>
    <p:handoutMasterId r:id="rId17"/>
  </p:handoutMasterIdLst>
  <p:sldIdLst>
    <p:sldId id="291" r:id="rId2"/>
    <p:sldId id="292" r:id="rId3"/>
    <p:sldId id="499" r:id="rId4"/>
    <p:sldId id="500" r:id="rId5"/>
    <p:sldId id="506" r:id="rId6"/>
    <p:sldId id="507" r:id="rId7"/>
    <p:sldId id="508" r:id="rId8"/>
    <p:sldId id="494" r:id="rId9"/>
    <p:sldId id="313" r:id="rId10"/>
    <p:sldId id="314" r:id="rId11"/>
    <p:sldId id="315" r:id="rId12"/>
    <p:sldId id="319" r:id="rId13"/>
    <p:sldId id="401" r:id="rId14"/>
    <p:sldId id="4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DFFD998-DD8C-4528-A37B-9330D0402A4D}">
          <p14:sldIdLst>
            <p14:sldId id="291"/>
            <p14:sldId id="292"/>
          </p14:sldIdLst>
        </p14:section>
        <p14:section name="Изключения" id="{BC79C4AA-A20E-41BE-975B-BF1A0177C623}">
          <p14:sldIdLst>
            <p14:sldId id="499"/>
            <p14:sldId id="500"/>
            <p14:sldId id="506"/>
            <p14:sldId id="507"/>
            <p14:sldId id="508"/>
          </p14:sldIdLst>
        </p14:section>
        <p14:section name="Променими и непроменими обекти" id="{D9348608-406E-45DB-B5B3-BDA71A3CAA95}">
          <p14:sldIdLst>
            <p14:sldId id="494"/>
            <p14:sldId id="313"/>
            <p14:sldId id="314"/>
            <p14:sldId id="315"/>
          </p14:sldIdLst>
        </p14:section>
        <p14:section name="Обобщение" id="{EE2640C3-281C-4B84-9D33-030C1D092D2C}">
          <p14:sldIdLst>
            <p14:sldId id="319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1" autoAdjust="0"/>
    <p:restoredTop sz="95241" autoAdjust="0"/>
  </p:normalViewPr>
  <p:slideViewPr>
    <p:cSldViewPr showGuides="1">
      <p:cViewPr varScale="1">
        <p:scale>
          <a:sx n="39" d="100"/>
          <a:sy n="39" d="100"/>
        </p:scale>
        <p:origin x="200" y="26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17.05.23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FDAF2F-15EE-4826-A484-1A999E83C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494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1B15B3-1C71-46D2-AF37-32827E78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6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ED6970-328B-4BD1-9552-386EFB3019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866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322EA-14FD-4994-B2B8-2677C55501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603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EE41C-9061-48AF-8BF9-7304AEF243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349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534FE-DE6B-4A02-8911-94E964C555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307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5C8C0D-B3F7-4463-9A8E-1EC6F4962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2383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7A39B85-E5D9-4A4E-81E6-254839195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169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506739-5DCA-4827-ABDF-8FCD90A02B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9019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22A4E8-A399-4B2F-ABA9-DD7956C8C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951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bg-BG" dirty="0"/>
              <a:t>Ползи от енкапсулацията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bg-BG" dirty="0"/>
              <a:t>Енкапсулация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2214000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bg-BG" b="1" dirty="0">
                <a:solidFill>
                  <a:schemeClr val="bg1"/>
                </a:solidFill>
              </a:rPr>
              <a:t> (частните променими)</a:t>
            </a:r>
            <a:r>
              <a:rPr lang="en-US" dirty="0"/>
              <a:t> </a:t>
            </a:r>
            <a:r>
              <a:rPr lang="bg-BG" dirty="0"/>
              <a:t>полета</a:t>
            </a:r>
            <a:r>
              <a:rPr lang="en-US" dirty="0"/>
              <a:t> </a:t>
            </a:r>
            <a:r>
              <a:rPr lang="bg-BG" dirty="0"/>
              <a:t>все още </a:t>
            </a:r>
            <a:r>
              <a:rPr lang="bg-BG" b="1" dirty="0">
                <a:solidFill>
                  <a:schemeClr val="bg1"/>
                </a:solidFill>
              </a:rPr>
              <a:t>не са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енкапсулирани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spcBef>
                <a:spcPts val="300"/>
              </a:spcBef>
              <a:buClr>
                <a:schemeClr val="tx1"/>
              </a:buClr>
            </a:pPr>
            <a:r>
              <a:rPr lang="bg-BG" dirty="0"/>
              <a:t>В този пример можете да </a:t>
            </a:r>
            <a:r>
              <a:rPr lang="bg-BG" b="1" dirty="0">
                <a:solidFill>
                  <a:schemeClr val="bg1"/>
                </a:solidFill>
              </a:rPr>
              <a:t>достъпите</a:t>
            </a:r>
            <a:r>
              <a:rPr lang="en-US" dirty="0"/>
              <a:t> </a:t>
            </a:r>
            <a:r>
              <a:rPr lang="bg-BG" dirty="0"/>
              <a:t>полетата чрез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2664000"/>
            <a:ext cx="11282030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List&lt;Person&gt; Players {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this.players;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D5FE77-4D29-48B8-BC71-EDBB3C9D6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73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Можете да използвате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bg-BG" sz="2800" dirty="0"/>
              <a:t>, за да енкапсулирате колекции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 на 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1000" y="2160443"/>
            <a:ext cx="9900000" cy="4526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(); }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D0E4B0-5CC4-402A-8110-7204DB78A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1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Модификатори за достъп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Вериги от изключения</a:t>
            </a:r>
            <a:endParaRPr lang="en-US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Променими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непроменими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обекти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014117" y="3998001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1014617" y="4448001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2249167" y="3998001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249167" y="4448001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3" name="Straight Arrow Connector 32"/>
          <p:cNvCxnSpPr>
            <a:stCxn id="29" idx="6"/>
            <a:endCxn id="31" idx="1"/>
          </p:cNvCxnSpPr>
          <p:nvPr/>
        </p:nvCxnSpPr>
        <p:spPr>
          <a:xfrm>
            <a:off x="1419117" y="4188998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439167" y="4649104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 bwMode="auto">
          <a:xfrm>
            <a:off x="4724010" y="4003004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4724010" y="4453004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5942260" y="419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9" name="Straight Arrow Connector 38"/>
          <p:cNvCxnSpPr>
            <a:stCxn id="36" idx="6"/>
            <a:endCxn id="38" idx="1"/>
          </p:cNvCxnSpPr>
          <p:nvPr/>
        </p:nvCxnSpPr>
        <p:spPr>
          <a:xfrm>
            <a:off x="5129010" y="4194001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1"/>
          </p:cNvCxnSpPr>
          <p:nvPr/>
        </p:nvCxnSpPr>
        <p:spPr>
          <a:xfrm flipV="1">
            <a:off x="5129010" y="4384997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6C00CB18-F299-479F-8AA9-617A5E311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5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500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3E3A40-E077-4970-B869-59773B034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30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664617"/>
            <a:ext cx="11818096" cy="5528766"/>
          </a:xfrm>
        </p:spPr>
        <p:txBody>
          <a:bodyPr/>
          <a:lstStyle/>
          <a:p>
            <a:pPr marL="0" indent="0">
              <a:buNone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Модификатори</a:t>
            </a:r>
            <a:r>
              <a:rPr lang="en-US" sz="4000" dirty="0"/>
              <a:t> </a:t>
            </a:r>
            <a:r>
              <a:rPr lang="bg-BG" sz="4000" dirty="0"/>
              <a:t>за достъп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Вериги от изключения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Променими и непроменими обекти</a:t>
            </a:r>
            <a:endParaRPr lang="en-US" sz="4000" dirty="0"/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13CDB2-A6DC-4174-9AED-EAB79BDC0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7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56E9F13-690E-4830-B96B-3A547DD2C6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Вериги от изключения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Изключения в програмирането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Хвърляне на изключение </a:t>
            </a:r>
            <a:r>
              <a:rPr lang="bg-BG" sz="3000" dirty="0"/>
              <a:t>със съобщение за грешка</a:t>
            </a:r>
            <a:r>
              <a:rPr lang="en-US" sz="30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bg-BG" sz="3000" dirty="0"/>
          </a:p>
          <a:p>
            <a:pPr>
              <a:lnSpc>
                <a:spcPct val="100000"/>
              </a:lnSpc>
              <a:spcBef>
                <a:spcPts val="2500"/>
              </a:spcBef>
              <a:spcAft>
                <a:spcPts val="200"/>
              </a:spcAft>
            </a:pPr>
            <a:r>
              <a:rPr lang="bg-BG" sz="3000" dirty="0"/>
              <a:t>Изключенията приемат </a:t>
            </a:r>
            <a:r>
              <a:rPr lang="bg-BG" sz="3000" b="1" dirty="0">
                <a:solidFill>
                  <a:schemeClr val="bg1"/>
                </a:solidFill>
              </a:rPr>
              <a:t>съобщение</a:t>
            </a:r>
            <a:r>
              <a:rPr lang="en-US" sz="3000" dirty="0"/>
              <a:t> + </a:t>
            </a:r>
            <a:r>
              <a:rPr lang="bg-BG" sz="3000" b="1" dirty="0">
                <a:solidFill>
                  <a:schemeClr val="bg1"/>
                </a:solidFill>
              </a:rPr>
              <a:t>друго изключение </a:t>
            </a:r>
            <a:r>
              <a:rPr lang="en-US" sz="3000" dirty="0"/>
              <a:t>(</a:t>
            </a:r>
            <a:r>
              <a:rPr lang="bg-BG" sz="3000" dirty="0"/>
              <a:t>причина</a:t>
            </a:r>
            <a:r>
              <a:rPr lang="en-US" sz="3000" dirty="0"/>
              <a:t>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500"/>
              </a:spcBef>
              <a:buClr>
                <a:schemeClr val="tx1"/>
              </a:buClr>
            </a:pPr>
            <a:r>
              <a:rPr lang="bg-BG" sz="3000" dirty="0"/>
              <a:t>Това се нарича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верига</a:t>
            </a:r>
            <a:r>
              <a:rPr lang="en-US" sz="3000" dirty="0"/>
              <a:t>" </a:t>
            </a:r>
            <a:r>
              <a:rPr lang="bg-BG" sz="3000" dirty="0"/>
              <a:t>от изключения</a:t>
            </a: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Верига от изключения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5400" y="1810945"/>
            <a:ext cx="10512862" cy="605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3249000"/>
            <a:ext cx="10512862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657388F-71C8-4E5C-92D9-EFC4092C8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798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538" y="1144241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Изключенията могат да бъдат хвърляни повторно</a:t>
            </a:r>
            <a:r>
              <a:rPr lang="en-US" sz="3600" dirty="0"/>
              <a:t>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Повторно хвърляне на</a:t>
            </a:r>
            <a:r>
              <a:rPr lang="en-US" dirty="0"/>
              <a:t> </a:t>
            </a:r>
            <a:r>
              <a:rPr lang="bg-BG" dirty="0"/>
              <a:t>изключения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400" y="1894899"/>
            <a:ext cx="8293058" cy="2928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980" y="5108461"/>
            <a:ext cx="8293059" cy="1379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E3D46F5-4699-4449-802B-825CCD15B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2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Пример: Хвърляне на изключения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141187D-8CCC-4422-898B-053BA3C73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474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Собствените изключения наследяват </a:t>
            </a:r>
            <a:r>
              <a:rPr lang="en-US" dirty="0"/>
              <a:t>exception </a:t>
            </a:r>
            <a:r>
              <a:rPr lang="bg-BG" dirty="0"/>
              <a:t>класа</a:t>
            </a:r>
            <a:r>
              <a:rPr lang="en-US" dirty="0"/>
              <a:t>(e. 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2399"/>
              </a:spcBef>
            </a:pPr>
            <a:r>
              <a:rPr lang="bg-BG" dirty="0"/>
              <a:t>Хвърлят се както всички останали изключения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собствени изключения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696" y="2484247"/>
            <a:ext cx="10584944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class PrinterException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public PrinterException(string msg)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9699" y="5633427"/>
            <a:ext cx="10584943" cy="6379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PrinterException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("Printer is out of paper!");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1A7B791-5D5D-4347-B60A-49F3D8F9C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Променими и непроменими обекти</a:t>
            </a:r>
            <a:endParaRPr lang="en-US" sz="4800" dirty="0"/>
          </a:p>
        </p:txBody>
      </p:sp>
      <p:sp>
        <p:nvSpPr>
          <p:cNvPr id="8" name="Oval 7"/>
          <p:cNvSpPr/>
          <p:nvPr/>
        </p:nvSpPr>
        <p:spPr bwMode="auto">
          <a:xfrm>
            <a:off x="4725950" y="158400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726450" y="203400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961000" y="158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61000" y="203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13" name="Straight Arrow Connector 12"/>
          <p:cNvCxnSpPr>
            <a:stCxn id="8" idx="6"/>
            <a:endCxn id="10" idx="1"/>
          </p:cNvCxnSpPr>
          <p:nvPr/>
        </p:nvCxnSpPr>
        <p:spPr>
          <a:xfrm>
            <a:off x="5130950" y="177499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51000" y="223510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4746000" y="2883879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746000" y="3333879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964250" y="3074875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21" name="Straight Arrow Connector 20"/>
          <p:cNvCxnSpPr>
            <a:stCxn id="17" idx="6"/>
            <a:endCxn id="19" idx="1"/>
          </p:cNvCxnSpPr>
          <p:nvPr/>
        </p:nvCxnSpPr>
        <p:spPr>
          <a:xfrm>
            <a:off x="5151000" y="3074876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1"/>
          </p:cNvCxnSpPr>
          <p:nvPr/>
        </p:nvCxnSpPr>
        <p:spPr>
          <a:xfrm flipV="1">
            <a:off x="5151000" y="3265872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1000" y="2709000"/>
            <a:ext cx="3510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6096000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Непроменими</a:t>
            </a:r>
            <a:r>
              <a:rPr lang="en-GB" sz="3300" b="1" dirty="0">
                <a:solidFill>
                  <a:schemeClr val="bg1"/>
                </a:solidFill>
              </a:rPr>
              <a:t> </a:t>
            </a:r>
            <a:r>
              <a:rPr lang="bg-BG" sz="3300" b="1" dirty="0">
                <a:solidFill>
                  <a:schemeClr val="bg1"/>
                </a:solidFill>
              </a:rPr>
              <a:t>обекти</a:t>
            </a:r>
            <a:endParaRPr lang="en-GB" sz="3300" b="1" dirty="0">
              <a:solidFill>
                <a:schemeClr val="bg1"/>
              </a:solidFill>
            </a:endParaRPr>
          </a:p>
          <a:p>
            <a:pPr lvl="1"/>
            <a:r>
              <a:rPr lang="bg-BG" sz="3300" dirty="0"/>
              <a:t>Непроменими </a:t>
            </a:r>
            <a:r>
              <a:rPr lang="en-GB" sz="3300" dirty="0"/>
              <a:t>== immutable</a:t>
            </a:r>
          </a:p>
          <a:p>
            <a:pPr lvl="1"/>
            <a:r>
              <a:rPr lang="bg-BG" sz="3300" dirty="0"/>
              <a:t>Заделят нова памет всеки път, когато се променят</a:t>
            </a:r>
            <a:endParaRPr lang="en-GB" sz="3300" dirty="0"/>
          </a:p>
          <a:p>
            <a:pPr lvl="1">
              <a:buClr>
                <a:schemeClr val="tx1"/>
              </a:buClr>
            </a:pP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300" dirty="0"/>
              <a:t>,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pPr marL="609219" lvl="1" indent="0">
              <a:buNone/>
            </a:pPr>
            <a:endParaRPr lang="en-GB" sz="3300" dirty="0"/>
          </a:p>
          <a:p>
            <a:pPr lvl="1"/>
            <a:endParaRPr lang="en-GB" sz="33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Променими</a:t>
            </a:r>
            <a:r>
              <a:rPr lang="en-GB" sz="3300" b="1" dirty="0">
                <a:solidFill>
                  <a:schemeClr val="bg1"/>
                </a:solidFill>
              </a:rPr>
              <a:t> </a:t>
            </a:r>
            <a:r>
              <a:rPr lang="bg-BG" sz="3300" b="1" dirty="0">
                <a:solidFill>
                  <a:schemeClr val="bg1"/>
                </a:solidFill>
              </a:rPr>
              <a:t>обекти</a:t>
            </a:r>
            <a:endParaRPr lang="en-GB" sz="3300" b="1" dirty="0">
              <a:solidFill>
                <a:schemeClr val="bg1"/>
              </a:solidFill>
            </a:endParaRPr>
          </a:p>
          <a:p>
            <a:pPr lvl="1"/>
            <a:r>
              <a:rPr lang="bg-BG" sz="3300" dirty="0"/>
              <a:t>Променими</a:t>
            </a:r>
            <a:r>
              <a:rPr lang="en-US" sz="3300" dirty="0"/>
              <a:t> == mutable</a:t>
            </a:r>
          </a:p>
          <a:p>
            <a:pPr lvl="1"/>
            <a:r>
              <a:rPr lang="bg-BG" sz="3300" dirty="0"/>
              <a:t>Използват една и съща локация в паметта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sz="3300" dirty="0"/>
              <a:t>,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и непроменими обекти</a:t>
            </a:r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E39F9D0-F21F-4EA9-9F89-80E4C2CEA6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3465</TotalTime>
  <Words>788</Words>
  <Application>Microsoft Macintosh PowerPoint</Application>
  <PresentationFormat>Widescreen</PresentationFormat>
  <Paragraphs>165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</vt:lpstr>
      <vt:lpstr>Енкапсулация</vt:lpstr>
      <vt:lpstr>Съдържание</vt:lpstr>
      <vt:lpstr>Изключения в програмирането</vt:lpstr>
      <vt:lpstr>Верига от изключения</vt:lpstr>
      <vt:lpstr>Повторно хвърляне на изключения</vt:lpstr>
      <vt:lpstr>Пример: Хвърляне на изключения</vt:lpstr>
      <vt:lpstr>Създаване на собствени изключения</vt:lpstr>
      <vt:lpstr>Променими и непроменими обекти</vt:lpstr>
      <vt:lpstr>Променими и непроменими обекти</vt:lpstr>
      <vt:lpstr>Променими полета</vt:lpstr>
      <vt:lpstr>Енкапсулация на променими полета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Енкапсулация</dc:title>
  <dc:subject>Модул 1 - ООП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211</cp:revision>
  <dcterms:created xsi:type="dcterms:W3CDTF">2018-05-23T13:08:44Z</dcterms:created>
  <dcterms:modified xsi:type="dcterms:W3CDTF">2023-05-17T12:35:02Z</dcterms:modified>
  <cp:category>programming;education;software engineering;software development</cp:category>
</cp:coreProperties>
</file>