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638" r:id="rId2"/>
    <p:sldId id="639" r:id="rId3"/>
    <p:sldId id="615" r:id="rId4"/>
    <p:sldId id="616" r:id="rId5"/>
    <p:sldId id="617" r:id="rId6"/>
    <p:sldId id="618" r:id="rId7"/>
    <p:sldId id="619" r:id="rId8"/>
    <p:sldId id="620" r:id="rId9"/>
    <p:sldId id="627" r:id="rId10"/>
    <p:sldId id="628" r:id="rId11"/>
    <p:sldId id="629" r:id="rId12"/>
    <p:sldId id="630" r:id="rId13"/>
    <p:sldId id="640" r:id="rId14"/>
    <p:sldId id="631" r:id="rId15"/>
    <p:sldId id="641" r:id="rId16"/>
    <p:sldId id="632" r:id="rId17"/>
    <p:sldId id="637" r:id="rId18"/>
    <p:sldId id="643" r:id="rId19"/>
    <p:sldId id="644" r:id="rId20"/>
    <p:sldId id="650" r:id="rId21"/>
    <p:sldId id="645" r:id="rId22"/>
    <p:sldId id="651" r:id="rId23"/>
    <p:sldId id="646" r:id="rId24"/>
    <p:sldId id="642" r:id="rId25"/>
    <p:sldId id="652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40"/>
            <p14:sldId id="631"/>
            <p14:sldId id="641"/>
            <p14:sldId id="632"/>
            <p14:sldId id="637"/>
            <p14:sldId id="643"/>
            <p14:sldId id="644"/>
            <p14:sldId id="650"/>
            <p14:sldId id="645"/>
            <p14:sldId id="651"/>
            <p14:sldId id="646"/>
            <p14:sldId id="642"/>
            <p14:sldId id="652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8" autoAdjust="0"/>
    <p:restoredTop sz="95215" autoAdjust="0"/>
  </p:normalViewPr>
  <p:slideViewPr>
    <p:cSldViewPr showGuides="1">
      <p:cViewPr varScale="1">
        <p:scale>
          <a:sx n="126" d="100"/>
          <a:sy n="126" d="100"/>
        </p:scale>
        <p:origin x="232" y="6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67687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75858"/>
            <a:ext cx="11083636" cy="1478142"/>
          </a:xfrm>
        </p:spPr>
        <p:txBody>
          <a:bodyPr>
            <a:normAutofit/>
          </a:bodyPr>
          <a:lstStyle/>
          <a:p>
            <a:r>
              <a:rPr lang="bg-BG" sz="3600" dirty="0"/>
              <a:t>Реален срещу компютърен свят</a:t>
            </a:r>
            <a:br>
              <a:rPr lang="en-US" sz="3600" dirty="0"/>
            </a:br>
            <a:r>
              <a:rPr lang="bg-BG" sz="3600" dirty="0"/>
              <a:t>Какво са информационните системи</a:t>
            </a:r>
            <a:r>
              <a:rPr lang="en-US" sz="3600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548527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MS Word</a:t>
            </a:r>
            <a:r>
              <a:rPr lang="bg-BG" sz="3600" dirty="0"/>
              <a:t>, </a:t>
            </a:r>
            <a:r>
              <a:rPr lang="bg-BG" sz="3600" b="1" dirty="0"/>
              <a:t>MS Excel</a:t>
            </a:r>
            <a:r>
              <a:rPr lang="bg-BG" sz="3600" dirty="0"/>
              <a:t> и </a:t>
            </a:r>
            <a:r>
              <a:rPr lang="bg-BG" sz="3600" b="1" dirty="0"/>
              <a:t>PDF</a:t>
            </a:r>
            <a:r>
              <a:rPr lang="bg-BG" sz="3600" dirty="0"/>
              <a:t> документите не са достатъчни за управление на </a:t>
            </a:r>
            <a:r>
              <a:rPr lang="bg-BG" sz="3600" b="1" dirty="0">
                <a:solidFill>
                  <a:schemeClr val="bg1"/>
                </a:solidFill>
              </a:rPr>
              <a:t>големи обеми </a:t>
            </a:r>
            <a:r>
              <a:rPr lang="bg-BG" sz="3600" dirty="0"/>
              <a:t>данни и </a:t>
            </a:r>
            <a:r>
              <a:rPr lang="bg-BG" sz="3600" b="1" dirty="0">
                <a:solidFill>
                  <a:schemeClr val="bg1"/>
                </a:solidFill>
              </a:rPr>
              <a:t>сложни структури</a:t>
            </a:r>
          </a:p>
          <a:p>
            <a:r>
              <a:rPr lang="bg-BG" sz="3600" dirty="0"/>
              <a:t>Често ни е необходим </a:t>
            </a:r>
            <a:r>
              <a:rPr lang="bg-BG" sz="3600" b="1" dirty="0"/>
              <a:t>едновременен достъп </a:t>
            </a:r>
            <a:r>
              <a:rPr lang="bg-BG" sz="3600" dirty="0"/>
              <a:t>на </a:t>
            </a:r>
            <a:r>
              <a:rPr lang="bg-BG" sz="3600" b="1" dirty="0"/>
              <a:t>много потребители</a:t>
            </a:r>
          </a:p>
          <a:p>
            <a:pPr lvl="1"/>
            <a:r>
              <a:rPr lang="bg-BG" sz="3400" dirty="0"/>
              <a:t>Трябва ни 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работа върху данните </a:t>
            </a:r>
            <a:r>
              <a:rPr lang="bg-BG" sz="3400" dirty="0"/>
              <a:t>(споделен 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</a:t>
            </a:r>
            <a:r>
              <a:rPr lang="ru-RU" b="1" dirty="0">
                <a:solidFill>
                  <a:schemeClr val="bg1"/>
                </a:solidFill>
              </a:rPr>
              <a:t>актуализацията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поддръжката</a:t>
            </a:r>
            <a:r>
              <a:rPr lang="ru-RU" dirty="0"/>
              <a:t>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E52D-FD7A-3404-4CC5-34CDE00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20" y="3295984"/>
            <a:ext cx="3498761" cy="3186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</a:t>
            </a:r>
            <a:r>
              <a:rPr lang="ru-RU" sz="3800" b="1" dirty="0">
                <a:solidFill>
                  <a:schemeClr val="bg1"/>
                </a:solidFill>
              </a:rPr>
              <a:t>чувствителна</a:t>
            </a:r>
            <a:r>
              <a:rPr lang="ru-RU" sz="3800" dirty="0"/>
              <a:t> информация 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0774-19EF-65D7-A5B7-18B63B1A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0" y="2906309"/>
            <a:ext cx="9392236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350" y="2757647"/>
            <a:ext cx="20574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F4F77-B93B-EDB5-33F8-6A56FF8B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EB79-E4F8-B2AD-5315-DA2C1945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Управление на </a:t>
            </a:r>
            <a:r>
              <a:rPr lang="ru-RU" sz="3200" b="1" dirty="0">
                <a:solidFill>
                  <a:schemeClr val="bg1"/>
                </a:solidFill>
              </a:rPr>
              <a:t>потребителските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администраторските</a:t>
            </a:r>
            <a:r>
              <a:rPr lang="ru-RU" sz="3200" dirty="0"/>
              <a:t> права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Функции за </a:t>
            </a:r>
            <a:r>
              <a:rPr lang="bg-BG" sz="32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200" dirty="0"/>
              <a:t>, които осигуряват </a:t>
            </a:r>
            <a:r>
              <a:rPr lang="ru-RU" sz="3200" b="1" dirty="0">
                <a:solidFill>
                  <a:schemeClr val="bg1"/>
                </a:solidFill>
              </a:rPr>
              <a:t>правата</a:t>
            </a:r>
            <a:r>
              <a:rPr lang="ru-RU" sz="3200" dirty="0"/>
              <a:t> на потребителите и </a:t>
            </a:r>
            <a:r>
              <a:rPr lang="ru-RU" sz="3200" b="1" dirty="0">
                <a:solidFill>
                  <a:schemeClr val="bg1"/>
                </a:solidFill>
              </a:rPr>
              <a:t>контрол</a:t>
            </a:r>
            <a:r>
              <a:rPr lang="ru-RU" sz="3200" dirty="0"/>
              <a:t> върху техния </a:t>
            </a:r>
            <a:r>
              <a:rPr lang="ru-RU" sz="3200" b="1" dirty="0">
                <a:solidFill>
                  <a:schemeClr val="bg1"/>
                </a:solidFill>
              </a:rPr>
              <a:t>достъп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86590-2FC2-107E-BDC3-4B7AC5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0" name="Picture 2" descr="What Are User Permissions? Concepts, Examples, and Maintenance | Frontegg">
            <a:extLst>
              <a:ext uri="{FF2B5EF4-FFF2-40B4-BE49-F238E27FC236}">
                <a16:creationId xmlns:a16="http://schemas.microsoft.com/office/drawing/2014/main" id="{4ED33EC1-3D7D-70AB-D09E-0921F6AA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0" y="4284000"/>
            <a:ext cx="4635000" cy="235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ИС позволяват изпълнение на структурирани заявки към </a:t>
            </a:r>
            <a:r>
              <a:rPr lang="ru-RU" sz="3800" b="1" dirty="0">
                <a:solidFill>
                  <a:schemeClr val="bg1"/>
                </a:solidFill>
              </a:rPr>
              <a:t>базата данни</a:t>
            </a:r>
            <a:endParaRPr lang="en-US" sz="3800" b="1" dirty="0">
              <a:solidFill>
                <a:schemeClr val="bg1"/>
              </a:solidFill>
            </a:endParaRPr>
          </a:p>
          <a:p>
            <a:pPr lvl="1"/>
            <a:r>
              <a:rPr lang="bg-BG" sz="3600" b="1" dirty="0"/>
              <a:t>Пример</a:t>
            </a:r>
            <a:r>
              <a:rPr lang="bg-BG" sz="3600" dirty="0"/>
              <a:t>: Школо е информационна система </a:t>
            </a:r>
          </a:p>
          <a:p>
            <a:pPr lvl="2"/>
            <a:r>
              <a:rPr lang="bg-BG" sz="3400" dirty="0"/>
              <a:t>При </a:t>
            </a:r>
            <a:r>
              <a:rPr lang="bg-BG" sz="3400" b="1" dirty="0"/>
              <a:t>натсикане</a:t>
            </a:r>
            <a:r>
              <a:rPr lang="bg-BG" sz="3400" dirty="0"/>
              <a:t> на бутона </a:t>
            </a:r>
            <a:r>
              <a:rPr lang="en-US" sz="3400" dirty="0"/>
              <a:t>[</a:t>
            </a:r>
            <a:r>
              <a:rPr lang="bg-BG" sz="3400" b="1" dirty="0"/>
              <a:t>Отсъствия</a:t>
            </a:r>
            <a:r>
              <a:rPr lang="en-US" sz="3400" dirty="0"/>
              <a:t>]</a:t>
            </a:r>
            <a:r>
              <a:rPr lang="bg-BG" sz="3400" dirty="0"/>
              <a:t>, потребителят може да види </a:t>
            </a:r>
            <a:r>
              <a:rPr lang="bg-BG" sz="3400" b="1" dirty="0">
                <a:solidFill>
                  <a:schemeClr val="bg1"/>
                </a:solidFill>
              </a:rPr>
              <a:t>всичките</a:t>
            </a:r>
            <a:r>
              <a:rPr lang="bg-BG" sz="3400" dirty="0"/>
              <a:t> си такива</a:t>
            </a:r>
            <a:endParaRPr lang="ru-RU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174C-F40C-1EBF-70FC-5FBC2D07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6" y="4815553"/>
            <a:ext cx="2526954" cy="1304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6ADDD6-7AEA-EB73-C95B-7B2F777955BA}"/>
              </a:ext>
            </a:extLst>
          </p:cNvPr>
          <p:cNvSpPr/>
          <p:nvPr/>
        </p:nvSpPr>
        <p:spPr bwMode="auto">
          <a:xfrm>
            <a:off x="3578541" y="5310572"/>
            <a:ext cx="502006" cy="31496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2DC618-0D26-1E0C-3C4E-A317297A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38" y="4582103"/>
            <a:ext cx="6811326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4448-C0E1-C761-93E0-74053A1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64E-4EDE-611A-A46B-FF2306125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dirty="0"/>
              <a:t>Заявките също така </a:t>
            </a: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При натискане на бутона </a:t>
            </a:r>
            <a:r>
              <a:rPr lang="en-US" sz="3400" dirty="0"/>
              <a:t>[</a:t>
            </a:r>
            <a:r>
              <a:rPr lang="bg-BG" sz="3400" b="1" dirty="0"/>
              <a:t>Ф</a:t>
            </a:r>
            <a:r>
              <a:rPr lang="ru-RU" sz="3400" b="1" dirty="0"/>
              <a:t>илтри</a:t>
            </a:r>
            <a:r>
              <a:rPr lang="en-US" sz="3400" dirty="0"/>
              <a:t>]</a:t>
            </a:r>
            <a:r>
              <a:rPr lang="ru-RU" sz="3400" dirty="0"/>
              <a:t>, можем да </a:t>
            </a:r>
            <a:r>
              <a:rPr lang="ru-RU" sz="3400" b="1" dirty="0">
                <a:solidFill>
                  <a:schemeClr val="bg1"/>
                </a:solidFill>
              </a:rPr>
              <a:t>изберем</a:t>
            </a:r>
            <a:r>
              <a:rPr lang="ru-RU" sz="3400" dirty="0"/>
              <a:t> кои </a:t>
            </a:r>
            <a:r>
              <a:rPr lang="ru-RU" sz="3400" b="1" dirty="0">
                <a:solidFill>
                  <a:schemeClr val="bg1"/>
                </a:solidFill>
              </a:rPr>
              <a:t>оценки</a:t>
            </a:r>
            <a:r>
              <a:rPr lang="ru-RU" sz="3400" dirty="0"/>
              <a:t> да ни се </a:t>
            </a:r>
            <a:r>
              <a:rPr lang="ru-RU" sz="3400" b="1" dirty="0">
                <a:solidFill>
                  <a:schemeClr val="bg1"/>
                </a:solidFill>
              </a:rPr>
              <a:t>визуализират</a:t>
            </a:r>
            <a:r>
              <a:rPr lang="ru-RU" sz="34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D1B64-0E49-90C8-AF65-3BC09A7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335-26F3-CA88-49F2-0E8210C9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3960536"/>
            <a:ext cx="1665000" cy="587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4ECFA-262C-9363-EFA6-E9F6BDCE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5488858"/>
            <a:ext cx="10946160" cy="685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C8366-C296-C700-CD81-E6244E94EB51}"/>
              </a:ext>
            </a:extLst>
          </p:cNvPr>
          <p:cNvSpPr/>
          <p:nvPr/>
        </p:nvSpPr>
        <p:spPr bwMode="auto">
          <a:xfrm>
            <a:off x="5871000" y="4731353"/>
            <a:ext cx="450000" cy="58764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0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ru-RU" sz="3800" dirty="0"/>
              <a:t>Предоставят </a:t>
            </a:r>
            <a:r>
              <a:rPr lang="bg-BG" sz="38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800" dirty="0"/>
              <a:t>на данните, което </a:t>
            </a:r>
            <a:r>
              <a:rPr lang="bg-BG" sz="38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800" dirty="0"/>
              <a:t> на информацията</a:t>
            </a:r>
            <a:endParaRPr lang="en-US" sz="3800" dirty="0"/>
          </a:p>
          <a:p>
            <a:r>
              <a:rPr lang="ru-RU" sz="3800" dirty="0"/>
              <a:t>ИС позволяват автоматизация на създаването на </a:t>
            </a:r>
            <a:r>
              <a:rPr lang="ru-RU" sz="3800" b="1" dirty="0">
                <a:solidFill>
                  <a:schemeClr val="bg1"/>
                </a:solidFill>
              </a:rPr>
              <a:t>отчети</a:t>
            </a:r>
            <a:endParaRPr lang="en-US" sz="3800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pPr lvl="1"/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HRMS</a:t>
            </a:r>
            <a:r>
              <a:rPr lang="ru-RU" sz="3600" dirty="0"/>
              <a:t> (Управление на човешки ресурси)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TPS </a:t>
            </a:r>
            <a:r>
              <a:rPr lang="ru-RU" sz="3600" dirty="0"/>
              <a:t>(Обработка на транзакции)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(Управление на </a:t>
            </a:r>
            <a:r>
              <a:rPr lang="bg-BG" sz="3600" dirty="0"/>
              <a:t>обучения</a:t>
            </a:r>
            <a:r>
              <a:rPr lang="ru-RU" sz="3600" dirty="0"/>
              <a:t>)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D69CC-1FDC-A212-5B5B-64E12F03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7789-2981-EB9A-49F4-AA93489C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CRM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bg-BG" dirty="0"/>
              <a:t>(</a:t>
            </a:r>
            <a:r>
              <a:rPr lang="en-US" dirty="0"/>
              <a:t>Customer Relationship Management) </a:t>
            </a:r>
            <a:r>
              <a:rPr lang="bg-BG" dirty="0"/>
              <a:t>управляват взаимоотношенията с клиенти</a:t>
            </a:r>
          </a:p>
          <a:p>
            <a:r>
              <a:rPr lang="bg-BG" dirty="0"/>
              <a:t>Примери за </a:t>
            </a:r>
            <a:r>
              <a:rPr lang="en-US" b="1" dirty="0"/>
              <a:t>CRM</a:t>
            </a:r>
            <a:r>
              <a:rPr lang="bg-BG" dirty="0"/>
              <a:t> системи: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продажбите</a:t>
            </a:r>
            <a:r>
              <a:rPr lang="bg-BG" dirty="0"/>
              <a:t> ползваме </a:t>
            </a:r>
            <a:r>
              <a:rPr lang="en-US" dirty="0"/>
              <a:t>CRM, </a:t>
            </a:r>
            <a:r>
              <a:rPr lang="bg-BG" dirty="0"/>
              <a:t>за да проследим всеки клиент: какво сме си </a:t>
            </a:r>
            <a:r>
              <a:rPr lang="bg-BG" b="1" dirty="0">
                <a:solidFill>
                  <a:schemeClr val="bg1"/>
                </a:solidFill>
              </a:rPr>
              <a:t>писали</a:t>
            </a:r>
            <a:r>
              <a:rPr lang="bg-BG" dirty="0"/>
              <a:t> с него, какви </a:t>
            </a:r>
            <a:r>
              <a:rPr lang="bg-BG" b="1" dirty="0">
                <a:solidFill>
                  <a:schemeClr val="bg1"/>
                </a:solidFill>
              </a:rPr>
              <a:t>оферти</a:t>
            </a:r>
            <a:r>
              <a:rPr lang="bg-BG" dirty="0"/>
              <a:t> сме му </a:t>
            </a:r>
            <a:r>
              <a:rPr lang="bg-BG" b="1" dirty="0">
                <a:solidFill>
                  <a:schemeClr val="bg1"/>
                </a:solidFill>
              </a:rPr>
              <a:t>пратили</a:t>
            </a:r>
            <a:r>
              <a:rPr lang="bg-BG" dirty="0"/>
              <a:t>, какви </a:t>
            </a:r>
            <a:r>
              <a:rPr lang="bg-BG" b="1" dirty="0">
                <a:solidFill>
                  <a:schemeClr val="bg1"/>
                </a:solidFill>
              </a:rPr>
              <a:t>цени</a:t>
            </a:r>
            <a:r>
              <a:rPr lang="bg-BG" dirty="0"/>
              <a:t> ползва при нас, какви </a:t>
            </a:r>
            <a:r>
              <a:rPr lang="bg-BG" b="1" dirty="0">
                <a:solidFill>
                  <a:schemeClr val="bg1"/>
                </a:solidFill>
              </a:rPr>
              <a:t>отстъпки </a:t>
            </a:r>
            <a:r>
              <a:rPr lang="bg-BG" dirty="0"/>
              <a:t>и още...</a:t>
            </a:r>
          </a:p>
          <a:p>
            <a:pPr lvl="1"/>
            <a:r>
              <a:rPr lang="bg-BG" dirty="0"/>
              <a:t>В обслужването на клиенти ползваме </a:t>
            </a:r>
            <a:r>
              <a:rPr lang="en-US" dirty="0"/>
              <a:t>CRM</a:t>
            </a:r>
            <a:r>
              <a:rPr lang="bg-BG" dirty="0"/>
              <a:t> система за </a:t>
            </a:r>
            <a:r>
              <a:rPr lang="bg-BG" b="1" dirty="0"/>
              <a:t>проследяване на заявки</a:t>
            </a:r>
            <a:r>
              <a:rPr lang="bg-BG" dirty="0"/>
              <a:t> (</a:t>
            </a:r>
            <a:r>
              <a:rPr lang="en-US" dirty="0"/>
              <a:t>ticketing system): </a:t>
            </a:r>
            <a:r>
              <a:rPr lang="bg-BG" b="1" dirty="0">
                <a:solidFill>
                  <a:schemeClr val="bg1"/>
                </a:solidFill>
              </a:rPr>
              <a:t>подаване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затваряне</a:t>
            </a:r>
            <a:r>
              <a:rPr lang="bg-BG" dirty="0"/>
              <a:t> на заявка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65A92-E220-51D7-8D84-4A0F2AB3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CRM: </a:t>
            </a:r>
            <a:r>
              <a:rPr lang="bg-BG" dirty="0"/>
              <a:t>система за управление на клиенти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629E8-3ABE-AB3F-E715-616613AFE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680C8-A350-66E4-6913-2A42B020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  <a:r>
              <a:rPr lang="bg-BG" dirty="0"/>
              <a:t> система – 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01722-9A2C-4135-07C3-31CF5D6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6" y="1376348"/>
            <a:ext cx="10281190" cy="51576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5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26922-719D-CF08-2A69-A62692913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D83F-144A-E951-F978-D8048A459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HRMS</a:t>
            </a:r>
            <a:r>
              <a:rPr lang="en-US" dirty="0"/>
              <a:t> </a:t>
            </a:r>
            <a:r>
              <a:rPr lang="ru-RU" dirty="0"/>
              <a:t>системите (</a:t>
            </a:r>
            <a:r>
              <a:rPr lang="en-US" dirty="0"/>
              <a:t>Human Resource Management System) </a:t>
            </a:r>
            <a:r>
              <a:rPr lang="ru-RU" dirty="0"/>
              <a:t>управляват процесите, свързани с управлението на </a:t>
            </a:r>
            <a:r>
              <a:rPr lang="ru-RU" b="1" dirty="0">
                <a:solidFill>
                  <a:schemeClr val="bg1"/>
                </a:solidFill>
              </a:rPr>
              <a:t>човешките ресурси</a:t>
            </a:r>
          </a:p>
          <a:p>
            <a:r>
              <a:rPr lang="ru-RU" dirty="0"/>
              <a:t>Примери за </a:t>
            </a:r>
            <a:r>
              <a:rPr lang="en-US" b="1" dirty="0"/>
              <a:t>HRMS</a:t>
            </a:r>
            <a:r>
              <a:rPr lang="en-US" dirty="0"/>
              <a:t> </a:t>
            </a:r>
            <a:r>
              <a:rPr lang="ru-RU" dirty="0"/>
              <a:t>системи: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подбора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персонал</a:t>
            </a:r>
            <a:r>
              <a:rPr lang="ru-RU" dirty="0"/>
              <a:t> ползваме </a:t>
            </a:r>
            <a:r>
              <a:rPr lang="ru-RU" b="1" dirty="0"/>
              <a:t>HRMS</a:t>
            </a:r>
            <a:r>
              <a:rPr lang="ru-RU" dirty="0"/>
              <a:t> за проследяване на </a:t>
            </a:r>
            <a:r>
              <a:rPr lang="ru-RU" b="1" dirty="0"/>
              <a:t>кандидати</a:t>
            </a:r>
            <a:r>
              <a:rPr lang="ru-RU" dirty="0"/>
              <a:t>: </a:t>
            </a:r>
            <a:r>
              <a:rPr lang="ru-RU" b="1" dirty="0"/>
              <a:t>интервюта</a:t>
            </a:r>
            <a:r>
              <a:rPr lang="ru-RU" dirty="0"/>
              <a:t>, </a:t>
            </a:r>
            <a:r>
              <a:rPr lang="ru-RU" b="1" dirty="0"/>
              <a:t>оценки</a:t>
            </a:r>
            <a:r>
              <a:rPr lang="ru-RU" dirty="0"/>
              <a:t>, </a:t>
            </a:r>
            <a:r>
              <a:rPr lang="ru-RU" b="1" dirty="0"/>
              <a:t>оферти</a:t>
            </a:r>
            <a:endParaRPr lang="en-US" b="1" dirty="0"/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управлението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служителите</a:t>
            </a:r>
            <a:r>
              <a:rPr lang="ru-RU" dirty="0"/>
              <a:t> ползваме </a:t>
            </a:r>
            <a:r>
              <a:rPr lang="ru-RU" b="1" dirty="0"/>
              <a:t>HRMS</a:t>
            </a:r>
            <a:r>
              <a:rPr lang="ru-RU" dirty="0"/>
              <a:t> за </a:t>
            </a:r>
            <a:r>
              <a:rPr lang="ru-RU" b="1" dirty="0"/>
              <a:t>проследяване</a:t>
            </a:r>
            <a:r>
              <a:rPr lang="ru-RU" dirty="0"/>
              <a:t> на работното време: </a:t>
            </a:r>
            <a:r>
              <a:rPr lang="ru-RU" b="1" dirty="0"/>
              <a:t>записване</a:t>
            </a:r>
            <a:r>
              <a:rPr lang="ru-RU" dirty="0"/>
              <a:t>, </a:t>
            </a:r>
            <a:r>
              <a:rPr lang="ru-RU" b="1" dirty="0"/>
              <a:t>обработване</a:t>
            </a:r>
            <a:r>
              <a:rPr lang="ru-RU" dirty="0"/>
              <a:t>, </a:t>
            </a:r>
            <a:r>
              <a:rPr lang="ru-RU" b="1" dirty="0"/>
              <a:t>анализ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80103-AAA0-8D78-2FD7-892BA30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HRMS</a:t>
            </a:r>
            <a:r>
              <a:rPr lang="bg-BG" sz="3400" dirty="0"/>
              <a:t>: система за управление на човешки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33490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053C3-0AB2-DFEB-3878-3B49D2365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63FCA-7DBA-3BB7-F5A2-1FB39064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HRMS</a:t>
            </a:r>
            <a:r>
              <a:rPr lang="bg-BG" dirty="0"/>
              <a:t> система – пример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AFE76-E2C3-42B1-2471-A0B58519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2" y="909000"/>
            <a:ext cx="10616238" cy="59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26922-719D-CF08-2A69-A62692913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D83F-144A-E951-F978-D8048A459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>
                <a:solidFill>
                  <a:schemeClr val="bg1"/>
                </a:solidFill>
              </a:rPr>
              <a:t>MIS</a:t>
            </a:r>
            <a:r>
              <a:rPr lang="ru-RU" dirty="0"/>
              <a:t> системите (Management Information Systems) управляват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, необходима за вземане на </a:t>
            </a:r>
            <a:r>
              <a:rPr lang="ru-RU" b="1" dirty="0"/>
              <a:t>управленски</a:t>
            </a:r>
            <a:r>
              <a:rPr lang="ru-RU" dirty="0"/>
              <a:t> </a:t>
            </a:r>
            <a:r>
              <a:rPr lang="ru-RU" b="1" dirty="0"/>
              <a:t>решения</a:t>
            </a:r>
          </a:p>
          <a:p>
            <a:r>
              <a:rPr lang="ru-RU" dirty="0"/>
              <a:t>Примери за </a:t>
            </a:r>
            <a:r>
              <a:rPr lang="ru-RU" b="1" dirty="0">
                <a:solidFill>
                  <a:schemeClr val="bg1"/>
                </a:solidFill>
              </a:rPr>
              <a:t>MIS</a:t>
            </a:r>
            <a:r>
              <a:rPr lang="ru-RU" dirty="0"/>
              <a:t> системи: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бизнес анализа </a:t>
            </a:r>
            <a:r>
              <a:rPr lang="ru-RU" dirty="0"/>
              <a:t>ползваме </a:t>
            </a:r>
            <a:r>
              <a:rPr lang="ru-RU" b="1" dirty="0"/>
              <a:t>MIS</a:t>
            </a:r>
            <a:r>
              <a:rPr lang="ru-RU" dirty="0"/>
              <a:t> за </a:t>
            </a:r>
            <a:r>
              <a:rPr lang="ru-RU" b="1" dirty="0"/>
              <a:t>събиране</a:t>
            </a:r>
            <a:r>
              <a:rPr lang="ru-RU" dirty="0"/>
              <a:t> и </a:t>
            </a:r>
            <a:r>
              <a:rPr lang="ru-RU" b="1" dirty="0"/>
              <a:t>анализ</a:t>
            </a:r>
            <a:r>
              <a:rPr lang="ru-RU" dirty="0"/>
              <a:t> на </a:t>
            </a:r>
            <a:r>
              <a:rPr lang="ru-RU" b="1" dirty="0"/>
              <a:t>данни</a:t>
            </a:r>
            <a:r>
              <a:rPr lang="ru-RU" dirty="0"/>
              <a:t>: </a:t>
            </a:r>
            <a:r>
              <a:rPr lang="ru-RU" b="1" dirty="0"/>
              <a:t>продажби</a:t>
            </a:r>
            <a:r>
              <a:rPr lang="ru-RU" dirty="0"/>
              <a:t>, </a:t>
            </a:r>
            <a:r>
              <a:rPr lang="ru-RU" b="1" dirty="0"/>
              <a:t>печалби</a:t>
            </a:r>
            <a:r>
              <a:rPr lang="ru-RU" dirty="0"/>
              <a:t>, </a:t>
            </a:r>
            <a:r>
              <a:rPr lang="ru-RU" b="1" dirty="0"/>
              <a:t>разходи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отчетността</a:t>
            </a:r>
            <a:r>
              <a:rPr lang="ru-RU" dirty="0"/>
              <a:t> ползваме </a:t>
            </a:r>
            <a:r>
              <a:rPr lang="ru-RU" b="1" dirty="0"/>
              <a:t>MIS</a:t>
            </a:r>
            <a:r>
              <a:rPr lang="ru-RU" dirty="0"/>
              <a:t> за </a:t>
            </a:r>
            <a:r>
              <a:rPr lang="ru-RU" b="1" dirty="0"/>
              <a:t>генериране</a:t>
            </a:r>
            <a:r>
              <a:rPr lang="ru-RU" dirty="0"/>
              <a:t> на </a:t>
            </a:r>
            <a:r>
              <a:rPr lang="ru-RU" b="1" dirty="0"/>
              <a:t>отчети</a:t>
            </a:r>
            <a:r>
              <a:rPr lang="ru-RU" dirty="0"/>
              <a:t>: </a:t>
            </a:r>
            <a:r>
              <a:rPr lang="ru-RU" b="1" dirty="0"/>
              <a:t>финансови</a:t>
            </a:r>
            <a:r>
              <a:rPr lang="ru-RU" dirty="0"/>
              <a:t>, </a:t>
            </a:r>
            <a:r>
              <a:rPr lang="ru-RU" b="1" dirty="0"/>
              <a:t>оперативни</a:t>
            </a:r>
            <a:r>
              <a:rPr lang="ru-RU" dirty="0"/>
              <a:t>, </a:t>
            </a:r>
            <a:r>
              <a:rPr lang="ru-RU" b="1" dirty="0"/>
              <a:t>стратегически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80103-AAA0-8D78-2FD7-892BA30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MIS: </a:t>
            </a:r>
            <a:r>
              <a:rPr lang="bg-BG" dirty="0"/>
              <a:t>системи за управление 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6566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80272-7BD7-5340-1C8F-64E7FA45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B62CB-D369-B535-BF5F-AE3E3C24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</a:t>
            </a:r>
            <a:r>
              <a:rPr lang="bg-BG" dirty="0"/>
              <a:t>система – пример</a:t>
            </a:r>
            <a:endParaRPr lang="en-US" dirty="0"/>
          </a:p>
        </p:txBody>
      </p:sp>
      <p:pic>
        <p:nvPicPr>
          <p:cNvPr id="2050" name="Picture 2" descr="How we developed a Management Information System (MIS) from scratch | DDI  Development">
            <a:extLst>
              <a:ext uri="{FF2B5EF4-FFF2-40B4-BE49-F238E27FC236}">
                <a16:creationId xmlns:a16="http://schemas.microsoft.com/office/drawing/2014/main" id="{81663563-0103-C390-3BC1-81448B511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7"/>
          <a:stretch/>
        </p:blipFill>
        <p:spPr bwMode="auto">
          <a:xfrm>
            <a:off x="1505999" y="1356303"/>
            <a:ext cx="9180002" cy="523439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BF68B-C8FB-06EF-4442-B9EB2FBA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8DAC-433A-2A4B-C7F0-2A9774F8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TPS </a:t>
            </a:r>
            <a:r>
              <a:rPr lang="bg-BG" dirty="0"/>
              <a:t>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система </a:t>
            </a:r>
            <a:r>
              <a:rPr lang="ru-RU" dirty="0"/>
              <a:t>за обработка на информация за </a:t>
            </a:r>
            <a:r>
              <a:rPr lang="ru-RU" b="1" dirty="0">
                <a:solidFill>
                  <a:schemeClr val="bg1"/>
                </a:solidFill>
              </a:rPr>
              <a:t>бизнес транзакции</a:t>
            </a:r>
          </a:p>
          <a:p>
            <a:pPr lvl="1"/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събиране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всички данни за транзакции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Производителност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надеждност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последователност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B9270-A8CE-59AD-35F2-E1CAD753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</a:t>
            </a:r>
            <a:r>
              <a:rPr lang="bg-BG" dirty="0"/>
              <a:t>: Системи за обработка на транзакции</a:t>
            </a:r>
            <a:endParaRPr lang="en-US" dirty="0"/>
          </a:p>
        </p:txBody>
      </p:sp>
      <p:pic>
        <p:nvPicPr>
          <p:cNvPr id="1028" name="Picture 4" descr="What Are Transaction Processing Systems?">
            <a:extLst>
              <a:ext uri="{FF2B5EF4-FFF2-40B4-BE49-F238E27FC236}">
                <a16:creationId xmlns:a16="http://schemas.microsoft.com/office/drawing/2014/main" id="{1E94EE23-A4C2-4317-CFBF-E9BF80A5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50" y="4329000"/>
            <a:ext cx="4220500" cy="23740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5792C-3278-F3F8-0416-3798876E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BF07E6-408A-4A59-C68C-2933AFC83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Square</a:t>
            </a:r>
            <a:r>
              <a:rPr lang="ru-RU" dirty="0"/>
              <a:t> е известна със своите </a:t>
            </a:r>
            <a:r>
              <a:rPr lang="ru-RU" b="1" dirty="0"/>
              <a:t>услуги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обработка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плащания</a:t>
            </a:r>
            <a:r>
              <a:rPr lang="ru-RU" dirty="0"/>
              <a:t>, които позволяват на търговците да приемат </a:t>
            </a:r>
            <a:r>
              <a:rPr lang="ru-RU" b="1" dirty="0"/>
              <a:t>кредитни карти </a:t>
            </a:r>
            <a:r>
              <a:rPr lang="ru-RU" dirty="0"/>
              <a:t>и други видове </a:t>
            </a:r>
            <a:r>
              <a:rPr lang="ru-RU" b="1" dirty="0"/>
              <a:t>електронни плащания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BCFDC-73B0-0D16-7568-976F5231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система – пример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B96E8-A808-C253-8586-BE250107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62" y="3078163"/>
            <a:ext cx="6081289" cy="3429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6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Кога и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Съхранение на данни. 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dirty="0"/>
              <a:t>Касови бележки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bg-BG" sz="3400" b="1" spc="-60" dirty="0">
                <a:solidFill>
                  <a:srgbClr val="224464"/>
                </a:solidFill>
                <a:cs typeface="Calibri"/>
              </a:rPr>
              <a:t>групираме аналогични по смисъл данни </a:t>
            </a:r>
            <a:r>
              <a:rPr lang="bg-BG" sz="3400" spc="-60" dirty="0">
                <a:solidFill>
                  <a:srgbClr val="224464"/>
                </a:solidFill>
                <a:cs typeface="Calibri"/>
              </a:rPr>
              <a:t>в отделни колони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bg-BG" sz="3400" dirty="0">
              <a:latin typeface="Calibri"/>
              <a:cs typeface="Calibri"/>
            </a:endParaRPr>
          </a:p>
          <a:p>
            <a:endParaRPr lang="bg-BG" sz="3400" dirty="0"/>
          </a:p>
          <a:p>
            <a:endParaRPr lang="bg-BG" sz="3400" dirty="0"/>
          </a:p>
          <a:p>
            <a:endParaRPr lang="bg-BG" sz="3400" dirty="0"/>
          </a:p>
          <a:p>
            <a:pPr>
              <a:buNone/>
            </a:pPr>
            <a:endParaRPr lang="bg-BG" sz="3400" dirty="0"/>
          </a:p>
          <a:p>
            <a:r>
              <a:rPr lang="bg-BG" sz="3400" dirty="0"/>
              <a:t>Така съхраняваме данните в </a:t>
            </a:r>
            <a:r>
              <a:rPr lang="bg-BG" sz="3400" b="1" dirty="0"/>
              <a:t>таблици</a:t>
            </a:r>
            <a:r>
              <a:rPr lang="bg-BG" sz="3400" dirty="0"/>
              <a:t> (както в Excel)</a:t>
            </a:r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 </a:t>
            </a:r>
            <a:r>
              <a:rPr lang="bg-BG" dirty="0"/>
              <a:t>(напр. продукти и поръчки)</a:t>
            </a:r>
            <a:endParaRPr lang="bg-BG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</a:t>
            </a:r>
            <a:r>
              <a:rPr lang="ru-RU" sz="3200" dirty="0" err="1">
                <a:solidFill>
                  <a:srgbClr val="224464"/>
                </a:solidFill>
                <a:cs typeface="Calibri"/>
              </a:rPr>
              <a:t>достъпа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961148"/>
            <a:ext cx="8518146" cy="5721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28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28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28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28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28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lang="en-US" sz="2800" spc="-5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28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ru-RU" sz="28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(СУБД)</a:t>
            </a:r>
            <a:endParaRPr lang="ru-RU" sz="2800" dirty="0"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10" dirty="0">
                <a:solidFill>
                  <a:srgbClr val="224464"/>
                </a:solidFill>
                <a:cs typeface="Calibri"/>
              </a:rPr>
              <a:t>Определят 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структурата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 на базата данни</a:t>
            </a:r>
            <a:endParaRPr lang="ru-RU" sz="2800" dirty="0"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20" dirty="0">
                <a:solidFill>
                  <a:srgbClr val="224464"/>
                </a:solidFill>
                <a:cs typeface="Calibri"/>
              </a:rPr>
              <a:t>Позволяват ни да 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добавяме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C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reate)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четем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R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ead)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800" b="1" spc="-5" dirty="0">
                <a:solidFill>
                  <a:srgbClr val="224464"/>
                </a:solidFill>
                <a:cs typeface="Calibri"/>
              </a:rPr>
              <a:t>променяме</a:t>
            </a:r>
            <a:r>
              <a:rPr lang="ru-RU" sz="280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15" dirty="0">
                <a:solidFill>
                  <a:srgbClr val="224464"/>
                </a:solidFill>
                <a:cs typeface="Calibri"/>
              </a:rPr>
              <a:t>U</a:t>
            </a:r>
            <a:r>
              <a:rPr lang="ru-RU" sz="2800" spc="-15" dirty="0">
                <a:solidFill>
                  <a:srgbClr val="224464"/>
                </a:solidFill>
                <a:cs typeface="Calibri"/>
              </a:rPr>
              <a:t>pdate)</a:t>
            </a:r>
            <a:r>
              <a:rPr lang="ru-RU" sz="2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и </a:t>
            </a:r>
            <a:r>
              <a:rPr lang="ru-RU" sz="2800" b="1" spc="-5" dirty="0">
                <a:solidFill>
                  <a:srgbClr val="224464"/>
                </a:solidFill>
                <a:cs typeface="Calibri"/>
              </a:rPr>
              <a:t>изтриваме</a:t>
            </a:r>
            <a:r>
              <a:rPr lang="ru-RU" sz="280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15" dirty="0">
                <a:solidFill>
                  <a:srgbClr val="224464"/>
                </a:solidFill>
                <a:cs typeface="Calibri"/>
              </a:rPr>
              <a:t>D</a:t>
            </a:r>
            <a:r>
              <a:rPr lang="ru-RU" sz="2800" spc="-15" dirty="0">
                <a:solidFill>
                  <a:srgbClr val="224464"/>
                </a:solidFill>
                <a:cs typeface="Calibri"/>
              </a:rPr>
              <a:t>elete) данни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(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CRUD</a:t>
            </a:r>
            <a:r>
              <a:rPr lang="ru-RU" sz="2800" b="1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операции)</a:t>
            </a:r>
            <a:endParaRPr lang="ru-RU" sz="2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25" dirty="0">
                <a:solidFill>
                  <a:srgbClr val="224464"/>
                </a:solidFill>
                <a:cs typeface="Calibri"/>
              </a:rPr>
              <a:t>Изпълняват </a:t>
            </a:r>
            <a:r>
              <a:rPr lang="ru-RU" sz="2800" b="1" spc="-25" dirty="0">
                <a:solidFill>
                  <a:srgbClr val="224464"/>
                </a:solidFill>
                <a:cs typeface="Calibri"/>
              </a:rPr>
              <a:t>заявки</a:t>
            </a:r>
            <a:r>
              <a:rPr lang="ru-RU" sz="2800" spc="-2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(филтриране /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 търсене на данни)</a:t>
            </a:r>
            <a:endParaRPr lang="ru-RU" sz="2800" dirty="0">
              <a:cs typeface="Calibri"/>
            </a:endParaRPr>
          </a:p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03" y="32490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dirty="0"/>
              <a:t>в базите данни са структури, които ускоряват търсенето и филтрирането на данни</a:t>
            </a:r>
          </a:p>
          <a:p>
            <a:pPr lvl="1">
              <a:buClr>
                <a:schemeClr val="tx2"/>
              </a:buClr>
            </a:pPr>
            <a:r>
              <a:rPr lang="bg-BG" sz="3000" spc="-15" dirty="0">
                <a:cs typeface="Calibri"/>
              </a:rPr>
              <a:t>Осигуряват </a:t>
            </a:r>
            <a:r>
              <a:rPr lang="bg-BG" sz="30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sz="3000" dirty="0"/>
              <a:t>на записи по конкретно поле, </a:t>
            </a:r>
            <a:r>
              <a:rPr lang="bg-BG" sz="30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sz="3000" dirty="0"/>
              <a:t>преглеждането на цялата таблица</a:t>
            </a:r>
          </a:p>
          <a:p>
            <a:r>
              <a:rPr lang="ru-RU" sz="3200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dirty="0"/>
              <a:t>на заявките, като намаляват времето за изпълнение</a:t>
            </a:r>
          </a:p>
          <a:p>
            <a:r>
              <a:rPr lang="ru-RU" sz="3200" dirty="0"/>
              <a:t>Създават оптимизирани пътища за достъп до данните</a:t>
            </a:r>
          </a:p>
          <a:p>
            <a:pPr lvl="1"/>
            <a:r>
              <a:rPr lang="ru-RU" sz="3000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 descr="A logo of a database&#10;&#10;Description automatically generated">
            <a:extLst>
              <a:ext uri="{FF2B5EF4-FFF2-40B4-BE49-F238E27FC236}">
                <a16:creationId xmlns:a16="http://schemas.microsoft.com/office/drawing/2014/main" id="{295DDD46-BCA6-7B95-B33A-DA9E7675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1905" r="10714" b="7738"/>
          <a:stretch/>
        </p:blipFill>
        <p:spPr>
          <a:xfrm>
            <a:off x="10233188" y="3339000"/>
            <a:ext cx="1775309" cy="17430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5916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 (ИС)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</TotalTime>
  <Words>1107</Words>
  <Application>Microsoft Macintosh PowerPoint</Application>
  <PresentationFormat>Widescreen</PresentationFormat>
  <Paragraphs>159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данни. 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</vt:lpstr>
      <vt:lpstr>Информационни системи (ИС)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Заявки от потребителя (1)</vt:lpstr>
      <vt:lpstr>Заявки от потребителя (2)</vt:lpstr>
      <vt:lpstr>Отчети</vt:lpstr>
      <vt:lpstr>Видове ИС</vt:lpstr>
      <vt:lpstr>CRM: система за управление на клиенти</vt:lpstr>
      <vt:lpstr>CRM система – пример</vt:lpstr>
      <vt:lpstr>HRMS: система за управление на човешки ресурси</vt:lpstr>
      <vt:lpstr>HRMS система – пример</vt:lpstr>
      <vt:lpstr>MIS: системи за управление на информация</vt:lpstr>
      <vt:lpstr>MIS система – пример</vt:lpstr>
      <vt:lpstr>TPS: Системи за обработка на транзакции</vt:lpstr>
      <vt:lpstr>TPS система – пример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200</cp:revision>
  <dcterms:created xsi:type="dcterms:W3CDTF">2018-05-23T13:08:44Z</dcterms:created>
  <dcterms:modified xsi:type="dcterms:W3CDTF">2024-07-16T05:24:33Z</dcterms:modified>
  <cp:category>computer programming;programming;software development;software engineering</cp:category>
</cp:coreProperties>
</file>