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1176" r:id="rId2"/>
    <p:sldId id="1177" r:id="rId3"/>
    <p:sldId id="1187" r:id="rId4"/>
    <p:sldId id="1186" r:id="rId5"/>
    <p:sldId id="1191" r:id="rId6"/>
    <p:sldId id="1178" r:id="rId7"/>
    <p:sldId id="1184" r:id="rId8"/>
    <p:sldId id="1180" r:id="rId9"/>
    <p:sldId id="1181" r:id="rId10"/>
    <p:sldId id="1182" r:id="rId11"/>
    <p:sldId id="1183" r:id="rId12"/>
    <p:sldId id="1185" r:id="rId13"/>
    <p:sldId id="1179" r:id="rId14"/>
    <p:sldId id="1192" r:id="rId15"/>
    <p:sldId id="1193" r:id="rId16"/>
    <p:sldId id="1188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A18671-BE6C-40D4-925E-1D772A4AA928}">
          <p14:sldIdLst>
            <p14:sldId id="1176"/>
            <p14:sldId id="1177"/>
          </p14:sldIdLst>
        </p14:section>
        <p14:section name="SQL INSERT" id="{1938BC29-D6C7-41DA-BD16-378896CDA63A}">
          <p14:sldIdLst>
            <p14:sldId id="1187"/>
            <p14:sldId id="1186"/>
            <p14:sldId id="1191"/>
          </p14:sldIdLst>
        </p14:section>
        <p14:section name="SQL UPDATE" id="{9371EDD8-86E9-486E-9BE5-F352043E9F14}">
          <p14:sldIdLst>
            <p14:sldId id="1178"/>
            <p14:sldId id="1184"/>
            <p14:sldId id="1180"/>
            <p14:sldId id="1181"/>
            <p14:sldId id="1182"/>
          </p14:sldIdLst>
        </p14:section>
        <p14:section name="SQL DELETE" id="{BF095E5A-2679-4392-9781-E97ED42EC4D0}">
          <p14:sldIdLst>
            <p14:sldId id="1183"/>
            <p14:sldId id="1185"/>
            <p14:sldId id="1179"/>
            <p14:sldId id="1192"/>
            <p14:sldId id="1193"/>
            <p14:sldId id="1188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89314-5FB4-4164-9EFC-88B06003D9F4}" v="4" dt="2023-10-06T15:56:18.71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69" autoAdjust="0"/>
    <p:restoredTop sz="95241" autoAdjust="0"/>
  </p:normalViewPr>
  <p:slideViewPr>
    <p:cSldViewPr showGuides="1">
      <p:cViewPr varScale="1">
        <p:scale>
          <a:sx n="33" d="100"/>
          <a:sy n="33" d="100"/>
        </p:scale>
        <p:origin x="200" y="26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4B89314-5FB4-4164-9EFC-88B06003D9F4}"/>
    <pc:docChg chg="custSel modSld addSection delSection modSection">
      <pc:chgData name="Spasko Katsarski" userId="cc8518145bc96298" providerId="LiveId" clId="{94B89314-5FB4-4164-9EFC-88B06003D9F4}" dt="2023-10-06T15:55:51.227" v="67" actId="47"/>
      <pc:docMkLst>
        <pc:docMk/>
      </pc:docMkLst>
      <pc:sldChg chg="addSp delSp modSp mod">
        <pc:chgData name="Spasko Katsarski" userId="cc8518145bc96298" providerId="LiveId" clId="{94B89314-5FB4-4164-9EFC-88B06003D9F4}" dt="2023-10-06T15:54:02.153" v="11" actId="1076"/>
        <pc:sldMkLst>
          <pc:docMk/>
          <pc:sldMk cId="106958332" sldId="1176"/>
        </pc:sldMkLst>
        <pc:spChg chg="del">
          <ac:chgData name="Spasko Katsarski" userId="cc8518145bc96298" providerId="LiveId" clId="{94B89314-5FB4-4164-9EFC-88B06003D9F4}" dt="2023-10-06T15:53:35.142" v="0" actId="478"/>
          <ac:spMkLst>
            <pc:docMk/>
            <pc:sldMk cId="106958332" sldId="1176"/>
            <ac:spMk id="2" creationId="{174E7238-E0F5-CE09-B7E9-FC94ACE884D5}"/>
          </ac:spMkLst>
        </pc:spChg>
        <pc:spChg chg="del mod">
          <ac:chgData name="Spasko Katsarski" userId="cc8518145bc96298" providerId="LiveId" clId="{94B89314-5FB4-4164-9EFC-88B06003D9F4}" dt="2023-10-06T15:53:49.562" v="4" actId="478"/>
          <ac:spMkLst>
            <pc:docMk/>
            <pc:sldMk cId="106958332" sldId="1176"/>
            <ac:spMk id="3" creationId="{00000000-0000-0000-0000-000000000000}"/>
          </ac:spMkLst>
        </pc:spChg>
        <pc:spChg chg="del">
          <ac:chgData name="Spasko Katsarski" userId="cc8518145bc96298" providerId="LiveId" clId="{94B89314-5FB4-4164-9EFC-88B06003D9F4}" dt="2023-10-06T15:53:52.296" v="6" actId="478"/>
          <ac:spMkLst>
            <pc:docMk/>
            <pc:sldMk cId="106958332" sldId="1176"/>
            <ac:spMk id="4" creationId="{00000000-0000-0000-0000-000000000000}"/>
          </ac:spMkLst>
        </pc:spChg>
        <pc:spChg chg="add del mod">
          <ac:chgData name="Spasko Katsarski" userId="cc8518145bc96298" providerId="LiveId" clId="{94B89314-5FB4-4164-9EFC-88B06003D9F4}" dt="2023-10-06T15:53:59.747" v="10" actId="478"/>
          <ac:spMkLst>
            <pc:docMk/>
            <pc:sldMk cId="106958332" sldId="1176"/>
            <ac:spMk id="8" creationId="{C04D2D59-FEF3-2707-EC8D-1380F93867A5}"/>
          </ac:spMkLst>
        </pc:spChg>
        <pc:spChg chg="add del mod">
          <ac:chgData name="Spasko Katsarski" userId="cc8518145bc96298" providerId="LiveId" clId="{94B89314-5FB4-4164-9EFC-88B06003D9F4}" dt="2023-10-06T15:53:54.373" v="8" actId="478"/>
          <ac:spMkLst>
            <pc:docMk/>
            <pc:sldMk cId="106958332" sldId="1176"/>
            <ac:spMk id="10" creationId="{7FEB0393-7FD6-9633-C3C5-77A2AA7B2F77}"/>
          </ac:spMkLst>
        </pc:spChg>
        <pc:spChg chg="add mod">
          <ac:chgData name="Spasko Katsarski" userId="cc8518145bc96298" providerId="LiveId" clId="{94B89314-5FB4-4164-9EFC-88B06003D9F4}" dt="2023-10-06T15:53:52.577" v="7"/>
          <ac:spMkLst>
            <pc:docMk/>
            <pc:sldMk cId="106958332" sldId="1176"/>
            <ac:spMk id="13" creationId="{4656B003-A0B6-3693-CC71-DD6C384500D6}"/>
          </ac:spMkLst>
        </pc:spChg>
        <pc:spChg chg="add mod">
          <ac:chgData name="Spasko Katsarski" userId="cc8518145bc96298" providerId="LiveId" clId="{94B89314-5FB4-4164-9EFC-88B06003D9F4}" dt="2023-10-06T15:54:02.153" v="11" actId="1076"/>
          <ac:spMkLst>
            <pc:docMk/>
            <pc:sldMk cId="106958332" sldId="1176"/>
            <ac:spMk id="14" creationId="{6FA6CBD4-1EDD-102B-DED5-36C1424FD7B6}"/>
          </ac:spMkLst>
        </pc:spChg>
        <pc:picChg chg="mod">
          <ac:chgData name="Spasko Katsarski" userId="cc8518145bc96298" providerId="LiveId" clId="{94B89314-5FB4-4164-9EFC-88B06003D9F4}" dt="2023-10-06T15:53:38.157" v="2" actId="27636"/>
          <ac:picMkLst>
            <pc:docMk/>
            <pc:sldMk cId="106958332" sldId="1176"/>
            <ac:picMk id="12290" creationId="{52FF2604-C568-4D2F-97DB-BF2345736281}"/>
          </ac:picMkLst>
        </pc:picChg>
      </pc:sldChg>
      <pc:sldChg chg="modSp mod">
        <pc:chgData name="Spasko Katsarski" userId="cc8518145bc96298" providerId="LiveId" clId="{94B89314-5FB4-4164-9EFC-88B06003D9F4}" dt="2023-10-06T15:54:54.443" v="43"/>
        <pc:sldMkLst>
          <pc:docMk/>
          <pc:sldMk cId="496784749" sldId="1178"/>
        </pc:sldMkLst>
        <pc:spChg chg="mod">
          <ac:chgData name="Spasko Katsarski" userId="cc8518145bc96298" providerId="LiveId" clId="{94B89314-5FB4-4164-9EFC-88B06003D9F4}" dt="2023-10-06T15:54:54.443" v="43"/>
          <ac:spMkLst>
            <pc:docMk/>
            <pc:sldMk cId="496784749" sldId="1178"/>
            <ac:spMk id="3" creationId="{926A98EC-23EB-9504-20EB-8180C2F367A8}"/>
          </ac:spMkLst>
        </pc:spChg>
        <pc:spChg chg="mod">
          <ac:chgData name="Spasko Katsarski" userId="cc8518145bc96298" providerId="LiveId" clId="{94B89314-5FB4-4164-9EFC-88B06003D9F4}" dt="2023-10-06T15:54:53.131" v="42" actId="20577"/>
          <ac:spMkLst>
            <pc:docMk/>
            <pc:sldMk cId="496784749" sldId="1178"/>
            <ac:spMk id="7" creationId="{C6EAED2D-F885-E654-3D6B-8C58F062EF8D}"/>
          </ac:spMkLst>
        </pc:spChg>
      </pc:sldChg>
      <pc:sldChg chg="modSp mod">
        <pc:chgData name="Spasko Katsarski" userId="cc8518145bc96298" providerId="LiveId" clId="{94B89314-5FB4-4164-9EFC-88B06003D9F4}" dt="2023-10-06T15:55:34.664" v="64"/>
        <pc:sldMkLst>
          <pc:docMk/>
          <pc:sldMk cId="1266809494" sldId="1183"/>
        </pc:sldMkLst>
        <pc:spChg chg="mod">
          <ac:chgData name="Spasko Katsarski" userId="cc8518145bc96298" providerId="LiveId" clId="{94B89314-5FB4-4164-9EFC-88B06003D9F4}" dt="2023-10-06T15:55:34.664" v="64"/>
          <ac:spMkLst>
            <pc:docMk/>
            <pc:sldMk cId="1266809494" sldId="1183"/>
            <ac:spMk id="5" creationId="{FA1E2388-B6CE-A312-85E9-C258F624D84B}"/>
          </ac:spMkLst>
        </pc:spChg>
        <pc:spChg chg="mod">
          <ac:chgData name="Spasko Katsarski" userId="cc8518145bc96298" providerId="LiveId" clId="{94B89314-5FB4-4164-9EFC-88B06003D9F4}" dt="2023-10-06T15:55:33.414" v="63" actId="20577"/>
          <ac:spMkLst>
            <pc:docMk/>
            <pc:sldMk cId="1266809494" sldId="1183"/>
            <ac:spMk id="7" creationId="{77FDECC2-1EA8-3415-78B8-0CA0E4244B50}"/>
          </ac:spMkLst>
        </pc:spChg>
      </pc:sldChg>
      <pc:sldChg chg="modSp mod">
        <pc:chgData name="Spasko Katsarski" userId="cc8518145bc96298" providerId="LiveId" clId="{94B89314-5FB4-4164-9EFC-88B06003D9F4}" dt="2023-10-06T15:54:27.102" v="29"/>
        <pc:sldMkLst>
          <pc:docMk/>
          <pc:sldMk cId="2476379881" sldId="1187"/>
        </pc:sldMkLst>
        <pc:spChg chg="mod">
          <ac:chgData name="Spasko Katsarski" userId="cc8518145bc96298" providerId="LiveId" clId="{94B89314-5FB4-4164-9EFC-88B06003D9F4}" dt="2023-10-06T15:54:27.102" v="29"/>
          <ac:spMkLst>
            <pc:docMk/>
            <pc:sldMk cId="2476379881" sldId="1187"/>
            <ac:spMk id="5" creationId="{B07583D8-92C0-7842-1FB5-2F0F598F0F06}"/>
          </ac:spMkLst>
        </pc:spChg>
        <pc:spChg chg="mod">
          <ac:chgData name="Spasko Katsarski" userId="cc8518145bc96298" providerId="LiveId" clId="{94B89314-5FB4-4164-9EFC-88B06003D9F4}" dt="2023-10-06T15:54:25.821" v="28" actId="20577"/>
          <ac:spMkLst>
            <pc:docMk/>
            <pc:sldMk cId="2476379881" sldId="1187"/>
            <ac:spMk id="7" creationId="{AEE4A382-C28E-F7F9-B3EE-9DA83D198E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4E644D-F49E-E53A-12FD-EA3E9A41CA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832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54293B2-22F6-72BC-0D30-AE594C5FB2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0A5875-4F5D-0D85-1386-4BC572025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634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00A8474-7A77-6FD2-2100-E147B7F43B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2159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1ECEA26-7D1F-06D7-6C10-5E46154FB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98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8F26A5-59B7-5358-76C6-67A91623D4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792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се вмъкват, моделират и премахват данни?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INSERT, UPDATE </a:t>
            </a:r>
            <a:r>
              <a:rPr lang="bg-BG" dirty="0"/>
              <a:t>и </a:t>
            </a:r>
            <a:r>
              <a:rPr lang="en-US" dirty="0"/>
              <a:t>DELETE</a:t>
            </a:r>
            <a:endParaRPr lang="ru-RU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52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656B003-A0B6-3693-CC71-DD6C384500D6}"/>
              </a:ext>
            </a:extLst>
          </p:cNvPr>
          <p:cNvSpPr txBox="1">
            <a:spLocks/>
          </p:cNvSpPr>
          <p:nvPr/>
        </p:nvSpPr>
        <p:spPr>
          <a:xfrm>
            <a:off x="6379867" y="5904000"/>
            <a:ext cx="5248260" cy="341313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FA6CBD4-1EDD-102B-DED5-36C1424FD7B6}"/>
              </a:ext>
            </a:extLst>
          </p:cNvPr>
          <p:cNvSpPr txBox="1">
            <a:spLocks/>
          </p:cNvSpPr>
          <p:nvPr/>
        </p:nvSpPr>
        <p:spPr>
          <a:xfrm>
            <a:off x="6390122" y="5455058"/>
            <a:ext cx="5248260" cy="374236"/>
          </a:xfrm>
          <a:prstGeom prst="rect">
            <a:avLst/>
          </a:prstGeom>
        </p:spPr>
        <p:txBody>
          <a:bodyPr vert="horz" lIns="36000" tIns="36000" rIns="36000" bIns="36000" rtlCol="0" anchor="ctr" anchorCtr="0">
            <a:noAutofit/>
          </a:bodyPr>
          <a:lstStyle>
            <a:lvl1pPr marL="0" indent="0" algn="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</p:spTree>
    <p:extLst>
      <p:ext uri="{BB962C8B-B14F-4D97-AF65-F5344CB8AC3E}">
        <p14:creationId xmlns:p14="http://schemas.microsoft.com/office/powerpoint/2010/main" val="10695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съдържащи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E7DD5A9A-285E-23FE-CCFE-3D2AB5F8C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1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A1E2388-B6CE-A312-85E9-C258F624D84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Премахване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7FDECC2-1EA8-3415-78B8-0CA0E4244B5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DELETE</a:t>
            </a:r>
            <a:endParaRPr lang="bg-BG" dirty="0"/>
          </a:p>
        </p:txBody>
      </p:sp>
      <p:pic>
        <p:nvPicPr>
          <p:cNvPr id="9" name="Picture 8" descr="A circular logo with a circular object with a red x in the middle&#10;&#10;Description automatically generated">
            <a:extLst>
              <a:ext uri="{FF2B5EF4-FFF2-40B4-BE49-F238E27FC236}">
                <a16:creationId xmlns:a16="http://schemas.microsoft.com/office/drawing/2014/main" id="{1D7AD143-D451-1205-1F34-66CBBECD06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1" t="19693" r="18461" b="18768"/>
          <a:stretch/>
        </p:blipFill>
        <p:spPr>
          <a:xfrm>
            <a:off x="4701000" y="1292049"/>
            <a:ext cx="2790000" cy="272195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6680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Използва се за </a:t>
            </a:r>
            <a:r>
              <a:rPr lang="bg-BG" sz="3600" b="1" dirty="0">
                <a:solidFill>
                  <a:schemeClr val="bg1"/>
                </a:solidFill>
              </a:rPr>
              <a:t>изтриване </a:t>
            </a:r>
            <a:r>
              <a:rPr lang="ru-RU" sz="3600" dirty="0"/>
              <a:t>на редове от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премахването </a:t>
            </a:r>
            <a:r>
              <a:rPr lang="ru-RU" sz="3600" dirty="0"/>
              <a:t>на данни от базата, в зависимост от зададени </a:t>
            </a:r>
            <a:r>
              <a:rPr lang="bg-BG" sz="3600" b="1" dirty="0">
                <a:solidFill>
                  <a:schemeClr val="bg1"/>
                </a:solidFill>
              </a:rPr>
              <a:t>условия</a:t>
            </a:r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DELETE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9AB414-7E25-CC73-2242-63BE6A3C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00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/>
              <a:t>Изтриване на всички редове в тавлица </a:t>
            </a:r>
            <a:r>
              <a:rPr lang="en-US" dirty="0"/>
              <a:t>(</a:t>
            </a:r>
            <a:r>
              <a:rPr lang="bg-BG" dirty="0"/>
              <a:t>работи по-бързо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/>
              <a:t>):</a:t>
            </a:r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3261000" y="1719000"/>
            <a:ext cx="787500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181000" y="5589000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8301000" y="3159000"/>
            <a:ext cx="2133600" cy="754917"/>
          </a:xfrm>
          <a:prstGeom prst="wedgeRoundRectCallout">
            <a:avLst>
              <a:gd name="adj1" fmla="val -52494"/>
              <a:gd name="adj2" fmla="val -1162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000" y="5004000"/>
            <a:ext cx="1445808" cy="1445808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AE05BB3-A78D-963B-DA84-BD8759DD2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17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500" b="1" dirty="0">
                <a:solidFill>
                  <a:schemeClr val="bg1"/>
                </a:solidFill>
              </a:rPr>
              <a:t>Изтрийте</a:t>
            </a:r>
            <a:r>
              <a:rPr lang="bg-BG" sz="3500" dirty="0"/>
              <a:t> поръчките, чиито </a:t>
            </a:r>
            <a:r>
              <a:rPr lang="en-US" sz="3500" b="1" dirty="0">
                <a:solidFill>
                  <a:schemeClr val="bg1"/>
                </a:solidFill>
              </a:rPr>
              <a:t>OrderDate</a:t>
            </a:r>
            <a:r>
              <a:rPr lang="en-US" sz="3500" dirty="0"/>
              <a:t> </a:t>
            </a:r>
            <a:r>
              <a:rPr lang="bg-BG" sz="3500" dirty="0"/>
              <a:t>е преди</a:t>
            </a:r>
            <a:r>
              <a:rPr lang="en-US" sz="3500" dirty="0"/>
              <a:t> </a:t>
            </a:r>
            <a:r>
              <a:rPr lang="en-US" sz="3500" b="1" dirty="0">
                <a:solidFill>
                  <a:schemeClr val="bg1"/>
                </a:solidFill>
              </a:rPr>
              <a:t>'2023-01-01'</a:t>
            </a:r>
          </a:p>
          <a:p>
            <a:pPr lvl="1"/>
            <a:r>
              <a:rPr lang="bg-BG" sz="3300" dirty="0"/>
              <a:t>Подсказка</a:t>
            </a:r>
            <a:r>
              <a:rPr lang="en-US" sz="3300" dirty="0"/>
              <a:t>: </a:t>
            </a:r>
            <a:r>
              <a:rPr lang="bg-BG" sz="3300" dirty="0"/>
              <a:t>Използвайте </a:t>
            </a:r>
            <a:r>
              <a:rPr lang="en-US" sz="3300" b="1" dirty="0">
                <a:solidFill>
                  <a:schemeClr val="bg1"/>
                </a:solidFill>
              </a:rPr>
              <a:t>WHERE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3396000" y="3159000"/>
          <a:ext cx="5393825" cy="2745000"/>
        </p:xfrm>
        <a:graphic>
          <a:graphicData uri="http://schemas.openxmlformats.org/drawingml/2006/table">
            <a:tbl>
              <a:tblPr/>
              <a:tblGrid>
                <a:gridCol w="3352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0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OrderId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OrderDate</a:t>
                      </a: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2019-06-20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2022-07-15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2023-03-10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8741" marR="98741" marT="49371" marB="49371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8F5CB9F-B193-4154-4D1A-E23CEF52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273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Изтрийте поръчки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361000" y="1674000"/>
            <a:ext cx="85950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 FROM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Orders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OrderDate &lt; 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2023-01-01</a:t>
            </a:r>
            <a:r>
              <a:rPr lang="en-US" sz="3200" dirty="0"/>
              <a:t>'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000" y="3519000"/>
            <a:ext cx="3600000" cy="1845000"/>
          </a:xfrm>
          <a:prstGeom prst="wedgeRoundRectCallout">
            <a:avLst>
              <a:gd name="adj1" fmla="val 8378"/>
              <a:gd name="adj2" fmla="val -909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на поръчките, направени преди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2023-01-01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DC24927-D769-E10A-AD41-D530D58742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1000" y="1449000"/>
            <a:ext cx="7333456" cy="750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INSERT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Добавяне на нови редове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Вмъкване на данни в колони</a:t>
            </a:r>
            <a:endParaRPr lang="en-US" sz="33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35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Промяна на данни базирани на дадено условие</a:t>
            </a:r>
            <a:endParaRPr lang="en-US" sz="33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300" dirty="0">
                <a:solidFill>
                  <a:schemeClr val="bg2"/>
                </a:solidFill>
              </a:rPr>
              <a:t>Изтриване на записи в таблица</a:t>
            </a:r>
            <a:r>
              <a:rPr lang="en-US" sz="3300" dirty="0">
                <a:solidFill>
                  <a:schemeClr val="bg2"/>
                </a:solidFill>
              </a:rPr>
              <a:t> </a:t>
            </a:r>
            <a:r>
              <a:rPr lang="bg-BG" sz="3300" dirty="0">
                <a:solidFill>
                  <a:schemeClr val="bg2"/>
                </a:solidFill>
              </a:rPr>
              <a:t>според зададеното условие</a:t>
            </a:r>
            <a:endParaRPr lang="en-US" sz="33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3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TRUNCATE</a:t>
            </a:r>
            <a:endParaRPr lang="bg-BG" sz="33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1"/>
              </a:solidFill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A5785F-765B-C74F-062F-5E7A457F6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8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62E7B20-C143-83E8-8CDD-31B312E5E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35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</a:t>
            </a:r>
            <a:r>
              <a:rPr lang="bg-BG" dirty="0"/>
              <a:t>заявки</a:t>
            </a:r>
          </a:p>
          <a:p>
            <a:r>
              <a:rPr lang="en-US" dirty="0"/>
              <a:t>UPDATE </a:t>
            </a:r>
            <a:r>
              <a:rPr lang="bg-BG" dirty="0"/>
              <a:t>заявки</a:t>
            </a:r>
            <a:endParaRPr lang="en-US" dirty="0"/>
          </a:p>
          <a:p>
            <a:r>
              <a:rPr lang="en-US" dirty="0"/>
              <a:t>DELETE </a:t>
            </a:r>
            <a:r>
              <a:rPr lang="bg-BG" dirty="0"/>
              <a:t>заявки</a:t>
            </a:r>
            <a:endParaRPr lang="ru-RU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20AC10-99FC-78AF-76B7-E4E1981DFD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54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07583D8-92C0-7842-1FB5-2F0F598F0F0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Вмъкване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AEE4A382-C28E-F7F9-B3EE-9DA83D198EE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INSERT</a:t>
            </a:r>
            <a:endParaRPr lang="bg-BG" dirty="0"/>
          </a:p>
        </p:txBody>
      </p:sp>
      <p:pic>
        <p:nvPicPr>
          <p:cNvPr id="3" name="Picture 2" descr="A graphic of a database&#10;&#10;Description automatically generated">
            <a:extLst>
              <a:ext uri="{FF2B5EF4-FFF2-40B4-BE49-F238E27FC236}">
                <a16:creationId xmlns:a16="http://schemas.microsoft.com/office/drawing/2014/main" id="{D93CCD6C-A52C-92F8-248D-A6533326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988" y="1269000"/>
            <a:ext cx="2730024" cy="2730024"/>
          </a:xfrm>
          <a:prstGeom prst="ellipse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637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Използва се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добавяне </a:t>
            </a:r>
            <a:r>
              <a:rPr lang="ru-RU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нови редове </a:t>
            </a:r>
            <a:r>
              <a:rPr lang="ru-RU" sz="3600" dirty="0"/>
              <a:t>в таблица</a:t>
            </a:r>
          </a:p>
          <a:p>
            <a:r>
              <a:rPr lang="ru-RU" sz="3600" dirty="0"/>
              <a:t>Позволява </a:t>
            </a:r>
            <a:r>
              <a:rPr lang="bg-BG" sz="3600" b="1" dirty="0">
                <a:solidFill>
                  <a:schemeClr val="bg1"/>
                </a:solidFill>
              </a:rPr>
              <a:t>вмъкването </a:t>
            </a:r>
            <a:r>
              <a:rPr lang="ru-RU" sz="3600" dirty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INSERT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(column1, column2, …)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value2, ...)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B7BF36-1DEA-4D12-B1FB-658B68DF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7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864001"/>
            <a:ext cx="10129234" cy="5803732"/>
          </a:xfrm>
        </p:spPr>
        <p:txBody>
          <a:bodyPr>
            <a:normAutofit/>
          </a:bodyPr>
          <a:lstStyle/>
          <a:p>
            <a:r>
              <a:rPr lang="en-US" sz="3600" dirty="0"/>
              <a:t>SQL INSERT </a:t>
            </a:r>
            <a:r>
              <a:rPr lang="bg-BG" sz="3600" dirty="0"/>
              <a:t>командата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Вмъкване на множество редове</a:t>
            </a:r>
            <a:endParaRPr lang="en-US" sz="3600" dirty="0"/>
          </a:p>
          <a:p>
            <a:endParaRPr lang="en-US" sz="3600" dirty="0"/>
          </a:p>
          <a:p>
            <a:pPr>
              <a:buNone/>
            </a:pPr>
            <a:endParaRPr lang="en-US" sz="3600" dirty="0"/>
          </a:p>
          <a:p>
            <a:pPr>
              <a:buNone/>
            </a:pPr>
            <a:endParaRPr lang="en-US" sz="36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1000" y="1764000"/>
            <a:ext cx="9717292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Customers (Name, Email)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('Ivan Petrov', 'ivan@abv.bg')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1000" y="4059000"/>
            <a:ext cx="969900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 INTO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Orders (OrderId, UserId, Date)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VALUES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dirty="0"/>
              <a:t>1001, 601, '2023-08-05'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    (</a:t>
            </a:r>
            <a:r>
              <a:rPr lang="en-US" sz="3200" b="1" dirty="0"/>
              <a:t>1254, 246, '2023-04-09'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			(</a:t>
            </a:r>
            <a:r>
              <a:rPr lang="en-US" sz="3200" b="1" dirty="0"/>
              <a:t>1080, 198, '2023-07-24'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156000" y="3069000"/>
            <a:ext cx="1980000" cy="855000"/>
          </a:xfrm>
          <a:prstGeom prst="wedgeRoundRectCallout">
            <a:avLst>
              <a:gd name="adj1" fmla="val -39836"/>
              <a:gd name="adj2" fmla="val -832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2EE2EA-4913-B7CC-8494-581D025B19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9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926A98EC-23EB-9504-20EB-8180C2F367A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Моделиране на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6EAED2D-F885-E654-3D6B-8C58F062EF8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SQL UPDATE</a:t>
            </a:r>
            <a:endParaRPr lang="bg-BG" dirty="0"/>
          </a:p>
        </p:txBody>
      </p:sp>
      <p:pic>
        <p:nvPicPr>
          <p:cNvPr id="8" name="Picture 7" descr="A circular logo with a pencil and a circular object&#10;&#10;Description automatically generated">
            <a:extLst>
              <a:ext uri="{FF2B5EF4-FFF2-40B4-BE49-F238E27FC236}">
                <a16:creationId xmlns:a16="http://schemas.microsoft.com/office/drawing/2014/main" id="{9324A23E-EB81-A3C9-C93E-AEF97BB959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t="16998" r="16430" b="16430"/>
          <a:stretch/>
        </p:blipFill>
        <p:spPr>
          <a:xfrm>
            <a:off x="4746000" y="1297421"/>
            <a:ext cx="2700000" cy="267157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67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/>
              <a:t>Използва се за </a:t>
            </a:r>
            <a:r>
              <a:rPr lang="bg-BG" sz="3400" b="1" dirty="0">
                <a:solidFill>
                  <a:schemeClr val="bg1"/>
                </a:solidFill>
              </a:rPr>
              <a:t>промяна </a:t>
            </a:r>
            <a:r>
              <a:rPr lang="ru-RU" sz="3400" dirty="0"/>
              <a:t>на данни във вече съществуващи редове в таблица</a:t>
            </a:r>
            <a:endParaRPr lang="en-US" sz="3400" dirty="0"/>
          </a:p>
          <a:p>
            <a:r>
              <a:rPr lang="ru-RU" sz="3400" dirty="0"/>
              <a:t>Позволява </a:t>
            </a:r>
            <a:r>
              <a:rPr lang="bg-BG" sz="3400" b="1" dirty="0">
                <a:solidFill>
                  <a:schemeClr val="bg1"/>
                </a:solidFill>
              </a:rPr>
              <a:t>актуализиране </a:t>
            </a:r>
            <a:r>
              <a:rPr lang="ru-RU" sz="3400" dirty="0"/>
              <a:t>на стойности в определени колони на базата на зададени </a:t>
            </a:r>
            <a:r>
              <a:rPr lang="bg-BG" sz="3400" b="1" dirty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Командата </a:t>
            </a:r>
            <a:r>
              <a:rPr lang="en-US" dirty="0"/>
              <a:t>UPDATE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1AC4CDC-2085-72DF-5C9C-2F8579684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61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UPDATE </a:t>
            </a:r>
            <a:r>
              <a:rPr lang="bg-BG" dirty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Не забравяйте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/>
              <a:t>клаузата</a:t>
            </a:r>
            <a:r>
              <a:rPr lang="en-US" dirty="0"/>
              <a:t>!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данни</a:t>
            </a: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EA1DFBC-9BD4-510B-A645-DD32BD292B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68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Маркирайте </a:t>
            </a:r>
            <a:r>
              <a:rPr lang="bg-BG" sz="3400" b="1" dirty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/>
              <a:t>проекти като </a:t>
            </a:r>
            <a:r>
              <a:rPr lang="bg-BG" sz="3400" b="1" dirty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Подсказка</a:t>
            </a:r>
            <a:r>
              <a:rPr lang="en-US" sz="3200" dirty="0"/>
              <a:t>: </a:t>
            </a:r>
            <a:r>
              <a:rPr lang="ru-RU" sz="3200" dirty="0"/>
              <a:t>Крайната дата на незавършените проекти е </a:t>
            </a:r>
            <a:r>
              <a:rPr lang="en-US" sz="3200" b="1" dirty="0">
                <a:solidFill>
                  <a:schemeClr val="bg1"/>
                </a:solidFill>
              </a:rPr>
              <a:t>NULL</a:t>
            </a: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07407"/>
              </p:ext>
            </p:extLst>
          </p:nvPr>
        </p:nvGraphicFramePr>
        <p:xfrm>
          <a:off x="741000" y="351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87147"/>
              </p:ext>
            </p:extLst>
          </p:nvPr>
        </p:nvGraphicFramePr>
        <p:xfrm>
          <a:off x="6186000" y="351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41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4F28C3-45A0-C6C5-4154-4311300BC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518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672</Words>
  <Application>Microsoft Macintosh PowerPoint</Application>
  <PresentationFormat>Widescreen</PresentationFormat>
  <Paragraphs>169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SQL INSERT, UPDATE и DELETE</vt:lpstr>
      <vt:lpstr>Съдържание</vt:lpstr>
      <vt:lpstr>SQL INSERT</vt:lpstr>
      <vt:lpstr>Командата INSERT</vt:lpstr>
      <vt:lpstr>Добавяне на данни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  <vt:lpstr>Задача: Изтрийте поръчки</vt:lpstr>
      <vt:lpstr>Решение: Изтрийте поръчки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INSERT, UPDATE и DELETE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84</cp:revision>
  <dcterms:created xsi:type="dcterms:W3CDTF">2018-05-23T13:08:44Z</dcterms:created>
  <dcterms:modified xsi:type="dcterms:W3CDTF">2024-07-15T16:02:34Z</dcterms:modified>
  <cp:category>db;databases;sql;programming;computer programming;software development</cp:category>
</cp:coreProperties>
</file>