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3"/>
  </p:notesMasterIdLst>
  <p:handoutMasterIdLst>
    <p:handoutMasterId r:id="rId24"/>
  </p:handoutMasterIdLst>
  <p:sldIdLst>
    <p:sldId id="503" r:id="rId5"/>
    <p:sldId id="276" r:id="rId6"/>
    <p:sldId id="1240" r:id="rId7"/>
    <p:sldId id="1241" r:id="rId8"/>
    <p:sldId id="1244" r:id="rId9"/>
    <p:sldId id="1245" r:id="rId10"/>
    <p:sldId id="1251" r:id="rId11"/>
    <p:sldId id="1252" r:id="rId12"/>
    <p:sldId id="1246" r:id="rId13"/>
    <p:sldId id="1247" r:id="rId14"/>
    <p:sldId id="1254" r:id="rId15"/>
    <p:sldId id="1248" r:id="rId16"/>
    <p:sldId id="1253" r:id="rId17"/>
    <p:sldId id="1250" r:id="rId18"/>
    <p:sldId id="1249" r:id="rId19"/>
    <p:sldId id="349" r:id="rId20"/>
    <p:sldId id="256" r:id="rId21"/>
    <p:sldId id="4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D4DC"/>
    <a:srgbClr val="D0D4FF"/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3" d="100"/>
          <a:sy n="83" d="100"/>
        </p:scale>
        <p:origin x="-605" y="-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981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12.8.2023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51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Моделиране на бази данни</a:t>
            </a:r>
            <a:endParaRPr lang="bg-BG" sz="4400" dirty="0"/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3726180" y="2133600"/>
            <a:ext cx="4739640" cy="305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2800" b="1" dirty="0" smtClean="0">
                <a:solidFill>
                  <a:schemeClr val="bg1"/>
                </a:solidFill>
              </a:rPr>
              <a:t>Комбиниран ключ </a:t>
            </a:r>
            <a:r>
              <a:rPr lang="bg-BG" sz="2800" dirty="0" smtClean="0"/>
              <a:t>(</a:t>
            </a:r>
            <a:r>
              <a:rPr lang="en-US" sz="2800" dirty="0" smtClean="0"/>
              <a:t>Composite Key)</a:t>
            </a:r>
          </a:p>
          <a:p>
            <a:pPr lvl="1"/>
            <a:r>
              <a:rPr lang="ru-RU" sz="2800" dirty="0" smtClean="0"/>
              <a:t>Създава се чрез комбинация от </a:t>
            </a:r>
            <a:r>
              <a:rPr lang="ru-RU" sz="2800" b="1" dirty="0" smtClean="0">
                <a:solidFill>
                  <a:schemeClr val="bg1"/>
                </a:solidFill>
              </a:rPr>
              <a:t>две или повече </a:t>
            </a:r>
            <a:r>
              <a:rPr lang="ru-RU" sz="2800" dirty="0" smtClean="0"/>
              <a:t>полета</a:t>
            </a:r>
            <a:endParaRPr lang="en-US" sz="2800" dirty="0" smtClean="0"/>
          </a:p>
          <a:p>
            <a:pPr lvl="1"/>
            <a:r>
              <a:rPr lang="bg-BG" sz="2800" dirty="0" smtClean="0"/>
              <a:t>Примери:</a:t>
            </a:r>
          </a:p>
          <a:p>
            <a:pPr lvl="2"/>
            <a:r>
              <a:rPr lang="bg-BG" sz="2800" dirty="0" smtClean="0"/>
              <a:t>Първичен ключ </a:t>
            </a:r>
            <a:r>
              <a:rPr lang="en-US" sz="2800" b="1" dirty="0" smtClean="0">
                <a:solidFill>
                  <a:schemeClr val="bg1"/>
                </a:solidFill>
              </a:rPr>
              <a:t>MountainId</a:t>
            </a:r>
            <a:r>
              <a:rPr lang="en-US" sz="2800" dirty="0" smtClean="0"/>
              <a:t> </a:t>
            </a:r>
            <a:r>
              <a:rPr lang="bg-BG" sz="2800" dirty="0" smtClean="0"/>
              <a:t>в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Mountains</a:t>
            </a:r>
          </a:p>
          <a:p>
            <a:pPr lvl="2"/>
            <a:r>
              <a:rPr lang="bg-BG" sz="2800" dirty="0" smtClean="0"/>
              <a:t>Първичен</a:t>
            </a:r>
            <a:r>
              <a:rPr lang="en-US" sz="2800" dirty="0" smtClean="0"/>
              <a:t> </a:t>
            </a:r>
            <a:r>
              <a:rPr lang="bg-BG" sz="2800" dirty="0" smtClean="0"/>
              <a:t>ключ </a:t>
            </a:r>
            <a:r>
              <a:rPr lang="en-US" sz="2800" b="1" dirty="0" smtClean="0">
                <a:solidFill>
                  <a:schemeClr val="bg1"/>
                </a:solidFill>
              </a:rPr>
              <a:t>TouristId</a:t>
            </a:r>
            <a:r>
              <a:rPr lang="en-US" sz="2800" dirty="0" smtClean="0"/>
              <a:t> </a:t>
            </a:r>
            <a:r>
              <a:rPr lang="bg-BG" sz="2800" dirty="0" smtClean="0"/>
              <a:t>в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Tourists</a:t>
            </a:r>
          </a:p>
          <a:p>
            <a:pPr lvl="2"/>
            <a:r>
              <a:rPr lang="bg-BG" sz="2800" dirty="0" smtClean="0"/>
              <a:t>Комбиниран ключ от </a:t>
            </a:r>
            <a:r>
              <a:rPr lang="en-US" sz="2800" b="1" dirty="0" smtClean="0">
                <a:solidFill>
                  <a:schemeClr val="bg1"/>
                </a:solidFill>
              </a:rPr>
              <a:t>MountainId</a:t>
            </a:r>
            <a:r>
              <a:rPr lang="en-US" sz="2800" dirty="0" smtClean="0"/>
              <a:t> </a:t>
            </a:r>
            <a:r>
              <a:rPr lang="bg-BG" sz="2800" dirty="0" smtClean="0"/>
              <a:t>и </a:t>
            </a:r>
            <a:r>
              <a:rPr lang="en-US" sz="2800" b="1" dirty="0" smtClean="0">
                <a:solidFill>
                  <a:schemeClr val="bg1"/>
                </a:solidFill>
              </a:rPr>
              <a:t>TouristId </a:t>
            </a:r>
            <a:r>
              <a:rPr lang="bg-BG" sz="2800" dirty="0" smtClean="0"/>
              <a:t>в</a:t>
            </a:r>
            <a:r>
              <a:rPr lang="en-US" sz="2800" dirty="0" smtClean="0"/>
              <a:t> </a:t>
            </a:r>
            <a:r>
              <a:rPr lang="bg-BG" sz="2800" dirty="0" smtClean="0"/>
              <a:t>свързващата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MountainsTourists</a:t>
            </a:r>
            <a:endParaRPr lang="bg-BG" sz="2800" b="1" dirty="0" smtClean="0">
              <a:solidFill>
                <a:schemeClr val="bg1"/>
              </a:solidFill>
            </a:endParaRPr>
          </a:p>
          <a:p>
            <a:pPr lvl="3"/>
            <a:r>
              <a:rPr lang="bg-BG" sz="2800" dirty="0" smtClean="0"/>
              <a:t>Така осугряваме</a:t>
            </a:r>
            <a:r>
              <a:rPr lang="en-US" sz="2800" dirty="0" smtClean="0"/>
              <a:t>,</a:t>
            </a:r>
            <a:r>
              <a:rPr lang="bg-BG" sz="2800" dirty="0" smtClean="0"/>
              <a:t> че </a:t>
            </a:r>
            <a:r>
              <a:rPr lang="bg-BG" sz="2800" b="1" dirty="0" smtClean="0">
                <a:solidFill>
                  <a:schemeClr val="bg1"/>
                </a:solidFill>
              </a:rPr>
              <a:t>много</a:t>
            </a:r>
            <a:r>
              <a:rPr lang="en-US" sz="2800" dirty="0" smtClean="0"/>
              <a:t> </a:t>
            </a:r>
            <a:r>
              <a:rPr lang="bg-BG" sz="2800" dirty="0" smtClean="0"/>
              <a:t>туристи могат да качат </a:t>
            </a:r>
            <a:r>
              <a:rPr lang="bg-BG" sz="2800" b="1" dirty="0" smtClean="0">
                <a:solidFill>
                  <a:schemeClr val="bg1"/>
                </a:solidFill>
              </a:rPr>
              <a:t>много</a:t>
            </a:r>
            <a:r>
              <a:rPr lang="bg-BG" sz="2800" dirty="0" smtClean="0"/>
              <a:t> планини</a:t>
            </a:r>
          </a:p>
          <a:p>
            <a:pPr lvl="3"/>
            <a:r>
              <a:rPr lang="bg-BG" sz="2800" dirty="0" smtClean="0"/>
              <a:t>Релация много към много (</a:t>
            </a:r>
            <a:r>
              <a:rPr lang="en-US" sz="2800" b="1" dirty="0" smtClean="0">
                <a:solidFill>
                  <a:schemeClr val="bg1"/>
                </a:solidFill>
              </a:rPr>
              <a:t>Many-to-Many</a:t>
            </a:r>
            <a:r>
              <a:rPr lang="bg-BG" sz="2800" dirty="0" smtClean="0"/>
              <a:t>)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ru-RU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 </a:t>
            </a:r>
            <a:r>
              <a:rPr lang="bg-BG" dirty="0" smtClean="0"/>
              <a:t>ключ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Съчетава </a:t>
            </a:r>
            <a:r>
              <a:rPr lang="ru-RU" sz="3600" b="1" dirty="0" smtClean="0">
                <a:solidFill>
                  <a:schemeClr val="bg1"/>
                </a:solidFill>
              </a:rPr>
              <a:t>повече от един </a:t>
            </a:r>
            <a:r>
              <a:rPr lang="ru-RU" sz="3600" dirty="0" smtClean="0"/>
              <a:t>атрибут за уникална </a:t>
            </a:r>
            <a:r>
              <a:rPr lang="ru-RU" sz="3600" dirty="0" smtClean="0"/>
              <a:t>идентификация</a:t>
            </a:r>
            <a:endParaRPr lang="en-US" sz="3600" dirty="0" smtClean="0"/>
          </a:p>
          <a:p>
            <a:r>
              <a:rPr lang="ru-RU" sz="3600" dirty="0" smtClean="0"/>
              <a:t>Предотвратяване на </a:t>
            </a:r>
            <a:r>
              <a:rPr lang="ru-RU" sz="3600" b="1" dirty="0" smtClean="0">
                <a:solidFill>
                  <a:schemeClr val="bg1"/>
                </a:solidFill>
              </a:rPr>
              <a:t>дубликати</a:t>
            </a:r>
            <a:r>
              <a:rPr lang="ru-RU" sz="3600" dirty="0" smtClean="0"/>
              <a:t> на данни във връзка със специфични </a:t>
            </a:r>
            <a:r>
              <a:rPr lang="ru-RU" sz="3600" dirty="0" smtClean="0"/>
              <a:t>условия</a:t>
            </a:r>
          </a:p>
          <a:p>
            <a:r>
              <a:rPr lang="ru-RU" sz="3600" dirty="0" smtClean="0"/>
              <a:t>Изисква се внимание при </a:t>
            </a:r>
            <a:r>
              <a:rPr lang="ru-RU" sz="3600" dirty="0" smtClean="0"/>
              <a:t>избора на </a:t>
            </a:r>
            <a:r>
              <a:rPr lang="ru-RU" sz="3600" b="1" dirty="0" smtClean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 smtClean="0"/>
              <a:t>за </a:t>
            </a:r>
            <a:r>
              <a:rPr lang="ru-RU" sz="3600" b="1" dirty="0" smtClean="0">
                <a:solidFill>
                  <a:schemeClr val="bg1"/>
                </a:solidFill>
              </a:rPr>
              <a:t>композитния </a:t>
            </a:r>
            <a:r>
              <a:rPr lang="ru-RU" sz="3600" b="1" dirty="0" smtClean="0">
                <a:solidFill>
                  <a:schemeClr val="bg1"/>
                </a:solidFill>
              </a:rPr>
              <a:t>ключ</a:t>
            </a:r>
            <a:endParaRPr lang="ru-RU" sz="3600" b="1" dirty="0" smtClean="0">
              <a:solidFill>
                <a:schemeClr val="bg1"/>
              </a:solidFill>
            </a:endParaRPr>
          </a:p>
          <a:p>
            <a:pPr lvl="1"/>
            <a:r>
              <a:rPr lang="ru-RU" sz="3600" dirty="0" smtClean="0"/>
              <a:t>Избягване на </a:t>
            </a:r>
            <a:r>
              <a:rPr lang="ru-RU" sz="3600" dirty="0" smtClean="0"/>
              <a:t>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 ключ</a:t>
            </a:r>
            <a:r>
              <a:rPr lang="en-US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5029200"/>
            <a:ext cx="10961783" cy="768084"/>
          </a:xfrm>
        </p:spPr>
        <p:txBody>
          <a:bodyPr/>
          <a:lstStyle/>
          <a:p>
            <a:r>
              <a:rPr lang="bg-BG" dirty="0" smtClean="0"/>
              <a:t>Създаване на връзка между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/>
              <a:t>Cities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50000"/>
              </a:lnSpc>
            </a:pPr>
            <a:r>
              <a:rPr lang="bg-BG" dirty="0" smtClean="0"/>
              <a:t>Таблица </a:t>
            </a:r>
            <a:r>
              <a:rPr lang="en-US" b="1" dirty="0" smtClean="0"/>
              <a:t>Countries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 smtClean="0">
                <a:solidFill>
                  <a:schemeClr val="bg1"/>
                </a:solidFill>
              </a:rPr>
              <a:t>първичен ключ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 smtClean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(1)</a:t>
            </a:r>
            <a:endParaRPr lang="bg-BG" dirty="0"/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>
                <a:solidFill>
                  <a:schemeClr val="bg1"/>
                </a:solidFill>
              </a:rPr>
              <a:t>Countries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 smtClean="0"/>
              <a:t>Таблица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63000" y="4572000"/>
            <a:ext cx="2209800" cy="1143000"/>
          </a:xfrm>
          <a:prstGeom prst="wedgeRoundRectCallout">
            <a:avLst>
              <a:gd name="adj1" fmla="val -55952"/>
              <a:gd name="adj2" fmla="val 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3000" dirty="0" smtClean="0">
                <a:solidFill>
                  <a:schemeClr val="bg2"/>
                </a:solidFill>
              </a:rPr>
              <a:t>на записи в таблица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3000" dirty="0" smtClean="0">
                <a:solidFill>
                  <a:schemeClr val="bg2"/>
                </a:solidFill>
              </a:rPr>
              <a:t> между две таблици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 smtClean="0">
                <a:solidFill>
                  <a:schemeClr val="bg2"/>
                </a:solidFill>
              </a:rPr>
              <a:t>Използва полета (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3000" dirty="0" smtClean="0">
                <a:solidFill>
                  <a:schemeClr val="bg2"/>
                </a:solidFill>
              </a:rPr>
              <a:t>) за свързване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3000" dirty="0" smtClean="0"/>
              <a:t> </a:t>
            </a:r>
            <a:r>
              <a:rPr lang="bg-BG" sz="3000" dirty="0" smtClean="0"/>
              <a:t>атрибут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 smtClean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Свързване</a:t>
            </a:r>
            <a:r>
              <a:rPr lang="bg-BG" sz="3000" dirty="0" smtClean="0">
                <a:solidFill>
                  <a:schemeClr val="bg2"/>
                </a:solidFill>
              </a:rPr>
              <a:t> на данни от 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</a:t>
            </a:r>
            <a:r>
              <a:rPr lang="bg-BG" sz="3000" dirty="0" smtClean="0">
                <a:solidFill>
                  <a:schemeClr val="bg2"/>
                </a:solidFill>
              </a:rPr>
              <a:t> таблици</a:t>
            </a:r>
          </a:p>
          <a:p>
            <a:pPr marL="360363" indent="-360363" fontAlgn="base"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 smtClean="0"/>
              <a:t>Таблици, редове, колони</a:t>
            </a:r>
          </a:p>
          <a:p>
            <a:pPr fontAlgn="base">
              <a:spcAft>
                <a:spcPts val="1400"/>
              </a:spcAft>
            </a:pPr>
            <a:r>
              <a:rPr lang="ru-RU" dirty="0" smtClean="0"/>
              <a:t>Автоматично-генериран първичен ключ (identity колона)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прости таблици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Първичен ключ, външен ключ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Таблици, Първичен ключ</a:t>
            </a:r>
            <a:r>
              <a:rPr lang="en-US" dirty="0" smtClean="0"/>
              <a:t>, </a:t>
            </a:r>
            <a:r>
              <a:rPr lang="bg-BG" dirty="0" smtClean="0"/>
              <a:t>Външен ключ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Таблици, редове, колони</a:t>
            </a:r>
            <a:endParaRPr lang="en-US" dirty="0"/>
          </a:p>
        </p:txBody>
      </p:sp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(1)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=""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=""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Таблиците</a:t>
            </a:r>
            <a:r>
              <a:rPr lang="bg-BG" sz="3200" dirty="0" smtClean="0"/>
              <a:t> дефинират структурата:</a:t>
            </a:r>
          </a:p>
          <a:p>
            <a:pPr lvl="1"/>
            <a:r>
              <a:rPr lang="ru-RU" sz="3200" dirty="0" smtClean="0"/>
              <a:t>За всеки атрибут се определя </a:t>
            </a:r>
            <a:r>
              <a:rPr lang="bg-BG" sz="3200" b="1" dirty="0" smtClean="0">
                <a:solidFill>
                  <a:schemeClr val="bg1"/>
                </a:solidFill>
              </a:rPr>
              <a:t>тип данни </a:t>
            </a:r>
            <a:r>
              <a:rPr lang="ru-RU" sz="3200" dirty="0" smtClean="0"/>
              <a:t>(текст, число, дата, ...)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 smtClean="0"/>
              <a:t>на текстовите полета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 smtClean="0"/>
              <a:t>на числовите полета</a:t>
            </a:r>
            <a:endParaRPr lang="bg-BG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Определят</a:t>
            </a:r>
            <a:r>
              <a:rPr lang="bg-BG" sz="3200" b="1" dirty="0" smtClean="0">
                <a:solidFill>
                  <a:schemeClr val="bg1"/>
                </a:solidFill>
              </a:rPr>
              <a:t> релациите</a:t>
            </a:r>
            <a:r>
              <a:rPr lang="bg-BG" sz="3200" dirty="0" smtClean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Вторичен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 smtClean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Първичен ключ </a:t>
            </a:r>
            <a:r>
              <a:rPr lang="bg-BG" sz="3400" dirty="0" smtClean="0"/>
              <a:t>(</a:t>
            </a:r>
            <a:r>
              <a:rPr lang="en-US" sz="3400" dirty="0" smtClean="0"/>
              <a:t>Primary Key)</a:t>
            </a:r>
            <a:endParaRPr lang="bg-BG" sz="3400" dirty="0" smtClean="0"/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Уникален идентификатор </a:t>
            </a:r>
            <a:r>
              <a:rPr lang="ru-RU" sz="3400" dirty="0" smtClean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Гарантира </a:t>
            </a:r>
            <a:r>
              <a:rPr lang="ru-RU" sz="3400" b="1" dirty="0" smtClean="0">
                <a:solidFill>
                  <a:schemeClr val="bg1"/>
                </a:solidFill>
              </a:rPr>
              <a:t>неповтарящи се </a:t>
            </a:r>
            <a:r>
              <a:rPr lang="ru-RU" sz="3400" dirty="0" smtClean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Бързо </a:t>
            </a:r>
            <a:r>
              <a:rPr lang="ru-RU" sz="3400" dirty="0" smtClean="0"/>
              <a:t>и </a:t>
            </a:r>
            <a:r>
              <a:rPr lang="ru-RU" sz="3400" b="1" dirty="0" smtClean="0">
                <a:solidFill>
                  <a:schemeClr val="bg1"/>
                </a:solidFill>
              </a:rPr>
              <a:t>ефективно </a:t>
            </a:r>
            <a:r>
              <a:rPr lang="ru-RU" sz="3400" dirty="0" smtClean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Обикновено се дефинира като единично поле (например, ID)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Identity</a:t>
            </a:r>
            <a:r>
              <a:rPr lang="en-US" sz="3400" dirty="0" smtClean="0"/>
              <a:t> </a:t>
            </a:r>
            <a:r>
              <a:rPr lang="bg-BG" sz="3400" dirty="0" smtClean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Стойността на </a:t>
            </a:r>
            <a:r>
              <a:rPr lang="ru-RU" sz="3400" b="1" dirty="0" smtClean="0">
                <a:solidFill>
                  <a:schemeClr val="bg1"/>
                </a:solidFill>
              </a:rPr>
              <a:t>първичния ключ </a:t>
            </a:r>
            <a:r>
              <a:rPr lang="ru-RU" sz="3400" dirty="0" smtClean="0"/>
              <a:t>автоматично да </a:t>
            </a:r>
            <a:r>
              <a:rPr lang="ru-RU" sz="3400" b="1" dirty="0" smtClean="0">
                <a:solidFill>
                  <a:schemeClr val="bg1"/>
                </a:solidFill>
              </a:rPr>
              <a:t>нараства</a:t>
            </a:r>
            <a:r>
              <a:rPr lang="ru-RU" sz="3400" dirty="0" smtClean="0"/>
              <a:t> с всеки </a:t>
            </a:r>
            <a:r>
              <a:rPr lang="ru-RU" sz="3400" b="1" dirty="0" smtClean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bg-BG" dirty="0" smtClean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 smtClean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Уникалност</a:t>
            </a:r>
            <a:endParaRPr lang="bg-BG" sz="3400" b="1" dirty="0" smtClean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Лесност на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 smtClean="0"/>
              <a:t>Не се изисква изрично задаване на стойност на първичния ключ при вмъкване на записи</a:t>
            </a:r>
            <a:endParaRPr lang="en-US" sz="3400" dirty="0" smtClean="0"/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 smtClean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 smtClean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 smtClean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bg-BG" dirty="0" smtClean="0"/>
              <a:t>атрибут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</a:rPr>
              <a:t>Външен ключ </a:t>
            </a:r>
            <a:r>
              <a:rPr lang="bg-BG" dirty="0" smtClean="0"/>
              <a:t>(</a:t>
            </a:r>
            <a:r>
              <a:rPr lang="en-US" dirty="0" smtClean="0"/>
              <a:t>Foreign Key)</a:t>
            </a:r>
            <a:endParaRPr lang="bg-BG" dirty="0" smtClean="0"/>
          </a:p>
          <a:p>
            <a:pPr lvl="1">
              <a:buClr>
                <a:schemeClr val="tx2"/>
              </a:buClr>
            </a:pPr>
            <a:r>
              <a:rPr lang="ru-RU" dirty="0" smtClean="0"/>
              <a:t>Осигурява връзка между данните в различни таблици</a:t>
            </a:r>
            <a:r>
              <a:rPr lang="en-US" dirty="0" smtClean="0"/>
              <a:t> </a:t>
            </a:r>
            <a:r>
              <a:rPr lang="ru-RU" dirty="0" smtClean="0"/>
              <a:t>(например </a:t>
            </a:r>
            <a:r>
              <a:rPr lang="en-US" b="1" dirty="0" smtClean="0">
                <a:solidFill>
                  <a:schemeClr val="bg1"/>
                </a:solidFill>
              </a:rPr>
              <a:t>Product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Category</a:t>
            </a:r>
            <a:r>
              <a:rPr lang="en-US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Позволява изграждане на </a:t>
            </a:r>
            <a:r>
              <a:rPr lang="ru-RU" b="1" dirty="0" smtClean="0">
                <a:solidFill>
                  <a:schemeClr val="bg1"/>
                </a:solidFill>
              </a:rPr>
              <a:t>релационни връзки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оддръжка на </a:t>
            </a:r>
            <a:r>
              <a:rPr lang="ru-RU" b="1" dirty="0" smtClean="0">
                <a:solidFill>
                  <a:schemeClr val="bg1"/>
                </a:solidFill>
              </a:rPr>
              <a:t>цялост</a:t>
            </a:r>
            <a:r>
              <a:rPr lang="ru-RU" dirty="0" smtClean="0"/>
              <a:t> на данните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16478</TotalTime>
  <Words>760</Words>
  <Application>Microsoft Office PowerPoint</Application>
  <PresentationFormat>Custom</PresentationFormat>
  <Paragraphs>201</Paragraphs>
  <Slides>18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SoftUni</vt:lpstr>
      <vt:lpstr>Моделиране на бази данни</vt:lpstr>
      <vt:lpstr>Съдържание</vt:lpstr>
      <vt:lpstr>Таблици, редове, колони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Обобщение</vt:lpstr>
      <vt:lpstr>Slide 17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330</cp:revision>
  <dcterms:created xsi:type="dcterms:W3CDTF">2018-05-23T13:08:44Z</dcterms:created>
  <dcterms:modified xsi:type="dcterms:W3CDTF">2023-08-12T18:32:01Z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