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87" r:id="rId23"/>
    <p:sldId id="690" r:id="rId24"/>
    <p:sldId id="691" r:id="rId25"/>
    <p:sldId id="692" r:id="rId26"/>
    <p:sldId id="674" r:id="rId27"/>
    <p:sldId id="678" r:id="rId28"/>
    <p:sldId id="681" r:id="rId29"/>
    <p:sldId id="679" r:id="rId30"/>
    <p:sldId id="683" r:id="rId31"/>
    <p:sldId id="673" r:id="rId32"/>
    <p:sldId id="684" r:id="rId33"/>
    <p:sldId id="686" r:id="rId34"/>
    <p:sldId id="685" r:id="rId35"/>
    <p:sldId id="676" r:id="rId36"/>
    <p:sldId id="695" r:id="rId37"/>
    <p:sldId id="694" r:id="rId38"/>
    <p:sldId id="696" r:id="rId39"/>
    <p:sldId id="697" r:id="rId40"/>
    <p:sldId id="698" r:id="rId41"/>
    <p:sldId id="700" r:id="rId42"/>
    <p:sldId id="699" r:id="rId43"/>
    <p:sldId id="633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в .NET" id="{48559A0D-73EE-1842-BA00-161F80786C47}">
          <p14:sldIdLst>
            <p14:sldId id="687"/>
            <p14:sldId id="690"/>
            <p14:sldId id="691"/>
            <p14:sldId id="692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1"/>
            <p14:sldId id="679"/>
            <p14:sldId id="683"/>
            <p14:sldId id="673"/>
            <p14:sldId id="684"/>
            <p14:sldId id="686"/>
            <p14:sldId id="685"/>
            <p14:sldId id="676"/>
            <p14:sldId id="695"/>
            <p14:sldId id="694"/>
            <p14:sldId id="696"/>
            <p14:sldId id="697"/>
            <p14:sldId id="698"/>
            <p14:sldId id="700"/>
            <p14:sldId id="69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в </a:t>
            </a:r>
            <a:r>
              <a:rPr lang="en-US" dirty="0"/>
              <a:t>.NET, </a:t>
            </a:r>
            <a:r>
              <a:rPr lang="bg-BG" dirty="0"/>
              <a:t>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Тестване модула за вход - 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13" y="1195931"/>
            <a:ext cx="5545598" cy="495707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Тестване в </a:t>
            </a:r>
            <a:r>
              <a:rPr lang="en-US" sz="3400" b="1" dirty="0"/>
              <a:t>.NET</a:t>
            </a:r>
            <a:endParaRPr lang="bg-BG" sz="3200" b="1" dirty="0"/>
          </a:p>
          <a:p>
            <a:pPr lvl="1"/>
            <a:r>
              <a:rPr lang="bg-BG" dirty="0"/>
              <a:t>Шаблонът "</a:t>
            </a:r>
            <a:r>
              <a:rPr lang="en-GB" b="1" dirty="0">
                <a:solidFill>
                  <a:schemeClr val="bg1"/>
                </a:solidFill>
              </a:rPr>
              <a:t>Arrange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Act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"</a:t>
            </a:r>
            <a:endParaRPr lang="en-GB" dirty="0"/>
          </a:p>
          <a:p>
            <a:r>
              <a:rPr lang="bg-BG" sz="3400" dirty="0"/>
              <a:t>​Тестване на </a:t>
            </a:r>
            <a:r>
              <a:rPr lang="bg-BG" sz="3400" b="1" dirty="0"/>
              <a:t>Здравна информационна система</a:t>
            </a:r>
          </a:p>
          <a:p>
            <a:pPr lvl="1"/>
            <a:r>
              <a:rPr lang="bg-BG" sz="3200" dirty="0"/>
              <a:t>Настройки, 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Инструменти за тестване в .</a:t>
            </a:r>
            <a:r>
              <a:rPr lang="en-GB" sz="3600" dirty="0"/>
              <a:t>NET,</a:t>
            </a:r>
            <a:endParaRPr lang="bg-BG" sz="3600" dirty="0"/>
          </a:p>
          <a:p>
            <a:r>
              <a:rPr lang="bg-BG" sz="3600" dirty="0"/>
              <a:t>Шаблонът "</a:t>
            </a:r>
            <a:r>
              <a:rPr lang="en-GB" sz="3600" dirty="0"/>
              <a:t>Arrange, Act, Assert</a:t>
            </a:r>
            <a:r>
              <a:rPr lang="bg-BG" sz="3600" dirty="0"/>
              <a:t>"</a:t>
            </a:r>
            <a:endParaRPr lang="en-GB" sz="36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в </a:t>
            </a:r>
            <a:r>
              <a:rPr lang="en-US" sz="4800" dirty="0"/>
              <a:t>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FDBC6-6646-F049-4D33-90828955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00" y="1674000"/>
            <a:ext cx="2168400" cy="2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2E77-7593-0E64-3BB5-4751AB583B1E}"/>
              </a:ext>
            </a:extLst>
          </p:cNvPr>
          <p:cNvSpPr txBox="1">
            <a:spLocks/>
          </p:cNvSpPr>
          <p:nvPr/>
        </p:nvSpPr>
        <p:spPr>
          <a:xfrm>
            <a:off x="190402" y="3789000"/>
            <a:ext cx="1131111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AB9A363-ADC7-18FE-9093-EDF8845C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4808919"/>
            <a:ext cx="5355000" cy="510609"/>
          </a:xfrm>
          <a:prstGeom prst="wedgeRoundRectCallout">
            <a:avLst>
              <a:gd name="adj1" fmla="val -55702"/>
              <a:gd name="adj2" fmla="val -198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</a:t>
            </a:r>
            <a:r>
              <a:rPr lang="bg-BG" sz="2399" b="1" noProof="1">
                <a:solidFill>
                  <a:schemeClr val="bg2"/>
                </a:solidFill>
              </a:rPr>
              <a:t>, обозначаващ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тестов метод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Assert</a:t>
            </a:r>
            <a:r>
              <a:rPr lang="en-GB" sz="3200" dirty="0"/>
              <a:t> </a:t>
            </a:r>
            <a:r>
              <a:rPr lang="en-GB" sz="3200" b="1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AAA</a:t>
            </a:r>
            <a:r>
              <a:rPr lang="en-GB" sz="3200" b="1" dirty="0"/>
              <a:t>)</a:t>
            </a:r>
            <a:r>
              <a:rPr lang="en-GB" sz="3200" dirty="0"/>
              <a:t> </a:t>
            </a:r>
            <a:r>
              <a:rPr lang="bg-BG" sz="3200" dirty="0"/>
              <a:t>е популярен </a:t>
            </a:r>
            <a:r>
              <a:rPr lang="bg-BG" sz="3200" b="1" dirty="0"/>
              <a:t>шаблон</a:t>
            </a:r>
            <a:r>
              <a:rPr lang="bg-BG" sz="3200" dirty="0"/>
              <a:t>, който се използва за </a:t>
            </a:r>
            <a:r>
              <a:rPr lang="bg-BG" sz="3200" b="1" dirty="0"/>
              <a:t>писане</a:t>
            </a:r>
            <a:r>
              <a:rPr lang="bg-BG" sz="3200" dirty="0"/>
              <a:t> на </a:t>
            </a:r>
            <a:r>
              <a:rPr lang="bg-BG" sz="3200" b="1" dirty="0"/>
              <a:t>тестове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 (</a:t>
            </a:r>
            <a:r>
              <a:rPr lang="bg-BG" sz="3200" b="1" dirty="0"/>
              <a:t>Подготовка)</a:t>
            </a:r>
          </a:p>
          <a:p>
            <a:pPr lvl="1"/>
            <a:r>
              <a:rPr lang="bg-BG" sz="3000" dirty="0"/>
              <a:t>Подготвя се </a:t>
            </a:r>
            <a:r>
              <a:rPr lang="bg-BG" sz="3000" b="1" dirty="0">
                <a:solidFill>
                  <a:schemeClr val="bg1"/>
                </a:solidFill>
              </a:rPr>
              <a:t>всичко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необходимо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</a:t>
            </a:r>
            <a:r>
              <a:rPr lang="bg-BG" sz="3000" b="1" dirty="0"/>
              <a:t>теста</a:t>
            </a:r>
          </a:p>
          <a:p>
            <a:pPr lvl="1"/>
            <a:endParaRPr lang="bg-BG" sz="2800" b="1" dirty="0"/>
          </a:p>
          <a:p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 (</a:t>
            </a:r>
            <a:r>
              <a:rPr lang="bg-BG" sz="3200" b="1" dirty="0"/>
              <a:t>Действие)</a:t>
            </a:r>
          </a:p>
          <a:p>
            <a:pPr lvl="1"/>
            <a:r>
              <a:rPr lang="bg-BG" sz="3000" dirty="0"/>
              <a:t>Извършва се </a:t>
            </a:r>
            <a:r>
              <a:rPr lang="bg-BG" sz="3000" b="1" dirty="0">
                <a:solidFill>
                  <a:schemeClr val="bg1"/>
                </a:solidFill>
              </a:rPr>
              <a:t>основното действие</a:t>
            </a:r>
            <a:r>
              <a:rPr lang="bg-BG" sz="3000" dirty="0"/>
              <a:t>, което искаме да </a:t>
            </a:r>
            <a:r>
              <a:rPr lang="bg-BG" sz="3000" b="1" dirty="0"/>
              <a:t>тестваме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 </a:t>
            </a:r>
            <a:r>
              <a:rPr lang="en-US" sz="4000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A7EC-EF86-08F4-8B91-13C9E941F4EF}"/>
              </a:ext>
            </a:extLst>
          </p:cNvPr>
          <p:cNvSpPr txBox="1">
            <a:spLocks/>
          </p:cNvSpPr>
          <p:nvPr/>
        </p:nvSpPr>
        <p:spPr>
          <a:xfrm>
            <a:off x="292800" y="365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 = new Calculator();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75221B1-BC11-AE26-8EED-D34B643030B9}"/>
              </a:ext>
            </a:extLst>
          </p:cNvPr>
          <p:cNvSpPr txBox="1">
            <a:spLocks/>
          </p:cNvSpPr>
          <p:nvPr/>
        </p:nvSpPr>
        <p:spPr>
          <a:xfrm>
            <a:off x="288600" y="554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.Add(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55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chemeClr val="bg1"/>
                </a:solidFill>
              </a:rPr>
              <a:t>Assert</a:t>
            </a:r>
            <a:r>
              <a:rPr lang="en-GB" sz="3000" b="1" dirty="0"/>
              <a:t> (</a:t>
            </a:r>
            <a:r>
              <a:rPr lang="bg-BG" sz="3000" b="1" dirty="0"/>
              <a:t>Потвърждение)</a:t>
            </a:r>
          </a:p>
          <a:p>
            <a:pPr lvl="1"/>
            <a:r>
              <a:rPr lang="bg-BG" sz="2800" dirty="0"/>
              <a:t>Проверява се дали </a:t>
            </a:r>
            <a:r>
              <a:rPr lang="bg-BG" sz="2800" b="1" dirty="0">
                <a:solidFill>
                  <a:schemeClr val="bg1"/>
                </a:solidFill>
              </a:rPr>
              <a:t>резултатът</a:t>
            </a:r>
            <a:r>
              <a:rPr lang="bg-BG" sz="2800" dirty="0"/>
              <a:t> от </a:t>
            </a:r>
            <a:r>
              <a:rPr lang="bg-BG" sz="2800" b="1" dirty="0"/>
              <a:t>действието</a:t>
            </a:r>
            <a:r>
              <a:rPr lang="bg-BG" sz="2800" dirty="0"/>
              <a:t> е това, което </a:t>
            </a:r>
            <a:r>
              <a:rPr lang="bg-BG" sz="2800" b="1" dirty="0"/>
              <a:t>очакваме</a:t>
            </a:r>
            <a:endParaRPr lang="en-BG" sz="2800" b="1" dirty="0"/>
          </a:p>
          <a:p>
            <a:pPr marL="0" indent="0">
              <a:buNone/>
            </a:pPr>
            <a:endParaRPr lang="bg-BG" sz="3600" b="1" dirty="0"/>
          </a:p>
          <a:p>
            <a:r>
              <a:rPr lang="bg-BG" sz="3000" dirty="0"/>
              <a:t>Трите стъпки се </a:t>
            </a:r>
            <a:r>
              <a:rPr lang="bg-BG" sz="3000" b="1" dirty="0"/>
              <a:t>комбинират</a:t>
            </a:r>
            <a:r>
              <a:rPr lang="bg-BG" sz="3000" dirty="0"/>
              <a:t> в цялостен </a:t>
            </a:r>
            <a:r>
              <a:rPr lang="bg-BG" sz="3000" b="1" dirty="0">
                <a:solidFill>
                  <a:schemeClr val="bg1"/>
                </a:solidFill>
              </a:rPr>
              <a:t>тест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</a:t>
            </a:r>
            <a:r>
              <a:rPr lang="en-US" sz="4000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66ED6-31A6-4393-ED9C-8C451588DC5C}"/>
              </a:ext>
            </a:extLst>
          </p:cNvPr>
          <p:cNvSpPr txBox="1">
            <a:spLocks/>
          </p:cNvSpPr>
          <p:nvPr/>
        </p:nvSpPr>
        <p:spPr>
          <a:xfrm>
            <a:off x="316159" y="3617626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Add_ShouldReturnCorrectSum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 = new Calculator();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.Add(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Assert.AreEqual(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);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4A4916F-6F26-E197-5264-A25FF7E0DAA6}"/>
              </a:ext>
            </a:extLst>
          </p:cNvPr>
          <p:cNvSpPr txBox="1">
            <a:spLocks/>
          </p:cNvSpPr>
          <p:nvPr/>
        </p:nvSpPr>
        <p:spPr>
          <a:xfrm>
            <a:off x="316159" y="2501011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Assert.AreEqual(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16F8775-2E8E-A7E1-40EE-26FB35BD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03" y="4170995"/>
            <a:ext cx="5952034" cy="919232"/>
          </a:xfrm>
          <a:prstGeom prst="wedgeRoundRectCallout">
            <a:avLst>
              <a:gd name="adj1" fmla="val -58689"/>
              <a:gd name="adj2" fmla="val -40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996500A-3D17-B7B6-7D90-07F59171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703" y="5234568"/>
            <a:ext cx="4566000" cy="510609"/>
          </a:xfrm>
          <a:prstGeom prst="wedgeRoundRectCallout">
            <a:avLst>
              <a:gd name="adj1" fmla="val -62491"/>
              <a:gd name="adj2" fmla="val -6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Извършваме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действието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C38BEE2-DFFE-A0C3-E0C5-CE2055C3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716" y="5889518"/>
            <a:ext cx="4566000" cy="510609"/>
          </a:xfrm>
          <a:prstGeom prst="wedgeRoundRectCallout">
            <a:avLst>
              <a:gd name="adj1" fmla="val -73616"/>
              <a:gd name="adj2" fmla="val 25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Настройки, 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852BE-A280-A598-DF7F-EFDC6A1A0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тестов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Solution 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HealthcareApp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New Project</a:t>
            </a:r>
          </a:p>
          <a:p>
            <a:pPr lvl="1"/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sz="3000" dirty="0"/>
              <a:t>Избираме </a:t>
            </a:r>
            <a:r>
              <a:rPr lang="bg-BG" sz="3000" b="1" dirty="0"/>
              <a:t>шаблон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xUnit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2B161-384D-EF2D-CF2A-F6B85F07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27219-C909-8C7F-DDEC-66D71610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460085"/>
            <a:ext cx="7110000" cy="11328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A0BDA-1ED1-705D-6D74-88B0A325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0" y="4059000"/>
            <a:ext cx="4900408" cy="266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4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BC613-E293-92BF-3296-E6D88C9F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0C5B-9339-6093-37B9-5A19FABF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на проекта, например </a:t>
            </a:r>
            <a:r>
              <a:rPr lang="bg-BG" sz="2800" b="1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HealthcareApp.Tests</a:t>
            </a:r>
            <a:r>
              <a:rPr lang="bg-BG" sz="2800" b="1" dirty="0"/>
              <a:t>"</a:t>
            </a:r>
            <a:endParaRPr lang="bg-BG" sz="1200" dirty="0"/>
          </a:p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 </a:t>
            </a:r>
            <a:r>
              <a:rPr lang="en-US" sz="2800" b="1" dirty="0"/>
              <a:t>.NET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D7793-A632-083B-A9D3-06009912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BG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AF020-75F5-FD61-7305-2A6A60E7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29000"/>
            <a:ext cx="6000241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5043-F5CE-EA50-4842-6283B7DDD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45" y="3167366"/>
            <a:ext cx="4226985" cy="2548268"/>
          </a:xfrm>
          <a:prstGeom prst="rect">
            <a:avLst/>
          </a:prstGeom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570F270C-1FE2-FEC9-B99C-329CDE4C8D12}"/>
              </a:ext>
            </a:extLst>
          </p:cNvPr>
          <p:cNvSpPr/>
          <p:nvPr/>
        </p:nvSpPr>
        <p:spPr>
          <a:xfrm>
            <a:off x="6481839" y="407380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656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/>
              <a:t>референция</a:t>
            </a:r>
            <a:r>
              <a:rPr lang="bg-BG" sz="3000" dirty="0"/>
              <a:t> към </a:t>
            </a:r>
            <a:r>
              <a:rPr lang="bg-BG" sz="3000" b="1" dirty="0"/>
              <a:t>основния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Dependencies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 Project Reference</a:t>
            </a:r>
            <a:endParaRPr lang="bg-BG" sz="2800" dirty="0"/>
          </a:p>
          <a:p>
            <a:pPr marL="0" indent="0"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6000" dirty="0"/>
          </a:p>
          <a:p>
            <a:r>
              <a:rPr lang="bg-BG" sz="3000" dirty="0"/>
              <a:t>Уверяваме се, че сме </a:t>
            </a:r>
            <a:r>
              <a:rPr lang="bg-BG" sz="3000" b="1" dirty="0"/>
              <a:t>избрали</a:t>
            </a:r>
            <a:r>
              <a:rPr lang="bg-BG" sz="3000" dirty="0"/>
              <a:t> </a:t>
            </a:r>
            <a:r>
              <a:rPr lang="bg-BG" sz="3000" b="1" dirty="0"/>
              <a:t>тестовия проект </a:t>
            </a:r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Package Manager </a:t>
            </a:r>
            <a:r>
              <a:rPr lang="bg-BG" sz="3000" b="1" dirty="0">
                <a:solidFill>
                  <a:schemeClr val="bg1"/>
                </a:solidFill>
              </a:rPr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985EF-C93B-8944-1673-42BC6D79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8" y="2844000"/>
            <a:ext cx="4292741" cy="762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21AC-625B-0ED8-54FF-2024C497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44" y="2359484"/>
            <a:ext cx="5144839" cy="24398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EFEF6B0-0548-688B-D2E9-AA66264AF258}"/>
              </a:ext>
            </a:extLst>
          </p:cNvPr>
          <p:cNvSpPr/>
          <p:nvPr/>
        </p:nvSpPr>
        <p:spPr>
          <a:xfrm>
            <a:off x="4902779" y="287113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D591C-7A54-AE07-55D0-5AB8BE5FC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" y="5847524"/>
            <a:ext cx="8837240" cy="616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1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библиотеката </a:t>
            </a:r>
            <a:r>
              <a:rPr lang="en-US" sz="3000" b="1" dirty="0">
                <a:solidFill>
                  <a:schemeClr val="bg1"/>
                </a:solidFill>
              </a:rPr>
              <a:t>xUnit </a:t>
            </a:r>
            <a:r>
              <a:rPr lang="bg-BG" sz="3000" dirty="0"/>
              <a:t>през </a:t>
            </a:r>
            <a:r>
              <a:rPr lang="en-US" sz="3000" b="1" dirty="0"/>
              <a:t>Package Manager </a:t>
            </a:r>
            <a:r>
              <a:rPr lang="bg-BG" sz="3000" b="1" dirty="0"/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(4)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2B1-7353-0135-069B-DDA46C9DB3DF}"/>
              </a:ext>
            </a:extLst>
          </p:cNvPr>
          <p:cNvSpPr txBox="1">
            <a:spLocks/>
          </p:cNvSpPr>
          <p:nvPr/>
        </p:nvSpPr>
        <p:spPr>
          <a:xfrm>
            <a:off x="316159" y="1809000"/>
            <a:ext cx="11311114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4DDE-ECDE-3E5B-CE9A-A75834C2D180}"/>
              </a:ext>
            </a:extLst>
          </p:cNvPr>
          <p:cNvSpPr txBox="1">
            <a:spLocks/>
          </p:cNvSpPr>
          <p:nvPr/>
        </p:nvSpPr>
        <p:spPr>
          <a:xfrm>
            <a:off x="316159" y="2438836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xunit.runner.visualstudio</a:t>
            </a:r>
          </a:p>
        </p:txBody>
      </p:sp>
    </p:spTree>
    <p:extLst>
      <p:ext uri="{BB962C8B-B14F-4D97-AF65-F5344CB8AC3E}">
        <p14:creationId xmlns:p14="http://schemas.microsoft.com/office/powerpoint/2010/main" val="374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Редактираме </a:t>
            </a:r>
            <a:r>
              <a:rPr lang="en-US" sz="3000" b="1" dirty="0">
                <a:solidFill>
                  <a:schemeClr val="bg1"/>
                </a:solidFill>
              </a:rPr>
              <a:t>FormLogin</a:t>
            </a:r>
            <a:r>
              <a:rPr lang="bg-BG" sz="3000" dirty="0"/>
              <a:t>, за да може да </a:t>
            </a:r>
            <a:r>
              <a:rPr lang="bg-BG" sz="3000" b="1" dirty="0"/>
              <a:t>достъпваме кода </a:t>
            </a:r>
            <a:r>
              <a:rPr lang="bg-BG" sz="3000" dirty="0"/>
              <a:t>за </a:t>
            </a:r>
            <a:r>
              <a:rPr lang="bg-BG" sz="3000" b="1" dirty="0"/>
              <a:t>тестване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600" dirty="0"/>
              <a:t>Променяме нивото на достъп на метода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US" sz="2600" dirty="0"/>
              <a:t> </a:t>
            </a:r>
            <a:r>
              <a:rPr lang="bg-BG" sz="2600" dirty="0"/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/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2" lvl="1" indent="0">
              <a:buNone/>
            </a:pP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тестовия проект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нов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файл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FormLoginTests</a:t>
            </a:r>
          </a:p>
          <a:p>
            <a:pPr marL="0" indent="0">
              <a:buNone/>
            </a:pPr>
            <a:endParaRPr lang="en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4EC08-9B15-5A13-FDCB-7F04C705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" y="2529000"/>
            <a:ext cx="7609500" cy="8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05507-9724-E404-7FB3-42D0EC65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239000"/>
            <a:ext cx="3612251" cy="24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79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правилното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логване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админ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336000" y="1913794"/>
            <a:ext cx="113111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ivanivanov1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Assert.Equal("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202D688-BD7E-9A87-E9F3-CD45E240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1248592-1AAE-A140-F765-6571F8D9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762AE93-06B6-6CE0-6669-225BACB8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484" y="5805801"/>
            <a:ext cx="4566000" cy="919090"/>
          </a:xfrm>
          <a:prstGeom prst="wedgeRoundRectCallout">
            <a:avLst>
              <a:gd name="adj1" fmla="val -34676"/>
              <a:gd name="adj2" fmla="val -73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ролята</a:t>
            </a:r>
            <a:r>
              <a:rPr lang="bg-BG" sz="2399" b="1" noProof="1">
                <a:solidFill>
                  <a:schemeClr val="bg2"/>
                </a:solidFill>
              </a:rPr>
              <a:t>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399" b="1" noProof="1">
                <a:solidFill>
                  <a:schemeClr val="bg2"/>
                </a:solidFill>
              </a:rPr>
              <a:t> да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5F9FD0-DAB9-D8C6-6DE0-1A96BE14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5845356"/>
            <a:ext cx="4566000" cy="919090"/>
          </a:xfrm>
          <a:prstGeom prst="wedgeRoundRectCallout">
            <a:avLst>
              <a:gd name="adj1" fmla="val -13259"/>
              <a:gd name="adj2" fmla="val -103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86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Създаваме </a:t>
            </a:r>
            <a:r>
              <a:rPr lang="bg-BG" sz="2800" b="1" dirty="0"/>
              <a:t>тест</a:t>
            </a:r>
            <a:r>
              <a:rPr lang="bg-BG" sz="2800" dirty="0"/>
              <a:t>, който проверява </a:t>
            </a:r>
            <a:r>
              <a:rPr lang="bg-BG" sz="2800" b="1" dirty="0">
                <a:solidFill>
                  <a:schemeClr val="bg1"/>
                </a:solidFill>
              </a:rPr>
              <a:t>неправилно логване </a:t>
            </a:r>
            <a:r>
              <a:rPr lang="bg-BG" sz="2800" dirty="0"/>
              <a:t>на </a:t>
            </a:r>
            <a:r>
              <a:rPr lang="bg-BG" sz="2800" b="1" dirty="0"/>
              <a:t>потребител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291000" y="1889823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  <a:endParaRPr lang="bg-BG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ButtonLoginClick_InvalidCredentials_ShowsErrorMessage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wronguser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wrongpassword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C0F814D-13DD-59CB-ABCD-E14B90B5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2F4DD48-8166-55F5-16C6-E323D48F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5D990E9-B5E2-832D-236A-48CDA4C8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6049596"/>
            <a:ext cx="4566000" cy="510609"/>
          </a:xfrm>
          <a:prstGeom prst="wedgeRoundRectCallout">
            <a:avLst>
              <a:gd name="adj1" fmla="val -9921"/>
              <a:gd name="adj2" fmla="val -190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60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76183-C70A-C882-7AF0-024E85014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039-BBD4-82EF-3E05-104DBC115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Пускаме тестовете с десен бутон върху </a:t>
            </a:r>
            <a:r>
              <a:rPr lang="en-US" sz="3000" b="1" dirty="0">
                <a:solidFill>
                  <a:schemeClr val="bg1"/>
                </a:solidFill>
              </a:rPr>
              <a:t>FormLoginTests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Run Tests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D736-61A5-C2CA-70D2-1F1C2CCE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(4)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DF6F7-62DD-A0B5-B634-D2E42332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7" y="1917781"/>
            <a:ext cx="3918110" cy="14297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21850F1B-D72F-E8D2-9EDD-15B5A9B255E3}"/>
              </a:ext>
            </a:extLst>
          </p:cNvPr>
          <p:cNvSpPr/>
          <p:nvPr/>
        </p:nvSpPr>
        <p:spPr>
          <a:xfrm rot="5400000">
            <a:off x="5267052" y="3625948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3CA4E-1535-D88B-1694-13BC8AE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47" y="4628581"/>
            <a:ext cx="8148703" cy="19114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нов</a:t>
            </a:r>
            <a:r>
              <a:rPr lang="bg-BG" sz="2400" dirty="0"/>
              <a:t> файл </a:t>
            </a:r>
            <a:r>
              <a:rPr lang="en-US" sz="2400" b="1" dirty="0">
                <a:solidFill>
                  <a:schemeClr val="bg1"/>
                </a:solidFill>
              </a:rPr>
              <a:t>FormLoginPatientsTests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Създаваме </a:t>
            </a:r>
            <a:r>
              <a:rPr lang="bg-BG" sz="2400" b="1" dirty="0"/>
              <a:t>тест</a:t>
            </a:r>
            <a:r>
              <a:rPr lang="bg-BG" sz="2400" dirty="0"/>
              <a:t>, който проверява </a:t>
            </a:r>
            <a:r>
              <a:rPr lang="bg-BG" sz="2400" b="1" dirty="0">
                <a:solidFill>
                  <a:schemeClr val="bg1"/>
                </a:solidFill>
              </a:rPr>
              <a:t>зареждането на пациенти</a:t>
            </a:r>
            <a:endParaRPr lang="en-BG" sz="2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203202" y="2200576"/>
            <a:ext cx="1131111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FormPatients_LoadsPatientsFromDb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bg-BG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LoadPatientsFormDb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, null);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   Assert.True(((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b="1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&gt;)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b="1" noProof="1">
                <a:latin typeface="Consolas" panose="020B0609020204030204" pitchFamily="49" charset="0"/>
              </a:rPr>
              <a:t> 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b="1" noProof="1">
                <a:latin typeface="Consolas" panose="020B0609020204030204" pitchFamily="49" charset="0"/>
              </a:rPr>
              <a:t>);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</a:rPr>
              <a:t>Проверка, че има поне един пациент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194D60A-BBC1-666E-B3CE-54FA0471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64" y="2799000"/>
            <a:ext cx="5952034" cy="919090"/>
          </a:xfrm>
          <a:prstGeom prst="wedgeRoundRectCallout">
            <a:avLst>
              <a:gd name="adj1" fmla="val -65304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8026222-B9B6-A004-15C5-B5A1E939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103" y="4436017"/>
            <a:ext cx="5952034" cy="510609"/>
          </a:xfrm>
          <a:prstGeom prst="wedgeRoundRectCallout">
            <a:avLst>
              <a:gd name="adj1" fmla="val -37566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LoadPatientsFromDb</a:t>
            </a:r>
          </a:p>
        </p:txBody>
      </p:sp>
    </p:spTree>
    <p:extLst>
      <p:ext uri="{BB962C8B-B14F-4D97-AF65-F5344CB8AC3E}">
        <p14:creationId xmlns:p14="http://schemas.microsoft.com/office/powerpoint/2010/main" val="38562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добавянето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26000" y="1777686"/>
            <a:ext cx="1131111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FormPatient_ValidPatientProperties_AddsNewPatient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b="1" noProof="1">
                <a:latin typeface="Consolas" panose="020B0609020204030204" pitchFamily="49" charset="0"/>
              </a:rPr>
              <a:t> = new Patient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FirstName = "John",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LastName = "Doe",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PersonalIdNumber = "1234567890",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Gender = "</a:t>
            </a:r>
            <a:r>
              <a:rPr lang="bg-BG" b="1" noProof="1">
                <a:latin typeface="Consolas" panose="020B0609020204030204" pitchFamily="49" charset="0"/>
              </a:rPr>
              <a:t>Мъж",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Phone = "0888123456"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};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AddNewPatient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40BC73D-64B6-DFA8-E515-68936606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4599000"/>
            <a:ext cx="5318716" cy="919090"/>
          </a:xfrm>
          <a:prstGeom prst="wedgeRoundRectCallout">
            <a:avLst>
              <a:gd name="adj1" fmla="val -44044"/>
              <a:gd name="adj2" fmla="val 889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163153"/>
            <a:ext cx="1131111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p.PersonalIdNumber ==</a:t>
            </a:r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"1234567890");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Assert.Equal("John",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Assert.Equal("Doe",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F6B41EE-2F95-57FB-EBF6-9C3502A8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3" y="1283695"/>
            <a:ext cx="5045097" cy="510609"/>
          </a:xfrm>
          <a:prstGeom prst="wedgeRoundRectCallout">
            <a:avLst>
              <a:gd name="adj1" fmla="val 631"/>
              <a:gd name="adj2" fmla="val 97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AddNewPatient</a:t>
            </a:r>
          </a:p>
        </p:txBody>
      </p:sp>
    </p:spTree>
    <p:extLst>
      <p:ext uri="{BB962C8B-B14F-4D97-AF65-F5344CB8AC3E}">
        <p14:creationId xmlns:p14="http://schemas.microsoft.com/office/powerpoint/2010/main" val="17890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редактирането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921177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FormPatient_ValidPatientProperties_EditsNewPatient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if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== null) return;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b="1" noProof="1">
                <a:latin typeface="Consolas" panose="020B0609020204030204" pitchFamily="49" charset="0"/>
              </a:rPr>
              <a:t> =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b="1" noProof="1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EditPatient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...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C186CD-5BC8-35DC-26B2-15DAF6F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955" y="4183334"/>
            <a:ext cx="5191561" cy="919090"/>
          </a:xfrm>
          <a:prstGeom prst="wedgeRoundRectCallout">
            <a:avLst>
              <a:gd name="adj1" fmla="val -47957"/>
              <a:gd name="adj2" fmla="val 91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280353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p.PatientId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.PatientId);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Assert.Equal("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sz="2400" b="1" noProof="1">
                <a:latin typeface="Consolas" panose="020B0609020204030204" pitchFamily="49" charset="0"/>
              </a:rPr>
              <a:t>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8D6B8E4-DCBD-732D-F87F-0E97EB8A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1404000"/>
            <a:ext cx="4545000" cy="510609"/>
          </a:xfrm>
          <a:prstGeom prst="wedgeRoundRectCallout">
            <a:avLst>
              <a:gd name="adj1" fmla="val -32181"/>
              <a:gd name="adj2" fmla="val 131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EditPatient</a:t>
            </a:r>
          </a:p>
        </p:txBody>
      </p:sp>
    </p:spTree>
    <p:extLst>
      <p:ext uri="{BB962C8B-B14F-4D97-AF65-F5344CB8AC3E}">
        <p14:creationId xmlns:p14="http://schemas.microsoft.com/office/powerpoint/2010/main" val="11827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изтриването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862795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public void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FormPatient_ValidPatient_DeletesNewPatient</a:t>
            </a:r>
            <a:r>
              <a:rPr lang="en-GB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    // Arrange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000" b="1" noProof="1">
                <a:latin typeface="Consolas" panose="020B0609020204030204" pitchFamily="49" charset="0"/>
              </a:rPr>
              <a:t> = new FormPatients();</a:t>
            </a:r>
          </a:p>
          <a:p>
            <a:r>
              <a:rPr lang="en-GB" sz="2000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if 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== null) return;</a:t>
            </a:r>
            <a:br>
              <a:rPr lang="en-GB" sz="2000" b="1" noProof="1">
                <a:latin typeface="Consolas" panose="020B0609020204030204" pitchFamily="49" charset="0"/>
              </a:rPr>
            </a:b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000" b="1" noProof="1">
                <a:latin typeface="Consolas" panose="020B0609020204030204" pitchFamily="49" charset="0"/>
              </a:rPr>
              <a:t> = typeof(FormPatients).GetMethod(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</a:t>
            </a:r>
            <a:r>
              <a:rPr lang="en-GB" sz="2000" b="1" noProof="1">
                <a:latin typeface="Consolas" panose="020B0609020204030204" pitchFamily="49" charset="0"/>
              </a:rPr>
              <a:t>"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DeletePatient</a:t>
            </a:r>
            <a:r>
              <a:rPr lang="en-GB" sz="2000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GB" sz="20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339A6D9-0A29-3647-3336-F4F4ED4C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843509"/>
            <a:ext cx="5952034" cy="919090"/>
          </a:xfrm>
          <a:prstGeom prst="wedgeRoundRectCallout">
            <a:avLst>
              <a:gd name="adj1" fmla="val -30228"/>
              <a:gd name="adj2" fmla="val -77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569016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noProof="1">
                <a:latin typeface="Consolas" panose="020B0609020204030204" pitchFamily="49" charset="0"/>
              </a:rPr>
              <a:t>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400" b="1" noProof="1">
                <a:latin typeface="Consolas" panose="020B0609020204030204" pitchFamily="49" charset="0"/>
              </a:rPr>
              <a:t>, [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400" b="1" noProof="1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var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</a:t>
            </a:r>
            <a:r>
              <a:rPr lang="en-GB" sz="2400" b="1" noProof="1">
                <a:latin typeface="Consolas" panose="020B0609020204030204" pitchFamily="49" charset="0"/>
              </a:rPr>
              <a:t>.FirstOrDefault(p =&gt; p.PatientId == patient.PatientId);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Assert.Null(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A1179BD-21AC-A702-C661-9D5CFCE2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1292107"/>
            <a:ext cx="4968765" cy="510609"/>
          </a:xfrm>
          <a:prstGeom prst="wedgeRoundRectCallout">
            <a:avLst>
              <a:gd name="adj1" fmla="val -36807"/>
              <a:gd name="adj2" fmla="val 129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DeletePatient</a:t>
            </a:r>
          </a:p>
        </p:txBody>
      </p:sp>
    </p:spTree>
    <p:extLst>
      <p:ext uri="{BB962C8B-B14F-4D97-AF65-F5344CB8AC3E}">
        <p14:creationId xmlns:p14="http://schemas.microsoft.com/office/powerpoint/2010/main" val="41015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BDDA7-56BB-8E0E-4A59-D624CE362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D103-E4F6-5846-F9B4-7CDBAE329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 същия начин може да напишем тестове </a:t>
            </a:r>
            <a:r>
              <a:rPr lang="bg-BG" sz="2800" b="1" dirty="0"/>
              <a:t>админи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25ED2-B569-534A-6FEB-2E6D532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/>
              <a:t>(7)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B55D4-3585-807A-B4DF-FEB93258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50" y="2102811"/>
            <a:ext cx="8647900" cy="3559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7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61465</TotalTime>
  <Words>2705</Words>
  <Application>Microsoft Macintosh PowerPoint</Application>
  <PresentationFormat>Widescreen</PresentationFormat>
  <Paragraphs>446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в .NET</vt:lpstr>
      <vt:lpstr>Инструменти за тестване в .NET</vt:lpstr>
      <vt:lpstr>Шаблонът "Arrange, Act, Assert" (1)</vt:lpstr>
      <vt:lpstr>Шаблонът "Arrange, Act, Assert" (2)</vt:lpstr>
      <vt:lpstr>Тестване на Здравна информационна система</vt:lpstr>
      <vt:lpstr>Добавяне на тестов проект (1)</vt:lpstr>
      <vt:lpstr>Добавяне на тестов проект (2)</vt:lpstr>
      <vt:lpstr>Добавяне на тестов проект (3)</vt:lpstr>
      <vt:lpstr>Добавяне на тестов проект (4)</vt:lpstr>
      <vt:lpstr>Тестване на входна форма (1)</vt:lpstr>
      <vt:lpstr>Тестване на входна форма (2)</vt:lpstr>
      <vt:lpstr>Тестване на входна форма (3)</vt:lpstr>
      <vt:lpstr>Тестване на входна форма (4)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Тестване на отделни функционалности (5)</vt:lpstr>
      <vt:lpstr>Тестване на отделни функционалности (6)</vt:lpstr>
      <vt:lpstr>Тестване на отделни функционалности (6)</vt:lpstr>
      <vt:lpstr>Тестване на отделни функционалности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514</cp:revision>
  <dcterms:created xsi:type="dcterms:W3CDTF">2018-05-23T13:08:44Z</dcterms:created>
  <dcterms:modified xsi:type="dcterms:W3CDTF">2024-12-30T07:54:26Z</dcterms:modified>
  <cp:category/>
</cp:coreProperties>
</file>