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503" r:id="rId2"/>
    <p:sldId id="276" r:id="rId3"/>
    <p:sldId id="649" r:id="rId4"/>
    <p:sldId id="651" r:id="rId5"/>
    <p:sldId id="652" r:id="rId6"/>
    <p:sldId id="653" r:id="rId7"/>
    <p:sldId id="654" r:id="rId8"/>
    <p:sldId id="655" r:id="rId9"/>
    <p:sldId id="650" r:id="rId10"/>
    <p:sldId id="656" r:id="rId11"/>
    <p:sldId id="658" r:id="rId12"/>
    <p:sldId id="659" r:id="rId13"/>
    <p:sldId id="660" r:id="rId14"/>
    <p:sldId id="661" r:id="rId15"/>
    <p:sldId id="662" r:id="rId16"/>
    <p:sldId id="633" r:id="rId17"/>
    <p:sldId id="504" r:id="rId18"/>
    <p:sldId id="5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ъведение в тестването на ИС" id="{A764BDC4-FBCF-8642-9DA0-2A050F6690EB}">
          <p14:sldIdLst>
            <p14:sldId id="649"/>
            <p14:sldId id="651"/>
            <p14:sldId id="652"/>
            <p14:sldId id="653"/>
            <p14:sldId id="654"/>
            <p14:sldId id="655"/>
          </p14:sldIdLst>
        </p14:section>
        <p14:section name="Тестване на гранични стойности" id="{A691BA0E-18E6-D749-889D-CCF2193E1FE8}">
          <p14:sldIdLst>
            <p14:sldId id="650"/>
            <p14:sldId id="656"/>
          </p14:sldIdLst>
        </p14:section>
        <p14:section name="Unit тестване и интеграционно тестване&#13;" id="{941C84F9-4937-104D-8837-EE794B73CB35}">
          <p14:sldIdLst>
            <p14:sldId id="658"/>
            <p14:sldId id="659"/>
            <p14:sldId id="660"/>
            <p14:sldId id="661"/>
            <p14:sldId id="66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20" autoAdjust="0"/>
    <p:restoredTop sz="95188" autoAdjust="0"/>
  </p:normalViewPr>
  <p:slideViewPr>
    <p:cSldViewPr showGuides="1">
      <p:cViewPr varScale="1">
        <p:scale>
          <a:sx n="105" d="100"/>
          <a:sy n="105" d="100"/>
        </p:scale>
        <p:origin x="208" y="2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3.10.24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5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5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Видове тестване, защо, какво и как да тестваме, тестване в </a:t>
            </a:r>
            <a:r>
              <a:rPr lang="en-US" dirty="0"/>
              <a:t>.NET</a:t>
            </a:r>
            <a:endParaRPr lang="bg-BG" sz="32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Тестване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06A00-5714-952F-8DDF-4489E6B4D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0035" y="2763925"/>
            <a:ext cx="3719719" cy="28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09AE-967E-E3A7-DB64-BB41B4AEF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Проверява </a:t>
            </a:r>
            <a:r>
              <a:rPr lang="bg-BG" sz="3000" b="1" dirty="0"/>
              <a:t>поведението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  <a:r>
              <a:rPr lang="bg-BG" sz="3000" dirty="0"/>
              <a:t> при </a:t>
            </a:r>
            <a:r>
              <a:rPr lang="bg-BG" sz="3000" b="1" dirty="0"/>
              <a:t>стойности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на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bg1"/>
                </a:solidFill>
              </a:rPr>
              <a:t>около</a:t>
            </a:r>
            <a:r>
              <a:rPr lang="bg-BG" sz="3000" dirty="0"/>
              <a:t> </a:t>
            </a:r>
            <a:r>
              <a:rPr lang="bg-BG" sz="3000" b="1" dirty="0"/>
              <a:t>границите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допустимите диапазони</a:t>
            </a:r>
          </a:p>
          <a:p>
            <a:r>
              <a:rPr lang="bg-BG" sz="3000" dirty="0"/>
              <a:t>Откриват се </a:t>
            </a:r>
            <a:r>
              <a:rPr lang="bg-BG" sz="3000" b="1" dirty="0"/>
              <a:t>грешки</a:t>
            </a:r>
            <a:r>
              <a:rPr lang="bg-BG" sz="3000" dirty="0"/>
              <a:t>, появяващи се </a:t>
            </a:r>
            <a:r>
              <a:rPr lang="bg-BG" sz="3000" b="1" dirty="0">
                <a:solidFill>
                  <a:schemeClr val="bg1"/>
                </a:solidFill>
              </a:rPr>
              <a:t>само</a:t>
            </a:r>
            <a:r>
              <a:rPr lang="bg-BG" sz="3000" dirty="0"/>
              <a:t> при </a:t>
            </a:r>
            <a:r>
              <a:rPr lang="bg-BG" sz="3000" b="1" dirty="0"/>
              <a:t>гранични стойности</a:t>
            </a:r>
          </a:p>
          <a:p>
            <a:r>
              <a:rPr lang="bg-BG" sz="3000" dirty="0"/>
              <a:t>Уверява, че </a:t>
            </a:r>
            <a:r>
              <a:rPr lang="bg-BG" sz="3000" b="1" dirty="0"/>
              <a:t>системата</a:t>
            </a:r>
            <a:r>
              <a:rPr lang="bg-BG" sz="3000" dirty="0"/>
              <a:t> обработва </a:t>
            </a:r>
            <a:r>
              <a:rPr lang="bg-BG" sz="3000" b="1" dirty="0"/>
              <a:t>правилно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минимални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максимални</a:t>
            </a:r>
            <a:r>
              <a:rPr lang="bg-BG" sz="3000" dirty="0"/>
              <a:t> </a:t>
            </a:r>
            <a:r>
              <a:rPr lang="bg-BG" sz="3000" b="1" dirty="0"/>
              <a:t>стойности</a:t>
            </a:r>
          </a:p>
          <a:p>
            <a:r>
              <a:rPr lang="bg-BG" sz="3000" dirty="0"/>
              <a:t>Пример:</a:t>
            </a:r>
            <a:endParaRPr lang="en-US" sz="3000" dirty="0"/>
          </a:p>
          <a:p>
            <a:pPr lvl="1"/>
            <a:r>
              <a:rPr lang="bg-BG" sz="2800" dirty="0"/>
              <a:t>Потребителят трябва да е на възраст между </a:t>
            </a:r>
            <a:r>
              <a:rPr lang="bg-BG" sz="2800" b="1" dirty="0"/>
              <a:t>18</a:t>
            </a:r>
            <a:r>
              <a:rPr lang="bg-BG" sz="2800" dirty="0"/>
              <a:t> и </a:t>
            </a:r>
            <a:r>
              <a:rPr lang="bg-BG" sz="2800" b="1" dirty="0"/>
              <a:t>65</a:t>
            </a:r>
            <a:r>
              <a:rPr lang="bg-BG" sz="2800" dirty="0"/>
              <a:t> години - тестват се стойности като </a:t>
            </a:r>
            <a:r>
              <a:rPr lang="bg-BG" sz="2800" b="1" dirty="0"/>
              <a:t>17</a:t>
            </a:r>
            <a:r>
              <a:rPr lang="bg-BG" sz="2800" dirty="0"/>
              <a:t>, </a:t>
            </a:r>
            <a:r>
              <a:rPr lang="bg-BG" sz="2800" b="1" dirty="0"/>
              <a:t>18</a:t>
            </a:r>
            <a:r>
              <a:rPr lang="bg-BG" sz="2800" dirty="0"/>
              <a:t>, </a:t>
            </a:r>
            <a:r>
              <a:rPr lang="bg-BG" sz="2800" b="1" dirty="0"/>
              <a:t>65</a:t>
            </a:r>
            <a:r>
              <a:rPr lang="bg-BG" sz="2800" dirty="0"/>
              <a:t>, </a:t>
            </a:r>
            <a:r>
              <a:rPr lang="bg-BG" sz="2800" b="1" dirty="0"/>
              <a:t>66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гранични стойности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616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Инструменти за тестване в .</a:t>
            </a:r>
            <a:r>
              <a:rPr lang="en-GB" dirty="0"/>
              <a:t>NET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/>
              <a:t>​Unit </a:t>
            </a:r>
            <a:r>
              <a:rPr lang="bg-BG" sz="4800" dirty="0"/>
              <a:t>тестване и интеграционно тестване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ECB2A5-83DB-BF84-E178-0123FB8C8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568" y="1539000"/>
            <a:ext cx="2224864" cy="227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09AE-967E-E3A7-DB64-BB41B4AEF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100" dirty="0"/>
              <a:t>Проверка на </a:t>
            </a:r>
            <a:r>
              <a:rPr lang="bg-BG" sz="3100" b="1" dirty="0">
                <a:solidFill>
                  <a:schemeClr val="bg1"/>
                </a:solidFill>
              </a:rPr>
              <a:t>отделни</a:t>
            </a:r>
            <a:r>
              <a:rPr lang="bg-BG" sz="3100" dirty="0">
                <a:solidFill>
                  <a:schemeClr val="bg1"/>
                </a:solidFill>
              </a:rPr>
              <a:t> </a:t>
            </a:r>
            <a:r>
              <a:rPr lang="bg-BG" sz="3100" b="1" dirty="0">
                <a:solidFill>
                  <a:schemeClr val="bg1"/>
                </a:solidFill>
              </a:rPr>
              <a:t>части</a:t>
            </a:r>
            <a:r>
              <a:rPr lang="bg-BG" sz="3100" dirty="0">
                <a:solidFill>
                  <a:schemeClr val="bg1"/>
                </a:solidFill>
              </a:rPr>
              <a:t> </a:t>
            </a:r>
            <a:r>
              <a:rPr lang="bg-BG" sz="3100" dirty="0"/>
              <a:t>от </a:t>
            </a:r>
            <a:r>
              <a:rPr lang="bg-BG" sz="3100" b="1" dirty="0"/>
              <a:t>кода</a:t>
            </a:r>
            <a:r>
              <a:rPr lang="bg-BG" sz="3100" dirty="0"/>
              <a:t> без да се използва </a:t>
            </a:r>
            <a:r>
              <a:rPr lang="bg-BG" sz="3100" b="1" dirty="0"/>
              <a:t>реална БД</a:t>
            </a:r>
          </a:p>
          <a:p>
            <a:r>
              <a:rPr lang="bg-BG" sz="3100" b="1" dirty="0">
                <a:solidFill>
                  <a:schemeClr val="bg1"/>
                </a:solidFill>
              </a:rPr>
              <a:t>Мокване</a:t>
            </a:r>
            <a:r>
              <a:rPr lang="bg-BG" sz="3100" dirty="0"/>
              <a:t> </a:t>
            </a:r>
            <a:r>
              <a:rPr lang="en-US" sz="3100" b="1" dirty="0"/>
              <a:t>(mocking)</a:t>
            </a:r>
            <a:r>
              <a:rPr lang="en-US" sz="3100" dirty="0"/>
              <a:t> </a:t>
            </a:r>
            <a:r>
              <a:rPr lang="bg-BG" sz="3100" dirty="0"/>
              <a:t>на </a:t>
            </a:r>
            <a:r>
              <a:rPr lang="bg-BG" sz="3100" b="1" dirty="0"/>
              <a:t>обекти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>
                <a:solidFill>
                  <a:schemeClr val="bg1"/>
                </a:solidFill>
              </a:rPr>
              <a:t>фалшиви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обекти</a:t>
            </a:r>
            <a:r>
              <a:rPr lang="bg-BG" sz="2800" dirty="0"/>
              <a:t>, имитиращи </a:t>
            </a:r>
            <a:r>
              <a:rPr lang="bg-BG" sz="2800" b="1" dirty="0"/>
              <a:t>поведението</a:t>
            </a:r>
            <a:r>
              <a:rPr lang="bg-BG" sz="2800" dirty="0"/>
              <a:t> на </a:t>
            </a:r>
            <a:r>
              <a:rPr lang="bg-BG" sz="2800" b="1" dirty="0"/>
              <a:t>реалните</a:t>
            </a:r>
          </a:p>
          <a:p>
            <a:pPr lvl="1"/>
            <a:r>
              <a:rPr lang="bg-BG" sz="2800" dirty="0"/>
              <a:t>Използват се, когато кодът има </a:t>
            </a:r>
            <a:r>
              <a:rPr lang="bg-BG" sz="2800" b="1" dirty="0"/>
              <a:t>зависимости</a:t>
            </a:r>
            <a:r>
              <a:rPr lang="bg-BG" sz="2800" dirty="0"/>
              <a:t> от </a:t>
            </a:r>
            <a:r>
              <a:rPr lang="bg-BG" sz="2800" b="1" dirty="0"/>
              <a:t>външни ресурси</a:t>
            </a:r>
          </a:p>
          <a:p>
            <a:r>
              <a:rPr lang="bg-BG" sz="3100" dirty="0"/>
              <a:t>Пример</a:t>
            </a:r>
            <a:r>
              <a:rPr lang="en-US" sz="3100" dirty="0"/>
              <a:t>:</a:t>
            </a:r>
          </a:p>
          <a:p>
            <a:pPr lvl="1"/>
            <a:r>
              <a:rPr lang="bg-BG" sz="2800" dirty="0"/>
              <a:t>Дали метод за </a:t>
            </a:r>
            <a:r>
              <a:rPr lang="bg-BG" sz="2800" b="1" dirty="0"/>
              <a:t>изчисляване</a:t>
            </a:r>
            <a:r>
              <a:rPr lang="bg-BG" sz="2800" dirty="0"/>
              <a:t> на </a:t>
            </a:r>
            <a:r>
              <a:rPr lang="bg-BG" sz="2800" b="1" dirty="0"/>
              <a:t>обща сума</a:t>
            </a:r>
            <a:r>
              <a:rPr lang="bg-BG" sz="2800" dirty="0"/>
              <a:t> работи правилно </a:t>
            </a:r>
            <a:r>
              <a:rPr lang="en-US" sz="2800" dirty="0"/>
              <a:t>(</a:t>
            </a:r>
            <a:r>
              <a:rPr lang="bg-BG" sz="2800" b="1" dirty="0"/>
              <a:t>не изисква мокване</a:t>
            </a:r>
            <a:r>
              <a:rPr lang="en-US" sz="2800" dirty="0"/>
              <a:t>)</a:t>
            </a:r>
            <a:endParaRPr lang="bg-BG" sz="2800" dirty="0"/>
          </a:p>
          <a:p>
            <a:pPr lvl="1"/>
            <a:r>
              <a:rPr lang="bg-BG" sz="2800" dirty="0"/>
              <a:t>Дали метод за </a:t>
            </a:r>
            <a:r>
              <a:rPr lang="bg-BG" sz="2800" b="1" dirty="0"/>
              <a:t>изчисляване</a:t>
            </a:r>
            <a:r>
              <a:rPr lang="bg-BG" sz="2800" dirty="0"/>
              <a:t> на </a:t>
            </a:r>
            <a:r>
              <a:rPr lang="bg-BG" sz="2800" b="1" dirty="0"/>
              <a:t>поръчки</a:t>
            </a:r>
            <a:r>
              <a:rPr lang="bg-BG" sz="2800" dirty="0"/>
              <a:t> от </a:t>
            </a:r>
            <a:r>
              <a:rPr lang="bg-BG" sz="2800" b="1" dirty="0"/>
              <a:t>БД</a:t>
            </a:r>
            <a:r>
              <a:rPr lang="bg-BG" sz="2800" dirty="0"/>
              <a:t> работи правилно </a:t>
            </a:r>
            <a:r>
              <a:rPr lang="en-US" sz="2800" dirty="0"/>
              <a:t>(</a:t>
            </a:r>
            <a:r>
              <a:rPr lang="bg-BG" sz="2800" b="1" dirty="0"/>
              <a:t>изисква мокване</a:t>
            </a:r>
            <a:r>
              <a:rPr lang="en-US" sz="2800" dirty="0"/>
              <a:t>)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​Unit </a:t>
            </a:r>
            <a:r>
              <a:rPr lang="bg-BG" sz="4000" dirty="0"/>
              <a:t>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0722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05E01-845B-0B4E-BF66-2AA173A8D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36A3C-DE8F-1F70-EB6B-738C2E119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100" dirty="0"/>
              <a:t>Проверка на </a:t>
            </a:r>
            <a:r>
              <a:rPr lang="bg-BG" sz="3100" b="1" dirty="0"/>
              <a:t>взаимодействието</a:t>
            </a:r>
            <a:r>
              <a:rPr lang="bg-BG" sz="3100" dirty="0"/>
              <a:t> между </a:t>
            </a:r>
            <a:r>
              <a:rPr lang="bg-BG" sz="3100" b="1" dirty="0">
                <a:solidFill>
                  <a:schemeClr val="bg1"/>
                </a:solidFill>
              </a:rPr>
              <a:t>различни части </a:t>
            </a:r>
            <a:r>
              <a:rPr lang="bg-BG" sz="3100" dirty="0"/>
              <a:t>на </a:t>
            </a:r>
            <a:r>
              <a:rPr lang="bg-BG" sz="3100" b="1" dirty="0"/>
              <a:t>приложението</a:t>
            </a:r>
            <a:endParaRPr lang="en-US" sz="3100" b="1" dirty="0"/>
          </a:p>
          <a:p>
            <a:r>
              <a:rPr lang="bg-BG" sz="3100" dirty="0"/>
              <a:t>Тестване как </a:t>
            </a:r>
            <a:r>
              <a:rPr lang="bg-BG" sz="3100" b="1" dirty="0">
                <a:solidFill>
                  <a:schemeClr val="bg1"/>
                </a:solidFill>
              </a:rPr>
              <a:t>отделните модули </a:t>
            </a:r>
            <a:r>
              <a:rPr lang="bg-BG" sz="3100" dirty="0"/>
              <a:t>работят </a:t>
            </a:r>
            <a:r>
              <a:rPr lang="bg-BG" sz="3100" b="1" dirty="0"/>
              <a:t>заедно</a:t>
            </a:r>
            <a:r>
              <a:rPr lang="bg-BG" sz="3100" dirty="0"/>
              <a:t>, включително </a:t>
            </a:r>
            <a:r>
              <a:rPr lang="bg-BG" sz="3100" b="1" dirty="0"/>
              <a:t>взаимодействието</a:t>
            </a:r>
            <a:r>
              <a:rPr lang="bg-BG" sz="3100" dirty="0"/>
              <a:t> с </a:t>
            </a:r>
            <a:r>
              <a:rPr lang="bg-BG" sz="3100" b="1" dirty="0"/>
              <a:t>БД</a:t>
            </a:r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Дали </a:t>
            </a:r>
            <a:r>
              <a:rPr lang="bg-BG" b="1" dirty="0"/>
              <a:t>записите</a:t>
            </a:r>
            <a:r>
              <a:rPr lang="bg-BG" dirty="0"/>
              <a:t> в </a:t>
            </a:r>
            <a:r>
              <a:rPr lang="bg-BG" b="1" dirty="0"/>
              <a:t>БД</a:t>
            </a:r>
            <a:r>
              <a:rPr lang="bg-BG" dirty="0"/>
              <a:t> се </a:t>
            </a:r>
            <a:r>
              <a:rPr lang="bg-BG" b="1" dirty="0"/>
              <a:t>показват</a:t>
            </a:r>
            <a:r>
              <a:rPr lang="bg-BG" dirty="0"/>
              <a:t> правилно в </a:t>
            </a:r>
            <a:r>
              <a:rPr lang="bg-BG" b="1" dirty="0"/>
              <a:t>интерфейса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F7A0F9-DB1F-D908-8F64-0D95ED9A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Интеграционно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9317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D5BA87-1659-3693-E205-FD832211E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26AE5-D4F6-BDE7-682D-D6C5A0EF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xUnit</a:t>
            </a:r>
          </a:p>
          <a:p>
            <a:pPr lvl="1"/>
            <a:r>
              <a:rPr lang="bg-BG" b="1" dirty="0"/>
              <a:t>Рамка</a:t>
            </a:r>
            <a:r>
              <a:rPr lang="bg-BG" dirty="0"/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b="1" dirty="0"/>
              <a:t>)</a:t>
            </a:r>
            <a:r>
              <a:rPr lang="bg-BG" dirty="0"/>
              <a:t> за тестване в </a:t>
            </a:r>
            <a:r>
              <a:rPr lang="en-US" b="1" dirty="0"/>
              <a:t>.NET </a:t>
            </a:r>
            <a:r>
              <a:rPr lang="bg-BG" dirty="0"/>
              <a:t>екосистемата</a:t>
            </a:r>
          </a:p>
          <a:p>
            <a:pPr lvl="1"/>
            <a:r>
              <a:rPr lang="bg-BG" dirty="0"/>
              <a:t>Включва </a:t>
            </a:r>
            <a:r>
              <a:rPr lang="bg-BG" b="1" dirty="0"/>
              <a:t>интеграция</a:t>
            </a:r>
            <a:r>
              <a:rPr lang="bg-BG" dirty="0"/>
              <a:t> с различни </a:t>
            </a:r>
            <a:r>
              <a:rPr lang="bg-BG" b="1" dirty="0"/>
              <a:t>инструменти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b="1" dirty="0">
                <a:solidFill>
                  <a:schemeClr val="bg1"/>
                </a:solidFill>
              </a:rPr>
              <a:t>Mocking</a:t>
            </a:r>
            <a:r>
              <a:rPr lang="bg-BG" dirty="0"/>
              <a:t> и тестване на </a:t>
            </a:r>
            <a:r>
              <a:rPr lang="en-US" b="1" dirty="0">
                <a:solidFill>
                  <a:schemeClr val="bg1"/>
                </a:solidFill>
              </a:rPr>
              <a:t>EF Core</a:t>
            </a:r>
          </a:p>
          <a:p>
            <a:r>
              <a:rPr lang="en-US" b="1" dirty="0">
                <a:solidFill>
                  <a:schemeClr val="bg1"/>
                </a:solidFill>
              </a:rPr>
              <a:t>Moq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b="1" dirty="0"/>
              <a:t>Библиотека</a:t>
            </a:r>
            <a:r>
              <a:rPr lang="bg-BG" dirty="0"/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b="1" dirty="0"/>
              <a:t>Mocking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b="1" dirty="0"/>
              <a:t>.</a:t>
            </a:r>
            <a:r>
              <a:rPr lang="en-US" b="1" dirty="0"/>
              <a:t>NET</a:t>
            </a:r>
            <a:endParaRPr lang="bg-BG" b="1" dirty="0"/>
          </a:p>
          <a:p>
            <a:pPr lvl="1"/>
            <a:r>
              <a:rPr lang="bg-BG" dirty="0"/>
              <a:t>Позволява </a:t>
            </a:r>
            <a:r>
              <a:rPr lang="bg-BG" b="1" dirty="0"/>
              <a:t>създаване</a:t>
            </a:r>
            <a:r>
              <a:rPr lang="bg-BG" dirty="0"/>
              <a:t> на </a:t>
            </a:r>
            <a:r>
              <a:rPr lang="en-US" b="1" dirty="0">
                <a:solidFill>
                  <a:schemeClr val="bg1"/>
                </a:solidFill>
              </a:rPr>
              <a:t>mock </a:t>
            </a:r>
            <a:r>
              <a:rPr lang="bg-BG" b="1" dirty="0">
                <a:solidFill>
                  <a:schemeClr val="bg1"/>
                </a:solidFill>
              </a:rPr>
              <a:t>обекти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13B7AE-E512-48AB-459E-7E5884FC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 за тестване в </a:t>
            </a:r>
            <a:r>
              <a:rPr lang="en-US" dirty="0"/>
              <a:t>.NET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1303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52385-2C9C-FEF8-0912-5E0B8C734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0986-3295-0F42-D9BB-990C11172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 b="1" dirty="0">
                <a:solidFill>
                  <a:schemeClr val="bg1"/>
                </a:solidFill>
              </a:rPr>
              <a:t>EF Core In-Memory Database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Позволява използване на </a:t>
            </a:r>
            <a:r>
              <a:rPr lang="en-US" sz="3000" b="1" dirty="0">
                <a:solidFill>
                  <a:schemeClr val="bg1"/>
                </a:solidFill>
              </a:rPr>
              <a:t>in-memory</a:t>
            </a:r>
            <a:r>
              <a:rPr lang="en-US" sz="3000" b="1" dirty="0"/>
              <a:t> </a:t>
            </a:r>
            <a:r>
              <a:rPr lang="bg-BG" sz="3000" b="1" dirty="0"/>
              <a:t>БД </a:t>
            </a:r>
            <a:r>
              <a:rPr lang="bg-BG" sz="3000" dirty="0"/>
              <a:t>без нужда от </a:t>
            </a:r>
            <a:r>
              <a:rPr lang="bg-BG" sz="3000" b="1" dirty="0"/>
              <a:t>реална</a:t>
            </a:r>
            <a:r>
              <a:rPr lang="bg-BG" sz="3000" dirty="0"/>
              <a:t> </a:t>
            </a:r>
            <a:r>
              <a:rPr lang="bg-BG" sz="3000" b="1" dirty="0"/>
              <a:t>БД</a:t>
            </a:r>
            <a:endParaRPr lang="en-US" sz="3000" b="1" dirty="0"/>
          </a:p>
          <a:p>
            <a:pPr marL="442912" lvl="1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F3A3EB-D629-83B3-4CB9-07D78BEF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 за тестване в </a:t>
            </a:r>
            <a:r>
              <a:rPr lang="en-US" dirty="0"/>
              <a:t>.NET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026D8-FEB6-3917-379D-2B4CCCD86739}"/>
              </a:ext>
            </a:extLst>
          </p:cNvPr>
          <p:cNvSpPr txBox="1">
            <a:spLocks/>
          </p:cNvSpPr>
          <p:nvPr/>
        </p:nvSpPr>
        <p:spPr>
          <a:xfrm>
            <a:off x="606118" y="2861108"/>
            <a:ext cx="11155528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var options = new DbContextOptionsBuilder&lt;MyDbContext&gt;()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UseInMemoryDatabase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(databaseName: "TestDatabase")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.Options;</a:t>
            </a:r>
          </a:p>
          <a:p>
            <a:endParaRPr lang="en-GB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using (var context = new MyDbContext(options))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Изпълнение на теста</a:t>
            </a:r>
          </a:p>
          <a:p>
            <a:r>
              <a:rPr lang="bg-BG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873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Правилното тестване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спестява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ресурси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Предотвратява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проблеми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след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Може да покрива всички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възможни сценарии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Тестването може да е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функционално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нефункционално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тестването проверява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части от кода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с помощта на </a:t>
            </a: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Mocking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Интеграционното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тестване проверява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между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части на приложението</a:t>
            </a:r>
            <a:endParaRPr lang="en-GB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sz="3400" dirty="0"/>
              <a:t>Въведение в </a:t>
            </a:r>
            <a:r>
              <a:rPr lang="bg-BG" sz="3400" b="1" dirty="0">
                <a:solidFill>
                  <a:schemeClr val="bg1"/>
                </a:solidFill>
              </a:rPr>
              <a:t>тестването</a:t>
            </a:r>
            <a:r>
              <a:rPr lang="bg-BG" sz="3400" dirty="0"/>
              <a:t> на </a:t>
            </a:r>
            <a:r>
              <a:rPr lang="bg-BG" sz="3400" b="1" dirty="0"/>
              <a:t>ИС</a:t>
            </a:r>
          </a:p>
          <a:p>
            <a:pPr lvl="1"/>
            <a:r>
              <a:rPr lang="bg-BG" sz="3200" dirty="0"/>
              <a:t>​</a:t>
            </a:r>
            <a:r>
              <a:rPr lang="bg-BG" sz="3200" b="1" dirty="0"/>
              <a:t>Защо</a:t>
            </a:r>
            <a:r>
              <a:rPr lang="bg-BG" sz="3200" dirty="0"/>
              <a:t>, </a:t>
            </a:r>
            <a:r>
              <a:rPr lang="bg-BG" sz="3200" b="1" dirty="0"/>
              <a:t>какво</a:t>
            </a:r>
            <a:r>
              <a:rPr lang="bg-BG" sz="3200" dirty="0"/>
              <a:t> и </a:t>
            </a:r>
            <a:r>
              <a:rPr lang="bg-BG" sz="3200" b="1" dirty="0"/>
              <a:t>как</a:t>
            </a:r>
            <a:r>
              <a:rPr lang="bg-BG" sz="3200" dirty="0"/>
              <a:t> да тестваме</a:t>
            </a:r>
          </a:p>
          <a:p>
            <a:r>
              <a:rPr lang="bg-BG" sz="3400" dirty="0"/>
              <a:t>Тестване на </a:t>
            </a:r>
            <a:r>
              <a:rPr lang="bg-BG" sz="3400" b="1" dirty="0">
                <a:solidFill>
                  <a:schemeClr val="bg1"/>
                </a:solidFill>
              </a:rPr>
              <a:t>гранични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стойности</a:t>
            </a:r>
          </a:p>
          <a:p>
            <a:r>
              <a:rPr lang="bg-BG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Unit</a:t>
            </a:r>
            <a:r>
              <a:rPr lang="en-US" sz="3400" dirty="0"/>
              <a:t> </a:t>
            </a:r>
            <a:r>
              <a:rPr lang="bg-BG" sz="3400" dirty="0"/>
              <a:t>тестване и </a:t>
            </a:r>
            <a:r>
              <a:rPr lang="bg-BG" sz="3400" b="1" dirty="0">
                <a:solidFill>
                  <a:schemeClr val="bg1"/>
                </a:solidFill>
              </a:rPr>
              <a:t>интеграционно</a:t>
            </a:r>
            <a:r>
              <a:rPr lang="bg-BG" sz="3400" dirty="0"/>
              <a:t> тестване</a:t>
            </a:r>
          </a:p>
          <a:p>
            <a:pPr lvl="1"/>
            <a:r>
              <a:rPr lang="bg-BG" sz="3200" dirty="0"/>
              <a:t>Инструменти за тестване в </a:t>
            </a:r>
            <a:r>
              <a:rPr lang="en-US" sz="3200" b="1" dirty="0"/>
              <a:t>.NET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Защо, какво и как да тестваме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Въведение в тестването на ИС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63705D2-FEB9-8408-4545-F833AD633D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8" t="7350" r="55906" b="55249"/>
          <a:stretch/>
        </p:blipFill>
        <p:spPr>
          <a:xfrm>
            <a:off x="4806126" y="1494000"/>
            <a:ext cx="2579748" cy="24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F0E326-E6FE-F7D1-4BBD-DF6804901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9AEF-526F-536A-0E25-9509BDC0F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00" dirty="0"/>
              <a:t>Откриване на </a:t>
            </a:r>
            <a:r>
              <a:rPr lang="bg-BG" sz="3100" b="1" dirty="0">
                <a:solidFill>
                  <a:schemeClr val="bg1"/>
                </a:solidFill>
              </a:rPr>
              <a:t>грешки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проблеми</a:t>
            </a:r>
            <a:r>
              <a:rPr lang="bg-BG" sz="3100" dirty="0"/>
              <a:t> в </a:t>
            </a:r>
            <a:r>
              <a:rPr lang="bg-BG" sz="3100" b="1" dirty="0"/>
              <a:t>софтуера </a:t>
            </a:r>
            <a:r>
              <a:rPr lang="bg-BG" sz="3100" dirty="0"/>
              <a:t>преди </a:t>
            </a:r>
            <a:r>
              <a:rPr lang="bg-BG" sz="3100" b="1" dirty="0"/>
              <a:t>внедряване</a:t>
            </a:r>
          </a:p>
          <a:p>
            <a:r>
              <a:rPr lang="bg-BG" sz="3100" dirty="0"/>
              <a:t>Уверяване в </a:t>
            </a:r>
            <a:r>
              <a:rPr lang="bg-BG" sz="3100" b="1" dirty="0">
                <a:solidFill>
                  <a:schemeClr val="bg1"/>
                </a:solidFill>
              </a:rPr>
              <a:t>работоспособността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100" dirty="0"/>
              <a:t> според </a:t>
            </a:r>
            <a:r>
              <a:rPr lang="bg-BG" sz="3100" b="1" dirty="0"/>
              <a:t>изискванията</a:t>
            </a:r>
            <a:r>
              <a:rPr lang="bg-BG" sz="3100" dirty="0"/>
              <a:t> на </a:t>
            </a:r>
            <a:r>
              <a:rPr lang="bg-BG" sz="3100" b="1" dirty="0"/>
              <a:t>системата</a:t>
            </a:r>
          </a:p>
          <a:p>
            <a:r>
              <a:rPr lang="bg-BG" sz="3100" dirty="0"/>
              <a:t>Повишаване на </a:t>
            </a:r>
            <a:r>
              <a:rPr lang="bg-BG" sz="3100" b="1" dirty="0">
                <a:solidFill>
                  <a:schemeClr val="bg1"/>
                </a:solidFill>
              </a:rPr>
              <a:t>качеството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надеждността </a:t>
            </a:r>
            <a:r>
              <a:rPr lang="bg-BG" sz="3100" dirty="0"/>
              <a:t>за по-добро </a:t>
            </a:r>
            <a:r>
              <a:rPr lang="bg-BG" sz="3100" b="1" dirty="0"/>
              <a:t>потребителско изживяване</a:t>
            </a:r>
            <a:r>
              <a:rPr lang="bg-BG" sz="3100" dirty="0"/>
              <a:t> и предотвратяване на </a:t>
            </a:r>
            <a:r>
              <a:rPr lang="bg-BG" sz="3100" b="1" dirty="0"/>
              <a:t>бъдещи проблеми</a:t>
            </a:r>
            <a:endParaRPr lang="en-BG" sz="31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CFC5A1-FD22-AAF4-A111-6218CD55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на тестването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480AF-FCE0-2C8C-F4CB-FB3D52A6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4121249"/>
            <a:ext cx="5061782" cy="25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8FBF29-8811-2F67-5CED-E9B7CE242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3D2C-7724-2888-E6B9-C9A35929AF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Функционално тестване</a:t>
            </a:r>
          </a:p>
          <a:p>
            <a:pPr lvl="1"/>
            <a:r>
              <a:rPr lang="bg-BG" sz="3000" dirty="0"/>
              <a:t>Проверява дали различните </a:t>
            </a:r>
            <a:r>
              <a:rPr lang="bg-BG" sz="3000" b="1" dirty="0">
                <a:solidFill>
                  <a:schemeClr val="bg1"/>
                </a:solidFill>
              </a:rPr>
              <a:t>функционалности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  <a:r>
              <a:rPr lang="bg-BG" sz="3000" dirty="0"/>
              <a:t> работят </a:t>
            </a:r>
            <a:r>
              <a:rPr lang="bg-BG" sz="3000" b="1" dirty="0"/>
              <a:t>правилно</a:t>
            </a:r>
            <a:r>
              <a:rPr lang="bg-BG" sz="3000" dirty="0"/>
              <a:t> и съответстват на </a:t>
            </a:r>
            <a:r>
              <a:rPr lang="bg-BG" sz="3000" b="1" dirty="0"/>
              <a:t>зададените</a:t>
            </a:r>
            <a:r>
              <a:rPr lang="bg-BG" sz="3000" dirty="0"/>
              <a:t>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/>
              <a:t>проверка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входни данни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изходни резултати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</a:t>
            </a:r>
            <a:r>
              <a:rPr lang="bg-BG" sz="3000" dirty="0"/>
              <a:t> между различни </a:t>
            </a:r>
            <a:r>
              <a:rPr lang="bg-BG" sz="3000" b="1" dirty="0"/>
              <a:t>модули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Нефункционално тестване</a:t>
            </a:r>
          </a:p>
          <a:p>
            <a:pPr lvl="1"/>
            <a:r>
              <a:rPr lang="bg-BG" sz="3000" dirty="0"/>
              <a:t>Фокусира се върху </a:t>
            </a:r>
            <a:r>
              <a:rPr lang="bg-BG" sz="30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сигурност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използваемост</a:t>
            </a:r>
            <a:r>
              <a:rPr lang="bg-BG" sz="3000" dirty="0"/>
              <a:t> на системата</a:t>
            </a:r>
          </a:p>
          <a:p>
            <a:pPr lvl="1"/>
            <a:r>
              <a:rPr lang="bg-BG" sz="3000" dirty="0"/>
              <a:t>Гарантира, че </a:t>
            </a:r>
            <a:r>
              <a:rPr lang="bg-BG" sz="3000" b="1" dirty="0"/>
              <a:t>системата</a:t>
            </a:r>
            <a:r>
              <a:rPr lang="bg-BG" sz="3000" dirty="0"/>
              <a:t> може да обработва </a:t>
            </a:r>
            <a:r>
              <a:rPr lang="bg-BG" sz="3000" b="1" dirty="0">
                <a:solidFill>
                  <a:schemeClr val="bg1"/>
                </a:solidFill>
              </a:rPr>
              <a:t>очакваното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натоварване</a:t>
            </a:r>
            <a:r>
              <a:rPr lang="bg-BG" sz="3000" dirty="0"/>
              <a:t>, да </a:t>
            </a:r>
            <a:r>
              <a:rPr lang="bg-BG" sz="3000" b="1" dirty="0">
                <a:solidFill>
                  <a:schemeClr val="bg1"/>
                </a:solidFill>
              </a:rPr>
              <a:t>защитава данните </a:t>
            </a:r>
            <a:r>
              <a:rPr lang="bg-BG" sz="3000" dirty="0"/>
              <a:t>на </a:t>
            </a:r>
            <a:r>
              <a:rPr lang="bg-BG" sz="3000" b="1" dirty="0"/>
              <a:t>потребителите</a:t>
            </a:r>
            <a:r>
              <a:rPr lang="bg-BG" sz="3000" dirty="0"/>
              <a:t> и да предлага </a:t>
            </a:r>
            <a:r>
              <a:rPr lang="bg-BG" sz="3000" b="1" dirty="0">
                <a:solidFill>
                  <a:schemeClr val="bg1"/>
                </a:solidFill>
              </a:rPr>
              <a:t>ефективно потребителско изживяване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B19C46-4E1E-ADDF-1BA6-941F3CE4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6977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08E475-1E75-7029-4CD6-5FD54B85F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8A19D-7A73-01CF-59AA-368FA45721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Предотвратяване</a:t>
            </a:r>
            <a:r>
              <a:rPr lang="bg-BG" dirty="0"/>
              <a:t> на </a:t>
            </a:r>
            <a:r>
              <a:rPr lang="bg-BG" b="1" dirty="0"/>
              <a:t>проблеми</a:t>
            </a:r>
          </a:p>
          <a:p>
            <a:r>
              <a:rPr lang="bg-BG" b="1" dirty="0">
                <a:solidFill>
                  <a:schemeClr val="bg1"/>
                </a:solidFill>
              </a:rPr>
              <a:t>Удовлетвореност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Съответствия</a:t>
            </a:r>
            <a:r>
              <a:rPr lang="bg-BG" dirty="0"/>
              <a:t> с </a:t>
            </a:r>
            <a:r>
              <a:rPr lang="bg-BG" b="1" dirty="0"/>
              <a:t>изискванията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B7989B-4E6C-B756-14B5-CB2B4C2F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тестваме?</a:t>
            </a:r>
            <a:endParaRPr lang="en-BG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41037E2-2986-A075-8549-AE5073D6A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150" t="55118" r="4856" b="6168"/>
          <a:stretch/>
        </p:blipFill>
        <p:spPr>
          <a:xfrm>
            <a:off x="4318500" y="3114000"/>
            <a:ext cx="3555000" cy="32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3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5A5566-C5CB-CDF9-A7B0-92531931C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E366C-D3DD-3AF5-C13B-54073E265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Основни функционалности</a:t>
            </a:r>
          </a:p>
          <a:p>
            <a:pPr lvl="1"/>
            <a:r>
              <a:rPr lang="bg-BG" b="1" dirty="0"/>
              <a:t>Вход</a:t>
            </a:r>
            <a:r>
              <a:rPr lang="en-US" dirty="0"/>
              <a:t>/</a:t>
            </a:r>
            <a:r>
              <a:rPr lang="bg-BG" b="1" dirty="0"/>
              <a:t>изход</a:t>
            </a:r>
            <a:r>
              <a:rPr lang="bg-BG" dirty="0"/>
              <a:t>, основни </a:t>
            </a:r>
            <a:r>
              <a:rPr lang="bg-BG" b="1" dirty="0"/>
              <a:t>операции</a:t>
            </a:r>
            <a:r>
              <a:rPr lang="bg-BG" dirty="0"/>
              <a:t> и </a:t>
            </a:r>
            <a:r>
              <a:rPr lang="bg-BG" b="1" dirty="0"/>
              <a:t>взаимодействия</a:t>
            </a:r>
          </a:p>
          <a:p>
            <a:r>
              <a:rPr lang="bg-BG" b="1" dirty="0">
                <a:solidFill>
                  <a:schemeClr val="bg1"/>
                </a:solidFill>
              </a:rPr>
              <a:t>Гранични стойности</a:t>
            </a:r>
          </a:p>
          <a:p>
            <a:pPr lvl="1"/>
            <a:r>
              <a:rPr lang="bg-BG" dirty="0"/>
              <a:t>Данни </a:t>
            </a:r>
            <a:r>
              <a:rPr lang="bg-BG" b="1" dirty="0">
                <a:solidFill>
                  <a:schemeClr val="bg1"/>
                </a:solidFill>
              </a:rPr>
              <a:t>на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извън</a:t>
            </a:r>
            <a:r>
              <a:rPr lang="bg-BG" dirty="0"/>
              <a:t> границите на </a:t>
            </a:r>
            <a:r>
              <a:rPr lang="bg-BG" b="1" dirty="0"/>
              <a:t>допустимите</a:t>
            </a:r>
            <a:r>
              <a:rPr lang="bg-BG" dirty="0"/>
              <a:t> </a:t>
            </a:r>
            <a:r>
              <a:rPr lang="bg-BG" b="1" dirty="0"/>
              <a:t>стойности</a:t>
            </a:r>
          </a:p>
          <a:p>
            <a:r>
              <a:rPr lang="bg-BG" b="1" dirty="0">
                <a:solidFill>
                  <a:schemeClr val="bg1"/>
                </a:solidFill>
              </a:rPr>
              <a:t>Сценарии на използване</a:t>
            </a:r>
          </a:p>
          <a:p>
            <a:pPr lvl="1"/>
            <a:r>
              <a:rPr lang="bg-BG" b="1" dirty="0"/>
              <a:t>Обичайни</a:t>
            </a:r>
            <a:r>
              <a:rPr lang="bg-BG" dirty="0"/>
              <a:t> и </a:t>
            </a:r>
            <a:r>
              <a:rPr lang="bg-BG" b="1" dirty="0"/>
              <a:t>неочаквани</a:t>
            </a:r>
            <a:r>
              <a:rPr lang="bg-BG" dirty="0"/>
              <a:t> случаи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8189E-82C8-80BF-2646-9BA49241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да тестваме?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961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C5760-F712-718B-0EE2-DF57536FA2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AFF0-B6B4-F3AC-D305-72736A56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Ръчно тестване</a:t>
            </a:r>
          </a:p>
          <a:p>
            <a:pPr lvl="1"/>
            <a:r>
              <a:rPr lang="bg-BG" dirty="0"/>
              <a:t>Изпълнение следвайки </a:t>
            </a:r>
            <a:r>
              <a:rPr lang="bg-BG" b="1" dirty="0"/>
              <a:t>предварително</a:t>
            </a:r>
            <a:r>
              <a:rPr lang="bg-BG" dirty="0"/>
              <a:t> </a:t>
            </a:r>
            <a:r>
              <a:rPr lang="bg-BG" b="1" dirty="0"/>
              <a:t>дефинирани</a:t>
            </a:r>
            <a:r>
              <a:rPr lang="bg-BG" dirty="0"/>
              <a:t> </a:t>
            </a:r>
            <a:r>
              <a:rPr lang="bg-BG" b="1" dirty="0"/>
              <a:t>случаи</a:t>
            </a:r>
          </a:p>
          <a:p>
            <a:r>
              <a:rPr lang="bg-BG" b="1" dirty="0">
                <a:solidFill>
                  <a:schemeClr val="bg1"/>
                </a:solidFill>
              </a:rPr>
              <a:t>Автоматизирано тестване</a:t>
            </a:r>
          </a:p>
          <a:p>
            <a:pPr lvl="1"/>
            <a:r>
              <a:rPr lang="bg-BG" dirty="0"/>
              <a:t>Използване на </a:t>
            </a:r>
            <a:r>
              <a:rPr lang="bg-BG" b="1" dirty="0"/>
              <a:t>инструменти</a:t>
            </a:r>
            <a:r>
              <a:rPr lang="bg-BG" dirty="0"/>
              <a:t> за </a:t>
            </a:r>
            <a:r>
              <a:rPr lang="bg-BG" b="1" dirty="0"/>
              <a:t>чести</a:t>
            </a:r>
            <a:r>
              <a:rPr lang="bg-BG" dirty="0"/>
              <a:t> и </a:t>
            </a:r>
            <a:r>
              <a:rPr lang="bg-BG" b="1" dirty="0"/>
              <a:t>повтарящи</a:t>
            </a:r>
            <a:r>
              <a:rPr lang="bg-BG" dirty="0"/>
              <a:t> се </a:t>
            </a:r>
            <a:r>
              <a:rPr lang="bg-BG" b="1" dirty="0"/>
              <a:t>тестове</a:t>
            </a:r>
          </a:p>
          <a:p>
            <a:r>
              <a:rPr lang="bg-BG" b="1" dirty="0">
                <a:solidFill>
                  <a:schemeClr val="bg1"/>
                </a:solidFill>
              </a:rPr>
              <a:t>Документиране на резултатите</a:t>
            </a:r>
          </a:p>
          <a:p>
            <a:pPr lvl="1"/>
            <a:r>
              <a:rPr lang="bg-BG" dirty="0"/>
              <a:t>Записване на </a:t>
            </a:r>
            <a:r>
              <a:rPr lang="bg-BG" b="1" dirty="0"/>
              <a:t>грешки</a:t>
            </a:r>
            <a:r>
              <a:rPr lang="bg-BG" dirty="0"/>
              <a:t> и </a:t>
            </a:r>
            <a:r>
              <a:rPr lang="bg-BG" b="1" dirty="0"/>
              <a:t>резултати</a:t>
            </a:r>
            <a:r>
              <a:rPr lang="bg-BG" dirty="0"/>
              <a:t> за по-лесно </a:t>
            </a:r>
            <a:r>
              <a:rPr lang="bg-BG" b="1" dirty="0"/>
              <a:t>проследяване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492D2D-B990-41FB-B883-6A736B08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тестваме?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1022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Поведение на системата при минимални и максимални стойности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Тестване на гранични стойности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1407A-E961-1343-462D-A9D19417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00" y="1918170"/>
            <a:ext cx="2939000" cy="151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55313</TotalTime>
  <Words>851</Words>
  <Application>Microsoft Macintosh PowerPoint</Application>
  <PresentationFormat>Widescreen</PresentationFormat>
  <Paragraphs>126</Paragraphs>
  <Slides>18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SoftUni</vt:lpstr>
      <vt:lpstr>Тестване на информационна система</vt:lpstr>
      <vt:lpstr>Съдържание</vt:lpstr>
      <vt:lpstr>Въведение в тестването на ИС</vt:lpstr>
      <vt:lpstr>Цел на тестването</vt:lpstr>
      <vt:lpstr>Видове тестване</vt:lpstr>
      <vt:lpstr>Защо да тестваме?</vt:lpstr>
      <vt:lpstr>Какво да тестваме?</vt:lpstr>
      <vt:lpstr>Как да тестваме?</vt:lpstr>
      <vt:lpstr>Тестване на гранични стойности</vt:lpstr>
      <vt:lpstr>Тестване на гранични стойности</vt:lpstr>
      <vt:lpstr>​Unit тестване и интеграционно тестване</vt:lpstr>
      <vt:lpstr>​Unit тестване</vt:lpstr>
      <vt:lpstr>Интеграционно тестване</vt:lpstr>
      <vt:lpstr>Инструменти за тестване в .NET (1)</vt:lpstr>
      <vt:lpstr>Инструменти за тестване в .NET (2)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Тестване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475</cp:revision>
  <dcterms:created xsi:type="dcterms:W3CDTF">2018-05-23T13:08:44Z</dcterms:created>
  <dcterms:modified xsi:type="dcterms:W3CDTF">2024-10-03T08:18:55Z</dcterms:modified>
  <cp:category/>
</cp:coreProperties>
</file>