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14_622B06B4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omments/modernComment_2C2_1F75CD03.xml" ContentType="application/vnd.ms-powerpoint.comment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5"/>
  </p:notesMasterIdLst>
  <p:handoutMasterIdLst>
    <p:handoutMasterId r:id="rId56"/>
  </p:handoutMasterIdLst>
  <p:sldIdLst>
    <p:sldId id="503" r:id="rId2"/>
    <p:sldId id="276" r:id="rId3"/>
    <p:sldId id="353" r:id="rId4"/>
    <p:sldId id="497" r:id="rId5"/>
    <p:sldId id="696" r:id="rId6"/>
    <p:sldId id="699" r:id="rId7"/>
    <p:sldId id="610" r:id="rId8"/>
    <p:sldId id="611" r:id="rId9"/>
    <p:sldId id="697" r:id="rId10"/>
    <p:sldId id="616" r:id="rId11"/>
    <p:sldId id="620" r:id="rId12"/>
    <p:sldId id="717" r:id="rId13"/>
    <p:sldId id="718" r:id="rId14"/>
    <p:sldId id="723" r:id="rId15"/>
    <p:sldId id="728" r:id="rId16"/>
    <p:sldId id="730" r:id="rId17"/>
    <p:sldId id="726" r:id="rId18"/>
    <p:sldId id="725" r:id="rId19"/>
    <p:sldId id="727" r:id="rId20"/>
    <p:sldId id="729" r:id="rId21"/>
    <p:sldId id="664" r:id="rId22"/>
    <p:sldId id="682" r:id="rId23"/>
    <p:sldId id="700" r:id="rId24"/>
    <p:sldId id="701" r:id="rId25"/>
    <p:sldId id="733" r:id="rId26"/>
    <p:sldId id="735" r:id="rId27"/>
    <p:sldId id="736" r:id="rId28"/>
    <p:sldId id="737" r:id="rId29"/>
    <p:sldId id="698" r:id="rId30"/>
    <p:sldId id="703" r:id="rId31"/>
    <p:sldId id="706" r:id="rId32"/>
    <p:sldId id="705" r:id="rId33"/>
    <p:sldId id="704" r:id="rId34"/>
    <p:sldId id="589" r:id="rId35"/>
    <p:sldId id="719" r:id="rId36"/>
    <p:sldId id="731" r:id="rId37"/>
    <p:sldId id="732" r:id="rId38"/>
    <p:sldId id="649" r:id="rId39"/>
    <p:sldId id="707" r:id="rId40"/>
    <p:sldId id="708" r:id="rId41"/>
    <p:sldId id="709" r:id="rId42"/>
    <p:sldId id="710" r:id="rId43"/>
    <p:sldId id="711" r:id="rId44"/>
    <p:sldId id="713" r:id="rId45"/>
    <p:sldId id="712" r:id="rId46"/>
    <p:sldId id="714" r:id="rId47"/>
    <p:sldId id="715" r:id="rId48"/>
    <p:sldId id="720" r:id="rId49"/>
    <p:sldId id="721" r:id="rId50"/>
    <p:sldId id="722" r:id="rId51"/>
    <p:sldId id="633" r:id="rId52"/>
    <p:sldId id="504" r:id="rId53"/>
    <p:sldId id="50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ORM" id="{66DCFE1F-60FD-44F2-BE82-706DDBC14898}">
          <p14:sldIdLst>
            <p14:sldId id="353"/>
            <p14:sldId id="497"/>
            <p14:sldId id="696"/>
            <p14:sldId id="699"/>
          </p14:sldIdLst>
        </p14:section>
        <p14:section name="Code First и Database First" id="{EB44CA50-B176-0C4C-B0D0-5459023C7783}">
          <p14:sldIdLst>
            <p14:sldId id="610"/>
            <p14:sldId id="611"/>
            <p14:sldId id="697"/>
          </p14:sldIdLst>
        </p14:section>
        <p14:section name="Entity Framework" id="{2B3E1915-4BA2-9447-BC07-AE658EE7EC35}">
          <p14:sldIdLst>
            <p14:sldId id="616"/>
            <p14:sldId id="620"/>
            <p14:sldId id="717"/>
          </p14:sldIdLst>
        </p14:section>
        <p14:section name="ADO.NET Entity Data Model" id="{0D171D52-D08B-C04E-BC5C-DAFB2388529A}">
          <p14:sldIdLst>
            <p14:sldId id="718"/>
            <p14:sldId id="723"/>
            <p14:sldId id="728"/>
            <p14:sldId id="730"/>
            <p14:sldId id="726"/>
            <p14:sldId id="725"/>
            <p14:sldId id="727"/>
            <p14:sldId id="729"/>
          </p14:sldIdLst>
        </p14:section>
        <p14:section name="Database First с Entity Framework" id="{9AE1CB8F-6B60-F44E-ABAB-A3E11E2F13B8}">
          <p14:sldIdLst>
            <p14:sldId id="664"/>
            <p14:sldId id="682"/>
            <p14:sldId id="700"/>
            <p14:sldId id="701"/>
            <p14:sldId id="733"/>
            <p14:sldId id="735"/>
            <p14:sldId id="736"/>
            <p14:sldId id="737"/>
          </p14:sldIdLst>
        </p14:section>
        <p14:section name="Четене на данни с Entity Framework" id="{31D7A09E-3F23-D541-9405-562A281808D2}">
          <p14:sldIdLst>
            <p14:sldId id="698"/>
            <p14:sldId id="703"/>
            <p14:sldId id="706"/>
            <p14:sldId id="705"/>
            <p14:sldId id="704"/>
          </p14:sldIdLst>
        </p14:section>
        <p14:section name="Конфигурация на връзка към база данни" id="{FAFEC62E-8A3E-B74C-B607-F2A5F82A6EDC}">
          <p14:sldIdLst>
            <p14:sldId id="589"/>
            <p14:sldId id="719"/>
            <p14:sldId id="731"/>
            <p14:sldId id="73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09"/>
            <p14:sldId id="710"/>
            <p14:sldId id="711"/>
            <p14:sldId id="713"/>
            <p14:sldId id="712"/>
            <p14:sldId id="714"/>
            <p14:sldId id="715"/>
            <p14:sldId id="720"/>
            <p14:sldId id="721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2" autoAdjust="0"/>
    <p:restoredTop sz="95113" autoAdjust="0"/>
  </p:normalViewPr>
  <p:slideViewPr>
    <p:cSldViewPr showGuides="1">
      <p:cViewPr varScale="1">
        <p:scale>
          <a:sx n="70" d="100"/>
          <a:sy n="70" d="100"/>
        </p:scale>
        <p:origin x="2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8/10/relationships/authors" Target="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modernComment_114_622B06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C687EA5-6C4C-FD40-B8A3-EA8F1D0D4389}" authorId="{61328A60-1351-1658-BC09-0F9214BEF0FD}" created="2024-06-12T11:21:46.33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646986932" sldId="276"/>
      <ac:spMk id="444419" creationId="{00000000-0000-0000-0000-000000000000}"/>
      <ac:txMk cp="71">
        <ac:context len="335" hash="1399023528"/>
      </ac:txMk>
    </ac:txMkLst>
    <p188:pos x="10638874" y="2255516"/>
    <p188:replyLst>
      <p188:reply id="{59E39E9E-1180-F043-83A5-BB2E7714169A}" authorId="{B24AAD53-8AA6-8321-73F3-FE25FD6B3B5A}" created="2024-06-17T08:25:39.400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TODO: да се опише как и къде се добавя connection string</a:t>
        </a:r>
      </a:p>
    </p188:txBody>
  </p188:cm>
</p188:cmLst>
</file>

<file path=ppt/comments/modernComment_2C2_1F75CD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A53A6A-FF2F-3644-8DC0-A0A8A9C4B098}" authorId="{61328A60-1351-1658-BC09-0F9214BEF0FD}" created="2024-06-12T11:46:44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27813891" sldId="706"/>
      <ac:spMk id="2" creationId="{5DF70964-08C1-23B3-198A-C18C505396EB}"/>
      <ac:txMk cp="18" len="12">
        <ac:context len="31" hash="514766745"/>
      </ac:txMk>
    </ac:txMkLst>
    <p188:pos x="6237526" y="598200"/>
    <p188:replyLst>
      <p188:reply id="{0BE531DF-36FB-9F4D-B7C1-30FB2FE49E42}" authorId="{B24AAD53-8AA6-8321-73F3-FE25FD6B3B5A}" created="2024-06-17T07:56:55.406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Откъде идва SoftUnIContext()?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18.6.2024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0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72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0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38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95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06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57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3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94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0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72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58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85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49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5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15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59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81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3148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1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9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9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4_622B06B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marketplace.visualstudio.com/items?itemName=ErikEJ.EFCorePowerTools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C2_1F75CD0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Въведение в обектно-ориентиран модел на релационна база данни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368" y="3054314"/>
            <a:ext cx="1901238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656" y="3073279"/>
            <a:ext cx="4472298" cy="2464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ORM</a:t>
            </a:r>
            <a:r>
              <a:rPr lang="bg-BG" dirty="0"/>
              <a:t> за .</a:t>
            </a:r>
            <a:r>
              <a:rPr lang="en-US" dirty="0"/>
              <a:t>NET </a:t>
            </a:r>
            <a:r>
              <a:rPr lang="bg-BG" dirty="0"/>
              <a:t>и .</a:t>
            </a:r>
            <a:r>
              <a:rPr lang="en-US" dirty="0"/>
              <a:t>NET Core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Entity Framework и 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42B95-8DBC-0B86-B3F4-A8B3D23B9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50" y="819000"/>
            <a:ext cx="3594100" cy="3594100"/>
          </a:xfrm>
          <a:prstGeom prst="ellipse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86DFDC-B965-1D71-6EFD-3893B648A793}"/>
              </a:ext>
            </a:extLst>
          </p:cNvPr>
          <p:cNvSpPr/>
          <p:nvPr/>
        </p:nvSpPr>
        <p:spPr bwMode="auto">
          <a:xfrm>
            <a:off x="7446000" y="2648707"/>
            <a:ext cx="4410000" cy="1665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Тази секция изчезва. Ще ползваме последен </a:t>
            </a:r>
            <a:r>
              <a:rPr lang="en-US" sz="2800" b="1" dirty="0">
                <a:solidFill>
                  <a:schemeClr val="tx1"/>
                </a:solidFill>
              </a:rPr>
              <a:t>.NET 8 </a:t>
            </a:r>
            <a:r>
              <a:rPr lang="bg-BG" sz="2800" b="1" dirty="0">
                <a:solidFill>
                  <a:schemeClr val="tx1"/>
                </a:solidFill>
              </a:rPr>
              <a:t>и последен </a:t>
            </a:r>
            <a:r>
              <a:rPr lang="en-US" sz="2800" b="1" dirty="0">
                <a:solidFill>
                  <a:schemeClr val="tx1"/>
                </a:solidFill>
              </a:rPr>
              <a:t>EF Core</a:t>
            </a:r>
          </a:p>
        </p:txBody>
      </p:sp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600" dirty="0"/>
              <a:t>Стандартният </a:t>
            </a:r>
            <a:r>
              <a:rPr lang="en-US" sz="3600" b="1" dirty="0">
                <a:solidFill>
                  <a:schemeClr val="bg1"/>
                </a:solidFill>
              </a:rPr>
              <a:t>ORM </a:t>
            </a:r>
            <a:r>
              <a:rPr lang="bg-BG" sz="3600" b="1" dirty="0"/>
              <a:t>фреймуърк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за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bg-BG" sz="3600" dirty="0"/>
              <a:t>Осигурява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LINQ</a:t>
            </a:r>
            <a:r>
              <a:rPr lang="en-US" sz="3600" dirty="0"/>
              <a:t>-</a:t>
            </a:r>
            <a:r>
              <a:rPr lang="bg-BG" sz="3600" dirty="0"/>
              <a:t>базирани </a:t>
            </a:r>
            <a:r>
              <a:rPr lang="bg-BG" sz="3600" b="1" dirty="0"/>
              <a:t>заявки</a:t>
            </a:r>
            <a:r>
              <a:rPr lang="bg-BG" sz="3600" dirty="0"/>
              <a:t> 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CRUD</a:t>
            </a:r>
            <a:r>
              <a:rPr lang="bg-BG" sz="3600" dirty="0"/>
              <a:t> </a:t>
            </a:r>
            <a:r>
              <a:rPr lang="bg-BG" sz="3600" b="1" dirty="0"/>
              <a:t>операции</a:t>
            </a:r>
            <a:endParaRPr lang="en-US" sz="3600" b="1" dirty="0"/>
          </a:p>
          <a:p>
            <a:r>
              <a:rPr lang="bg-BG" sz="3600" dirty="0"/>
              <a:t>Автоматично проследява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промените на обекти</a:t>
            </a:r>
            <a:endParaRPr lang="en-US" sz="3600" dirty="0"/>
          </a:p>
          <a:p>
            <a:r>
              <a:rPr lang="bg-BG" sz="3600" dirty="0"/>
              <a:t>Работи с различни </a:t>
            </a:r>
            <a:r>
              <a:rPr lang="bg-BG" sz="3600" b="1" dirty="0">
                <a:solidFill>
                  <a:schemeClr val="bg1"/>
                </a:solidFill>
              </a:rPr>
              <a:t>релационни бази данни</a:t>
            </a:r>
          </a:p>
          <a:p>
            <a:r>
              <a:rPr lang="bg-BG" sz="3600" dirty="0"/>
              <a:t>С </a:t>
            </a:r>
            <a:r>
              <a:rPr lang="bg-BG" sz="3600" b="1" dirty="0"/>
              <a:t>отворен код </a:t>
            </a:r>
            <a:r>
              <a:rPr lang="bg-BG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open-source</a:t>
            </a:r>
            <a:r>
              <a:rPr lang="en-US" sz="3600" dirty="0"/>
              <a:t>)</a:t>
            </a:r>
          </a:p>
          <a:p>
            <a:pPr>
              <a:buClr>
                <a:schemeClr val="tx2"/>
              </a:buClr>
            </a:pP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sz="4000" dirty="0"/>
              <a:t>Entity Framework и Entity Framework Core</a:t>
            </a:r>
            <a:r>
              <a:rPr lang="bg-BG" sz="4000" dirty="0"/>
              <a:t> (</a:t>
            </a:r>
            <a:r>
              <a:rPr lang="en-US" sz="4000" dirty="0"/>
              <a:t>1)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933943-6EA9-D322-4752-7B0B06F47D08}"/>
              </a:ext>
            </a:extLst>
          </p:cNvPr>
          <p:cNvSpPr/>
          <p:nvPr/>
        </p:nvSpPr>
        <p:spPr bwMode="auto">
          <a:xfrm>
            <a:off x="7221000" y="4158000"/>
            <a:ext cx="4410000" cy="1665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Тази секция изчезва. Ще ползваме последен </a:t>
            </a:r>
            <a:r>
              <a:rPr lang="en-US" sz="2800" b="1" dirty="0">
                <a:solidFill>
                  <a:schemeClr val="tx1"/>
                </a:solidFill>
              </a:rPr>
              <a:t>.NET 8 </a:t>
            </a:r>
            <a:r>
              <a:rPr lang="bg-BG" sz="2800" b="1" dirty="0">
                <a:solidFill>
                  <a:schemeClr val="tx1"/>
                </a:solidFill>
              </a:rPr>
              <a:t>и последен </a:t>
            </a:r>
            <a:r>
              <a:rPr lang="en-US" sz="2800" b="1" dirty="0">
                <a:solidFill>
                  <a:schemeClr val="tx1"/>
                </a:solidFill>
              </a:rPr>
              <a:t>EF Core</a:t>
            </a:r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B57A-93C2-CF78-7722-33B7D1EFF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393069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Entity Framework Core </a:t>
            </a:r>
            <a:r>
              <a:rPr lang="bg-BG" dirty="0"/>
              <a:t>(</a:t>
            </a:r>
            <a:r>
              <a:rPr lang="bg-BG" b="1" dirty="0"/>
              <a:t>EF Core</a:t>
            </a:r>
            <a:r>
              <a:rPr lang="bg-BG" dirty="0"/>
              <a:t>) е </a:t>
            </a:r>
            <a:r>
              <a:rPr lang="en-US" b="1" dirty="0"/>
              <a:t>ORM</a:t>
            </a:r>
            <a:r>
              <a:rPr lang="bg-BG" dirty="0"/>
              <a:t> за </a:t>
            </a:r>
            <a:r>
              <a:rPr lang="bg-BG" b="1" dirty="0"/>
              <a:t>.NET </a:t>
            </a:r>
            <a:r>
              <a:rPr lang="en-US" b="1" dirty="0"/>
              <a:t>Core </a:t>
            </a:r>
            <a:r>
              <a:rPr lang="bg-BG" dirty="0"/>
              <a:t>(по-новата версия на .</a:t>
            </a:r>
            <a:r>
              <a:rPr lang="en-US" dirty="0"/>
              <a:t>NET Framework)</a:t>
            </a:r>
          </a:p>
          <a:p>
            <a:r>
              <a:rPr lang="bg-BG" dirty="0"/>
              <a:t>Поддържа </a:t>
            </a:r>
            <a:r>
              <a:rPr lang="bg-BG" b="1" dirty="0">
                <a:solidFill>
                  <a:schemeClr val="bg1"/>
                </a:solidFill>
              </a:rPr>
              <a:t>LINQ</a:t>
            </a:r>
            <a:r>
              <a:rPr lang="bg-BG" dirty="0"/>
              <a:t> заявки, </a:t>
            </a:r>
            <a:r>
              <a:rPr lang="bg-BG" b="1" dirty="0">
                <a:solidFill>
                  <a:schemeClr val="bg1"/>
                </a:solidFill>
              </a:rPr>
              <a:t>проследяване на промените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актуализации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миграции</a:t>
            </a:r>
            <a:r>
              <a:rPr lang="bg-BG" dirty="0"/>
              <a:t> на схеми</a:t>
            </a:r>
          </a:p>
          <a:p>
            <a:r>
              <a:rPr lang="bg-BG" dirty="0"/>
              <a:t>Работи с </a:t>
            </a:r>
            <a:r>
              <a:rPr lang="bg-BG" b="1" dirty="0">
                <a:solidFill>
                  <a:schemeClr val="bg1"/>
                </a:solidFill>
              </a:rPr>
              <a:t>релационни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нерелационни бази данни</a:t>
            </a:r>
            <a:endParaRPr lang="en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BCC3CD-E206-2FB3-539F-4A2A2DCE7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7" cy="452806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Entity Framework </a:t>
            </a:r>
            <a:r>
              <a:rPr lang="bg-BG" sz="2900" dirty="0"/>
              <a:t>(</a:t>
            </a:r>
            <a:r>
              <a:rPr lang="bg-BG" sz="2900" b="1" dirty="0"/>
              <a:t>EF</a:t>
            </a:r>
            <a:r>
              <a:rPr lang="bg-BG" sz="2900" dirty="0"/>
              <a:t>) е </a:t>
            </a:r>
            <a:r>
              <a:rPr lang="en-US" sz="2900" b="1" dirty="0"/>
              <a:t>ORM</a:t>
            </a:r>
            <a:r>
              <a:rPr lang="en-US" sz="2900" dirty="0"/>
              <a:t> </a:t>
            </a:r>
            <a:r>
              <a:rPr lang="bg-BG" sz="2900" dirty="0"/>
              <a:t>за </a:t>
            </a:r>
            <a:r>
              <a:rPr lang="bg-BG" sz="2900" b="1" dirty="0"/>
              <a:t>.NET Framework</a:t>
            </a:r>
            <a:endParaRPr lang="en-US" sz="2900" b="1" dirty="0"/>
          </a:p>
          <a:p>
            <a:pPr>
              <a:buClr>
                <a:schemeClr val="tx1"/>
              </a:buClr>
            </a:pPr>
            <a:r>
              <a:rPr lang="bg-BG" sz="2900" dirty="0"/>
              <a:t>Поддържа се, но </a:t>
            </a:r>
            <a:r>
              <a:rPr lang="bg-BG" sz="2900" b="1" dirty="0"/>
              <a:t>не се </a:t>
            </a:r>
            <a:r>
              <a:rPr lang="bg-BG" sz="2900" dirty="0"/>
              <a:t>разработва </a:t>
            </a:r>
            <a:r>
              <a:rPr lang="bg-BG" sz="2900" b="1" dirty="0"/>
              <a:t>активно</a:t>
            </a:r>
          </a:p>
          <a:p>
            <a:r>
              <a:rPr lang="bg-BG" sz="2900" dirty="0"/>
              <a:t>Работи с </a:t>
            </a:r>
            <a:r>
              <a:rPr lang="bg-BG" sz="2900" b="1" dirty="0">
                <a:solidFill>
                  <a:schemeClr val="bg1"/>
                </a:solidFill>
              </a:rPr>
              <a:t>релационни бази данни</a:t>
            </a:r>
            <a:endParaRPr lang="en-BG" sz="29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и</a:t>
            </a:r>
            <a:r>
              <a:rPr lang="bg-BG" dirty="0"/>
              <a:t> </a:t>
            </a:r>
            <a:r>
              <a:rPr lang="en-US" dirty="0"/>
              <a:t>Entity Framework Core (2)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E35368-7283-B605-5F62-5CAF09879CB7}"/>
              </a:ext>
            </a:extLst>
          </p:cNvPr>
          <p:cNvSpPr/>
          <p:nvPr/>
        </p:nvSpPr>
        <p:spPr bwMode="auto">
          <a:xfrm>
            <a:off x="1191000" y="4509000"/>
            <a:ext cx="4410000" cy="1665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Тази секция изчезва. Ще ползваме последен </a:t>
            </a:r>
            <a:r>
              <a:rPr lang="en-US" sz="2800" b="1" dirty="0">
                <a:solidFill>
                  <a:schemeClr val="tx1"/>
                </a:solidFill>
              </a:rPr>
              <a:t>.NET 8 </a:t>
            </a:r>
            <a:r>
              <a:rPr lang="bg-BG" sz="2800" b="1" dirty="0">
                <a:solidFill>
                  <a:schemeClr val="tx1"/>
                </a:solidFill>
              </a:rPr>
              <a:t>и последен </a:t>
            </a:r>
            <a:r>
              <a:rPr lang="en-US" sz="2800" b="1" dirty="0">
                <a:solidFill>
                  <a:schemeClr val="tx1"/>
                </a:solidFill>
              </a:rPr>
              <a:t>EF Core</a:t>
            </a:r>
          </a:p>
        </p:txBody>
      </p:sp>
    </p:spTree>
    <p:extLst>
      <p:ext uri="{BB962C8B-B14F-4D97-AF65-F5344CB8AC3E}">
        <p14:creationId xmlns:p14="http://schemas.microsoft.com/office/powerpoint/2010/main" val="33638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Ключов компонент </a:t>
            </a:r>
            <a:r>
              <a:rPr lang="bg-BG" sz="3000" dirty="0"/>
              <a:t>на </a:t>
            </a:r>
            <a:r>
              <a:rPr lang="en-GB" sz="3000" b="1" dirty="0">
                <a:solidFill>
                  <a:schemeClr val="bg1"/>
                </a:solidFill>
              </a:rPr>
              <a:t>Entity Framework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Технология от </a:t>
            </a:r>
            <a:r>
              <a:rPr lang="en-US" sz="3000" b="1" dirty="0">
                <a:solidFill>
                  <a:schemeClr val="bg1"/>
                </a:solidFill>
              </a:rPr>
              <a:t>Microsoft</a:t>
            </a:r>
            <a:r>
              <a:rPr lang="en-US" sz="3000" dirty="0"/>
              <a:t>, </a:t>
            </a:r>
            <a:r>
              <a:rPr lang="bg-BG" sz="3000" dirty="0"/>
              <a:t>позволяваща работа с </a:t>
            </a:r>
            <a:r>
              <a:rPr lang="bg-BG" sz="3000" b="1" dirty="0"/>
              <a:t>данни</a:t>
            </a:r>
            <a:r>
              <a:rPr lang="bg-BG" sz="3000" dirty="0"/>
              <a:t> от </a:t>
            </a:r>
            <a:r>
              <a:rPr lang="bg-BG" sz="3000" b="1" dirty="0"/>
              <a:t>бази данни </a:t>
            </a:r>
            <a:r>
              <a:rPr lang="bg-BG" sz="3000" dirty="0"/>
              <a:t>като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bg-BG" sz="3000" dirty="0"/>
          </a:p>
          <a:p>
            <a:r>
              <a:rPr lang="bg-BG" sz="3000" b="1" dirty="0">
                <a:solidFill>
                  <a:schemeClr val="bg1"/>
                </a:solidFill>
              </a:rPr>
              <a:t>Абстрактен</a:t>
            </a:r>
            <a:r>
              <a:rPr lang="bg-BG" sz="3000" dirty="0"/>
              <a:t> начин за работа, който </a:t>
            </a:r>
            <a:r>
              <a:rPr lang="bg-BG" sz="3000" b="1" dirty="0">
                <a:solidFill>
                  <a:schemeClr val="bg1"/>
                </a:solidFill>
              </a:rPr>
              <a:t>улеснява</a:t>
            </a:r>
            <a:r>
              <a:rPr lang="bg-BG" sz="3000" dirty="0"/>
              <a:t> процеса на </a:t>
            </a:r>
            <a:r>
              <a:rPr lang="bg-BG" sz="3000" b="1" dirty="0"/>
              <a:t>разработка</a:t>
            </a:r>
            <a:r>
              <a:rPr lang="bg-BG" sz="3000" dirty="0"/>
              <a:t> и </a:t>
            </a:r>
            <a:r>
              <a:rPr lang="bg-BG" sz="3000" b="1" dirty="0"/>
              <a:t>поддържане</a:t>
            </a:r>
            <a:r>
              <a:rPr lang="bg-BG" sz="3000" dirty="0"/>
              <a:t> на софтуерни приложения</a:t>
            </a:r>
          </a:p>
          <a:p>
            <a:r>
              <a:rPr lang="bg-BG" sz="3000" dirty="0"/>
              <a:t>Работи под </a:t>
            </a:r>
            <a:r>
              <a:rPr lang="en-US" sz="3000" b="1" dirty="0">
                <a:solidFill>
                  <a:schemeClr val="bg1"/>
                </a:solidFill>
              </a:rPr>
              <a:t>.NET Framework</a:t>
            </a:r>
            <a:r>
              <a:rPr lang="en-US" sz="3000" dirty="0"/>
              <a:t>,</a:t>
            </a:r>
            <a:r>
              <a:rPr lang="bg-BG" sz="3000" dirty="0"/>
              <a:t> </a:t>
            </a:r>
            <a:r>
              <a:rPr lang="bg-BG" sz="3000" b="1" dirty="0"/>
              <a:t>не се </a:t>
            </a:r>
            <a:r>
              <a:rPr lang="bg-BG" sz="3000" dirty="0"/>
              <a:t>поддържа от </a:t>
            </a:r>
            <a:r>
              <a:rPr lang="en-US" sz="3000" b="1" dirty="0">
                <a:solidFill>
                  <a:schemeClr val="bg1"/>
                </a:solidFill>
              </a:rPr>
              <a:t>.NET 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4C4A2-40DE-72ED-B314-73361DAF2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46" y="4780019"/>
            <a:ext cx="3093514" cy="172206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745966-5CDB-99A6-42CF-8693E539EDF8}"/>
              </a:ext>
            </a:extLst>
          </p:cNvPr>
          <p:cNvSpPr/>
          <p:nvPr/>
        </p:nvSpPr>
        <p:spPr bwMode="auto">
          <a:xfrm>
            <a:off x="7348613" y="4680521"/>
            <a:ext cx="4854444" cy="20402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За съжаление това работи само за стария </a:t>
            </a:r>
            <a:r>
              <a:rPr lang="en-US" sz="2800" b="1" dirty="0">
                <a:solidFill>
                  <a:schemeClr val="tx1"/>
                </a:solidFill>
              </a:rPr>
              <a:t>.NET Framework </a:t>
            </a:r>
            <a:r>
              <a:rPr lang="bg-BG" sz="2800" b="1" dirty="0">
                <a:solidFill>
                  <a:schemeClr val="tx1"/>
                </a:solidFill>
              </a:rPr>
              <a:t>и стария </a:t>
            </a:r>
            <a:r>
              <a:rPr lang="en-US" sz="2800" b="1" dirty="0">
                <a:solidFill>
                  <a:schemeClr val="tx1"/>
                </a:solidFill>
              </a:rPr>
              <a:t>EF (</a:t>
            </a:r>
            <a:r>
              <a:rPr lang="bg-BG" sz="2800" b="1" dirty="0">
                <a:solidFill>
                  <a:schemeClr val="tx1"/>
                </a:solidFill>
              </a:rPr>
              <a:t>не </a:t>
            </a:r>
            <a:r>
              <a:rPr lang="en-US" sz="2800" b="1" dirty="0">
                <a:solidFill>
                  <a:schemeClr val="tx1"/>
                </a:solidFill>
              </a:rPr>
              <a:t>Core). </a:t>
            </a:r>
            <a:r>
              <a:rPr lang="bg-BG" sz="2800" b="1" dirty="0">
                <a:solidFill>
                  <a:schemeClr val="tx1"/>
                </a:solidFill>
              </a:rPr>
              <a:t>Отпада!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7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Създаване на</a:t>
            </a:r>
            <a:r>
              <a:rPr lang="en-US" dirty="0"/>
              <a:t> .NET Framework </a:t>
            </a:r>
            <a:r>
              <a:rPr lang="bg-BG" dirty="0"/>
              <a:t>проект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100" dirty="0"/>
              <a:t>Създаваме проект (</a:t>
            </a:r>
            <a:r>
              <a:rPr lang="bg-BG" sz="3100" b="1" dirty="0"/>
              <a:t>конзолно приложение</a:t>
            </a:r>
            <a:r>
              <a:rPr lang="bg-BG" sz="3100" dirty="0"/>
              <a:t>) под </a:t>
            </a:r>
            <a:r>
              <a:rPr lang="en-US" sz="3100" dirty="0"/>
              <a:t>.</a:t>
            </a:r>
            <a:r>
              <a:rPr lang="en-US" sz="3100" b="1" dirty="0">
                <a:solidFill>
                  <a:schemeClr val="bg1"/>
                </a:solidFill>
              </a:rPr>
              <a:t>NET Framework </a:t>
            </a:r>
            <a:r>
              <a:rPr lang="bg-BG" sz="3100" dirty="0"/>
              <a:t>с версия </a:t>
            </a:r>
            <a:r>
              <a:rPr lang="bg-BG" sz="3100" b="1" dirty="0">
                <a:solidFill>
                  <a:schemeClr val="bg1"/>
                </a:solidFill>
              </a:rPr>
              <a:t>по-ранна</a:t>
            </a:r>
            <a:r>
              <a:rPr lang="bg-BG" sz="3100" dirty="0"/>
              <a:t> от </a:t>
            </a:r>
            <a:r>
              <a:rPr lang="bg-BG" sz="3100" b="1" dirty="0">
                <a:solidFill>
                  <a:schemeClr val="bg1"/>
                </a:solidFill>
              </a:rPr>
              <a:t>.</a:t>
            </a:r>
            <a:r>
              <a:rPr lang="en-US" sz="3100" b="1" dirty="0">
                <a:solidFill>
                  <a:schemeClr val="bg1"/>
                </a:solidFill>
              </a:rPr>
              <a:t>NET 5.0</a:t>
            </a:r>
            <a:endParaRPr lang="en-US" sz="31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EEE66-4A10-BE7A-D548-8F5D77396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973" y="3531386"/>
            <a:ext cx="5139419" cy="16744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37AC5-A86B-B3E2-ADE4-BFDAC3612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501" y="2587868"/>
            <a:ext cx="4788529" cy="35614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AD197AEC-1D75-B19A-5D99-D4683DD562E4}"/>
              </a:ext>
            </a:extLst>
          </p:cNvPr>
          <p:cNvSpPr/>
          <p:nvPr/>
        </p:nvSpPr>
        <p:spPr>
          <a:xfrm>
            <a:off x="5883846" y="4097486"/>
            <a:ext cx="914201" cy="542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EA01F1-8BFE-13B9-1782-3A7A6B5EAC12}"/>
              </a:ext>
            </a:extLst>
          </p:cNvPr>
          <p:cNvSpPr/>
          <p:nvPr/>
        </p:nvSpPr>
        <p:spPr bwMode="auto">
          <a:xfrm>
            <a:off x="1620166" y="4368601"/>
            <a:ext cx="4854444" cy="20402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За съжаление това работи само за стария </a:t>
            </a:r>
            <a:r>
              <a:rPr lang="en-US" sz="2800" b="1" dirty="0">
                <a:solidFill>
                  <a:schemeClr val="tx1"/>
                </a:solidFill>
              </a:rPr>
              <a:t>.NET Framework </a:t>
            </a:r>
            <a:r>
              <a:rPr lang="bg-BG" sz="2800" b="1" dirty="0">
                <a:solidFill>
                  <a:schemeClr val="tx1"/>
                </a:solidFill>
              </a:rPr>
              <a:t>и стария </a:t>
            </a:r>
            <a:r>
              <a:rPr lang="en-US" sz="2800" b="1" dirty="0">
                <a:solidFill>
                  <a:schemeClr val="tx1"/>
                </a:solidFill>
              </a:rPr>
              <a:t>EF (</a:t>
            </a:r>
            <a:r>
              <a:rPr lang="bg-BG" sz="2800" b="1" dirty="0">
                <a:solidFill>
                  <a:schemeClr val="tx1"/>
                </a:solidFill>
              </a:rPr>
              <a:t>не </a:t>
            </a:r>
            <a:r>
              <a:rPr lang="en-US" sz="2800" b="1" dirty="0">
                <a:solidFill>
                  <a:schemeClr val="tx1"/>
                </a:solidFill>
              </a:rPr>
              <a:t>Core). </a:t>
            </a:r>
            <a:r>
              <a:rPr lang="bg-BG" sz="2800" b="1" dirty="0">
                <a:solidFill>
                  <a:schemeClr val="tx1"/>
                </a:solidFill>
              </a:rPr>
              <a:t>Отпада!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Свързване с база данни </a:t>
            </a:r>
            <a:r>
              <a:rPr lang="en-US" dirty="0"/>
              <a:t>(1)</a:t>
            </a:r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200" dirty="0"/>
              <a:t>Избираме </a:t>
            </a:r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[Connect to Database]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Избираме </a:t>
            </a:r>
            <a:r>
              <a:rPr lang="en-US" sz="3200" b="1" dirty="0">
                <a:solidFill>
                  <a:schemeClr val="bg1"/>
                </a:solidFill>
              </a:rPr>
              <a:t>Microsoft SQL Server</a:t>
            </a:r>
            <a:r>
              <a:rPr lang="en-US" sz="3200" dirty="0"/>
              <a:t> </a:t>
            </a:r>
            <a:r>
              <a:rPr lang="bg-BG" sz="3200" dirty="0"/>
              <a:t>и натискаме </a:t>
            </a:r>
            <a:r>
              <a:rPr lang="en-US" sz="3200" b="1" dirty="0">
                <a:solidFill>
                  <a:schemeClr val="bg1"/>
                </a:solidFill>
              </a:rPr>
              <a:t>[Continue]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96087-2150-A870-8109-FE061F1A0459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G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02444-C568-64E2-DDFF-D297625EA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650" y="3545815"/>
            <a:ext cx="4903536" cy="1467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8FAED7-EEFA-AC3E-0484-21A712D85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7419" y="2568733"/>
            <a:ext cx="5228536" cy="38591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9A4DAAF6-ED14-B14F-4F21-E064EB152FD6}"/>
              </a:ext>
            </a:extLst>
          </p:cNvPr>
          <p:cNvSpPr/>
          <p:nvPr/>
        </p:nvSpPr>
        <p:spPr>
          <a:xfrm>
            <a:off x="5543660" y="3960370"/>
            <a:ext cx="857650" cy="638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221E61-7349-A43C-9E12-7C8D9A8AE64E}"/>
              </a:ext>
            </a:extLst>
          </p:cNvPr>
          <p:cNvSpPr/>
          <p:nvPr/>
        </p:nvSpPr>
        <p:spPr bwMode="auto">
          <a:xfrm>
            <a:off x="7348613" y="4680521"/>
            <a:ext cx="4854444" cy="20402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За съжаление това работи само за стария </a:t>
            </a:r>
            <a:r>
              <a:rPr lang="en-US" sz="2800" b="1" dirty="0">
                <a:solidFill>
                  <a:schemeClr val="tx1"/>
                </a:solidFill>
              </a:rPr>
              <a:t>.NET Framework </a:t>
            </a:r>
            <a:r>
              <a:rPr lang="bg-BG" sz="2800" b="1" dirty="0">
                <a:solidFill>
                  <a:schemeClr val="tx1"/>
                </a:solidFill>
              </a:rPr>
              <a:t>и стария </a:t>
            </a:r>
            <a:r>
              <a:rPr lang="en-US" sz="2800" b="1" dirty="0">
                <a:solidFill>
                  <a:schemeClr val="tx1"/>
                </a:solidFill>
              </a:rPr>
              <a:t>EF (</a:t>
            </a:r>
            <a:r>
              <a:rPr lang="bg-BG" sz="2800" b="1" dirty="0">
                <a:solidFill>
                  <a:schemeClr val="tx1"/>
                </a:solidFill>
              </a:rPr>
              <a:t>не </a:t>
            </a:r>
            <a:r>
              <a:rPr lang="en-US" sz="2800" b="1" dirty="0">
                <a:solidFill>
                  <a:schemeClr val="tx1"/>
                </a:solidFill>
              </a:rPr>
              <a:t>Core). </a:t>
            </a:r>
            <a:r>
              <a:rPr lang="bg-BG" sz="2800" b="1" dirty="0">
                <a:solidFill>
                  <a:schemeClr val="tx1"/>
                </a:solidFill>
              </a:rPr>
              <a:t>Отпада!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85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Свързване с база данни </a:t>
            </a:r>
            <a:r>
              <a:rPr lang="en-US" dirty="0"/>
              <a:t>(2)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96087-2150-A870-8109-FE061F1A0459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3ACE6B-69AC-3BE0-1ECF-D97AA4FA7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91608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  <a:endParaRPr lang="bg-BG" dirty="0"/>
          </a:p>
          <a:p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съществуваща база данни</a:t>
            </a:r>
            <a:r>
              <a:rPr lang="bg-BG" sz="2800" dirty="0"/>
              <a:t> или задаваме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, която ще </a:t>
            </a:r>
            <a:r>
              <a:rPr lang="bg-BG" sz="2800" b="1" dirty="0"/>
              <a:t>създадем</a:t>
            </a:r>
            <a:endParaRPr lang="en-US" sz="2400" b="1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7C7CD2-BF71-33FB-AE6B-BB4723721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3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6744A4-B6A9-EB15-90C4-CC459DB77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Arrow: Right 10">
            <a:extLst>
              <a:ext uri="{FF2B5EF4-FFF2-40B4-BE49-F238E27FC236}">
                <a16:creationId xmlns:a16="http://schemas.microsoft.com/office/drawing/2014/main" id="{8192F501-DBB2-EA06-19FF-89E7D92712F8}"/>
              </a:ext>
            </a:extLst>
          </p:cNvPr>
          <p:cNvSpPr/>
          <p:nvPr/>
        </p:nvSpPr>
        <p:spPr>
          <a:xfrm>
            <a:off x="8996578" y="3958383"/>
            <a:ext cx="538374" cy="275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D1A937-15F2-30C4-E580-78353F3D7956}"/>
              </a:ext>
            </a:extLst>
          </p:cNvPr>
          <p:cNvSpPr/>
          <p:nvPr/>
        </p:nvSpPr>
        <p:spPr bwMode="auto">
          <a:xfrm>
            <a:off x="7348613" y="4680521"/>
            <a:ext cx="4854444" cy="20402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За съжаление това работи само за стария </a:t>
            </a:r>
            <a:r>
              <a:rPr lang="en-US" sz="2800" b="1" dirty="0">
                <a:solidFill>
                  <a:schemeClr val="tx1"/>
                </a:solidFill>
              </a:rPr>
              <a:t>.NET Framework </a:t>
            </a:r>
            <a:r>
              <a:rPr lang="bg-BG" sz="2800" b="1" dirty="0">
                <a:solidFill>
                  <a:schemeClr val="tx1"/>
                </a:solidFill>
              </a:rPr>
              <a:t>и стария </a:t>
            </a:r>
            <a:r>
              <a:rPr lang="en-US" sz="2800" b="1" dirty="0">
                <a:solidFill>
                  <a:schemeClr val="tx1"/>
                </a:solidFill>
              </a:rPr>
              <a:t>EF (</a:t>
            </a:r>
            <a:r>
              <a:rPr lang="bg-BG" sz="2800" b="1" dirty="0">
                <a:solidFill>
                  <a:schemeClr val="tx1"/>
                </a:solidFill>
              </a:rPr>
              <a:t>не </a:t>
            </a:r>
            <a:r>
              <a:rPr lang="en-US" sz="2800" b="1" dirty="0">
                <a:solidFill>
                  <a:schemeClr val="tx1"/>
                </a:solidFill>
              </a:rPr>
              <a:t>Core). </a:t>
            </a:r>
            <a:r>
              <a:rPr lang="bg-BG" sz="2800" b="1" dirty="0">
                <a:solidFill>
                  <a:schemeClr val="tx1"/>
                </a:solidFill>
              </a:rPr>
              <a:t>Отпада!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0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Добавяне на </a:t>
            </a:r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нов файл с </a:t>
            </a:r>
            <a:r>
              <a:rPr lang="bg-BG" sz="2800" b="1" dirty="0"/>
              <a:t>десен бутон </a:t>
            </a:r>
            <a:r>
              <a:rPr lang="bg-BG" sz="2800" dirty="0"/>
              <a:t>върху </a:t>
            </a:r>
            <a:r>
              <a:rPr lang="bg-BG" sz="2800" b="1" dirty="0"/>
              <a:t>проекта</a:t>
            </a:r>
            <a:r>
              <a:rPr lang="bg-BG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[Add New Item]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Избираме от менюто със </a:t>
            </a:r>
            <a:r>
              <a:rPr lang="bg-BG" sz="2800" b="1" dirty="0"/>
              <a:t>шаблони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Data</a:t>
            </a:r>
            <a:r>
              <a:rPr lang="en-US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[ADO.NET Entity Data Model]</a:t>
            </a:r>
          </a:p>
          <a:p>
            <a:pPr>
              <a:tabLst>
                <a:tab pos="7407275" algn="l"/>
              </a:tabLst>
            </a:pPr>
            <a:r>
              <a:rPr lang="bg-BG" sz="2800" dirty="0"/>
              <a:t>Задаваме </a:t>
            </a:r>
            <a:r>
              <a:rPr lang="bg-BG" sz="2800" b="1" dirty="0"/>
              <a:t>подходящо име </a:t>
            </a:r>
            <a:r>
              <a:rPr lang="bg-BG" sz="2800" dirty="0"/>
              <a:t>и натискаме </a:t>
            </a:r>
            <a:r>
              <a:rPr lang="en-US" sz="2800" b="1" dirty="0">
                <a:solidFill>
                  <a:schemeClr val="bg1"/>
                </a:solidFill>
              </a:rPr>
              <a:t>[Add]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ED7840-DBF0-FC60-28A7-F71861F70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0" y="3063492"/>
            <a:ext cx="5464095" cy="31697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46ED8B-028E-B3C7-4BDB-83056AED2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5593" y="3030571"/>
            <a:ext cx="5590862" cy="31368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E89BD7AA-03A2-0442-CD11-20F4A9305B6D}"/>
              </a:ext>
            </a:extLst>
          </p:cNvPr>
          <p:cNvSpPr/>
          <p:nvPr/>
        </p:nvSpPr>
        <p:spPr>
          <a:xfrm>
            <a:off x="5627690" y="4431281"/>
            <a:ext cx="689589" cy="4341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6348C1-D187-DF43-629F-9559A9777D0C}"/>
              </a:ext>
            </a:extLst>
          </p:cNvPr>
          <p:cNvSpPr/>
          <p:nvPr/>
        </p:nvSpPr>
        <p:spPr bwMode="auto">
          <a:xfrm>
            <a:off x="7348613" y="4680521"/>
            <a:ext cx="4854444" cy="20402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За съжаление това работи само за стария </a:t>
            </a:r>
            <a:r>
              <a:rPr lang="en-US" sz="2800" b="1" dirty="0">
                <a:solidFill>
                  <a:schemeClr val="tx1"/>
                </a:solidFill>
              </a:rPr>
              <a:t>.NET Framework </a:t>
            </a:r>
            <a:r>
              <a:rPr lang="bg-BG" sz="2800" b="1" dirty="0">
                <a:solidFill>
                  <a:schemeClr val="tx1"/>
                </a:solidFill>
              </a:rPr>
              <a:t>и стария </a:t>
            </a:r>
            <a:r>
              <a:rPr lang="en-US" sz="2800" b="1" dirty="0">
                <a:solidFill>
                  <a:schemeClr val="tx1"/>
                </a:solidFill>
              </a:rPr>
              <a:t>EF (</a:t>
            </a:r>
            <a:r>
              <a:rPr lang="bg-BG" sz="2800" b="1" dirty="0">
                <a:solidFill>
                  <a:schemeClr val="tx1"/>
                </a:solidFill>
              </a:rPr>
              <a:t>не </a:t>
            </a:r>
            <a:r>
              <a:rPr lang="en-US" sz="2800" b="1" dirty="0">
                <a:solidFill>
                  <a:schemeClr val="tx1"/>
                </a:solidFill>
              </a:rPr>
              <a:t>Core). </a:t>
            </a:r>
            <a:r>
              <a:rPr lang="bg-BG" sz="2800" b="1" dirty="0">
                <a:solidFill>
                  <a:schemeClr val="tx1"/>
                </a:solidFill>
              </a:rPr>
              <a:t>Отпада!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3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Избиране на </a:t>
            </a:r>
            <a:r>
              <a:rPr lang="en-US" dirty="0"/>
              <a:t>Database First </a:t>
            </a:r>
            <a:r>
              <a:rPr lang="bg-BG" dirty="0"/>
              <a:t>метода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400" dirty="0"/>
              <a:t>Избираме </a:t>
            </a:r>
            <a:r>
              <a:rPr lang="bg-BG" sz="2400" b="1" dirty="0">
                <a:solidFill>
                  <a:schemeClr val="bg1"/>
                </a:solidFill>
              </a:rPr>
              <a:t>метода</a:t>
            </a:r>
            <a:r>
              <a:rPr lang="bg-BG" sz="2400" dirty="0"/>
              <a:t> за създаване на </a:t>
            </a:r>
            <a:r>
              <a:rPr lang="bg-BG" sz="2400" b="1" dirty="0"/>
              <a:t>модела</a:t>
            </a:r>
            <a:r>
              <a:rPr lang="bg-BG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EF Designer from database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(</a:t>
            </a:r>
            <a:r>
              <a:rPr lang="en-US" sz="2400" dirty="0"/>
              <a:t>Database First) </a:t>
            </a:r>
            <a:r>
              <a:rPr lang="bg-BG" sz="2400" dirty="0"/>
              <a:t>и натискаме </a:t>
            </a:r>
            <a:r>
              <a:rPr lang="en-US" sz="2400" b="1" dirty="0">
                <a:solidFill>
                  <a:schemeClr val="bg1"/>
                </a:solidFill>
              </a:rPr>
              <a:t>[Next]</a:t>
            </a:r>
          </a:p>
          <a:p>
            <a:r>
              <a:rPr lang="bg-BG" sz="2400" dirty="0"/>
              <a:t>Избираме коя </a:t>
            </a:r>
            <a:r>
              <a:rPr lang="bg-BG" sz="2400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sz="2400" dirty="0"/>
              <a:t>да се използва, задаваме </a:t>
            </a:r>
            <a:r>
              <a:rPr lang="bg-BG" sz="2400" b="1" dirty="0"/>
              <a:t>име</a:t>
            </a:r>
            <a:r>
              <a:rPr lang="bg-BG" sz="2400" dirty="0"/>
              <a:t> на </a:t>
            </a:r>
            <a:r>
              <a:rPr lang="en-US" sz="2400" b="1" dirty="0">
                <a:solidFill>
                  <a:schemeClr val="bg1"/>
                </a:solidFill>
              </a:rPr>
              <a:t>connection string</a:t>
            </a:r>
            <a:r>
              <a:rPr lang="en-US" sz="2400" dirty="0"/>
              <a:t>,</a:t>
            </a:r>
            <a:r>
              <a:rPr lang="bg-BG" sz="2400" dirty="0"/>
              <a:t> избираме дали да пази </a:t>
            </a:r>
            <a:r>
              <a:rPr lang="bg-BG" sz="2400" b="1" dirty="0"/>
              <a:t>сензитивна информация </a:t>
            </a:r>
            <a:r>
              <a:rPr lang="bg-BG" sz="2400" dirty="0"/>
              <a:t>и натискаме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[Next]</a:t>
            </a:r>
            <a:endParaRPr lang="bg-BG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BA581-3814-D519-D608-98AB374D9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00" y="3094154"/>
            <a:ext cx="3804116" cy="36410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0FFFD-8552-5ADC-7B2B-89B389C65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84" y="3094154"/>
            <a:ext cx="3804116" cy="36410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3EE4EEDE-883D-3A80-AAA0-7E042EFB4275}"/>
              </a:ext>
            </a:extLst>
          </p:cNvPr>
          <p:cNvSpPr/>
          <p:nvPr/>
        </p:nvSpPr>
        <p:spPr>
          <a:xfrm>
            <a:off x="5548705" y="4697595"/>
            <a:ext cx="689589" cy="4341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70B283-792B-6921-059B-4549FC6EB0CB}"/>
              </a:ext>
            </a:extLst>
          </p:cNvPr>
          <p:cNvSpPr/>
          <p:nvPr/>
        </p:nvSpPr>
        <p:spPr bwMode="auto">
          <a:xfrm>
            <a:off x="7348613" y="4680521"/>
            <a:ext cx="4854444" cy="20402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За съжаление това работи само за стария </a:t>
            </a:r>
            <a:r>
              <a:rPr lang="en-US" sz="2800" b="1" dirty="0">
                <a:solidFill>
                  <a:schemeClr val="tx1"/>
                </a:solidFill>
              </a:rPr>
              <a:t>.NET Framework </a:t>
            </a:r>
            <a:r>
              <a:rPr lang="bg-BG" sz="2800" b="1" dirty="0">
                <a:solidFill>
                  <a:schemeClr val="tx1"/>
                </a:solidFill>
              </a:rPr>
              <a:t>и стария </a:t>
            </a:r>
            <a:r>
              <a:rPr lang="en-US" sz="2800" b="1" dirty="0">
                <a:solidFill>
                  <a:schemeClr val="tx1"/>
                </a:solidFill>
              </a:rPr>
              <a:t>EF (</a:t>
            </a:r>
            <a:r>
              <a:rPr lang="bg-BG" sz="2800" b="1" dirty="0">
                <a:solidFill>
                  <a:schemeClr val="tx1"/>
                </a:solidFill>
              </a:rPr>
              <a:t>не </a:t>
            </a:r>
            <a:r>
              <a:rPr lang="en-US" sz="2800" b="1" dirty="0">
                <a:solidFill>
                  <a:schemeClr val="tx1"/>
                </a:solidFill>
              </a:rPr>
              <a:t>Core). </a:t>
            </a:r>
            <a:r>
              <a:rPr lang="bg-BG" sz="2800" b="1" dirty="0">
                <a:solidFill>
                  <a:schemeClr val="tx1"/>
                </a:solidFill>
              </a:rPr>
              <a:t>Отпада!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3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Настройване на модела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</a:t>
            </a:r>
            <a:r>
              <a:rPr lang="bg-BG" sz="2800" b="1" dirty="0"/>
              <a:t>версията</a:t>
            </a:r>
            <a:r>
              <a:rPr lang="bg-BG" sz="2800" dirty="0"/>
              <a:t> на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Entity Framework</a:t>
            </a:r>
            <a:r>
              <a:rPr lang="bg-BG" sz="2800" dirty="0"/>
              <a:t> и натискаме </a:t>
            </a:r>
            <a:r>
              <a:rPr lang="en-US" sz="2800" b="1" dirty="0">
                <a:solidFill>
                  <a:schemeClr val="bg1"/>
                </a:solidFill>
              </a:rPr>
              <a:t>[Next]</a:t>
            </a:r>
          </a:p>
          <a:p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данните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bg1"/>
                </a:solidFill>
              </a:rPr>
              <a:t>базата данни</a:t>
            </a:r>
            <a:r>
              <a:rPr lang="bg-BG" sz="2800" dirty="0"/>
              <a:t>, които да се включат в </a:t>
            </a:r>
            <a:r>
              <a:rPr lang="bg-BG" sz="2800" b="1" dirty="0"/>
              <a:t>модела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bg-BG" sz="2800" dirty="0"/>
              <a:t>и натискаме </a:t>
            </a:r>
            <a:r>
              <a:rPr lang="en-US" sz="2800" b="1" dirty="0">
                <a:solidFill>
                  <a:schemeClr val="bg1"/>
                </a:solidFill>
              </a:rPr>
              <a:t>[Finish]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6D5E3-5868-1D44-0B2F-3786B7782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3" y="2875929"/>
            <a:ext cx="3781000" cy="36189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32765-E7A8-CE79-0F5A-43A3A8428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934" y="2365202"/>
            <a:ext cx="4482401" cy="4290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39B3CE4C-E871-D3EE-D694-9526A9D9D815}"/>
              </a:ext>
            </a:extLst>
          </p:cNvPr>
          <p:cNvSpPr/>
          <p:nvPr/>
        </p:nvSpPr>
        <p:spPr>
          <a:xfrm>
            <a:off x="5162103" y="4156455"/>
            <a:ext cx="990000" cy="7077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AD59A4-7203-F888-E3FF-17E5CDE1AB37}"/>
              </a:ext>
            </a:extLst>
          </p:cNvPr>
          <p:cNvSpPr/>
          <p:nvPr/>
        </p:nvSpPr>
        <p:spPr bwMode="auto">
          <a:xfrm>
            <a:off x="7348613" y="4680521"/>
            <a:ext cx="4854444" cy="20402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За съжаление това работи само за стария </a:t>
            </a:r>
            <a:r>
              <a:rPr lang="en-US" sz="2800" b="1" dirty="0">
                <a:solidFill>
                  <a:schemeClr val="tx1"/>
                </a:solidFill>
              </a:rPr>
              <a:t>.NET Framework </a:t>
            </a:r>
            <a:r>
              <a:rPr lang="bg-BG" sz="2800" b="1" dirty="0">
                <a:solidFill>
                  <a:schemeClr val="tx1"/>
                </a:solidFill>
              </a:rPr>
              <a:t>и стария </a:t>
            </a:r>
            <a:r>
              <a:rPr lang="en-US" sz="2800" b="1" dirty="0">
                <a:solidFill>
                  <a:schemeClr val="tx1"/>
                </a:solidFill>
              </a:rPr>
              <a:t>EF (</a:t>
            </a:r>
            <a:r>
              <a:rPr lang="bg-BG" sz="2800" b="1" dirty="0">
                <a:solidFill>
                  <a:schemeClr val="tx1"/>
                </a:solidFill>
              </a:rPr>
              <a:t>не </a:t>
            </a:r>
            <a:r>
              <a:rPr lang="en-US" sz="2800" b="1" dirty="0">
                <a:solidFill>
                  <a:schemeClr val="tx1"/>
                </a:solidFill>
              </a:rPr>
              <a:t>Core). </a:t>
            </a:r>
            <a:r>
              <a:rPr lang="bg-BG" sz="2800" b="1" dirty="0">
                <a:solidFill>
                  <a:schemeClr val="tx1"/>
                </a:solidFill>
              </a:rPr>
              <a:t>Отпада!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10000"/>
          </a:bodyPr>
          <a:lstStyle/>
          <a:p>
            <a:r>
              <a:rPr lang="bg-BG" sz="3200" dirty="0"/>
              <a:t>Какво е </a:t>
            </a:r>
            <a:r>
              <a:rPr lang="en-US" sz="3200" b="1" dirty="0">
                <a:solidFill>
                  <a:schemeClr val="bg1"/>
                </a:solidFill>
              </a:rPr>
              <a:t>ORM</a:t>
            </a:r>
            <a:r>
              <a:rPr lang="bg-BG" sz="3200" dirty="0"/>
              <a:t>?</a:t>
            </a:r>
          </a:p>
          <a:p>
            <a:pPr>
              <a:buClr>
                <a:schemeClr val="tx1"/>
              </a:buClr>
            </a:pPr>
            <a:r>
              <a:rPr lang="en-GB" sz="3200" dirty="0">
                <a:solidFill>
                  <a:schemeClr val="bg1"/>
                </a:solidFill>
              </a:rPr>
              <a:t>​</a:t>
            </a:r>
            <a:r>
              <a:rPr lang="en-GB" sz="3200" b="1" dirty="0">
                <a:solidFill>
                  <a:schemeClr val="bg1"/>
                </a:solidFill>
              </a:rPr>
              <a:t>Code First </a:t>
            </a:r>
            <a:r>
              <a:rPr lang="bg-BG" sz="3200" dirty="0"/>
              <a:t>и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Database First</a:t>
            </a:r>
          </a:p>
          <a:p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Entity Framework</a:t>
            </a:r>
          </a:p>
          <a:p>
            <a:r>
              <a:rPr lang="en-GB" sz="3200" dirty="0"/>
              <a:t>​​</a:t>
            </a:r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ADO.NET Entity Data Model</a:t>
            </a:r>
          </a:p>
          <a:p>
            <a:r>
              <a:rPr lang="bg-BG" sz="3200" dirty="0"/>
              <a:t>Генериране на </a:t>
            </a:r>
            <a:r>
              <a:rPr lang="en-GB" sz="3200" b="1" dirty="0"/>
              <a:t>ORM </a:t>
            </a:r>
            <a:r>
              <a:rPr lang="bg-BG" sz="3200" b="1" dirty="0"/>
              <a:t>модел</a:t>
            </a:r>
            <a:r>
              <a:rPr lang="bg-BG" sz="3200" dirty="0"/>
              <a:t> по </a:t>
            </a:r>
            <a:r>
              <a:rPr lang="bg-BG" sz="3200" b="1" dirty="0"/>
              <a:t>съществуваща</a:t>
            </a:r>
            <a:r>
              <a:rPr lang="bg-BG" sz="3200" dirty="0"/>
              <a:t> база данни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Database First </a:t>
            </a:r>
            <a:r>
              <a:rPr lang="en-US" sz="3200" dirty="0"/>
              <a:t>с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Entity Framework </a:t>
            </a:r>
            <a:endParaRPr lang="bg-BG" sz="3200" dirty="0">
              <a:solidFill>
                <a:schemeClr val="bg1"/>
              </a:solidFill>
            </a:endParaRPr>
          </a:p>
          <a:p>
            <a:r>
              <a:rPr lang="bg-BG" sz="31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Четене на данни</a:t>
            </a:r>
            <a:r>
              <a:rPr lang="bg-BG" sz="3200" dirty="0"/>
              <a:t> с </a:t>
            </a:r>
            <a:r>
              <a:rPr lang="en-US" sz="3200" b="1" dirty="0"/>
              <a:t>Entity Framework</a:t>
            </a:r>
            <a:endParaRPr lang="bg-BG" sz="3200" b="1" dirty="0"/>
          </a:p>
          <a:p>
            <a:r>
              <a:rPr lang="en-US" sz="3200" dirty="0"/>
              <a:t>​</a:t>
            </a:r>
            <a:r>
              <a:rPr lang="bg-BG" sz="3200" b="1" dirty="0"/>
              <a:t>Конфигурация </a:t>
            </a:r>
            <a:r>
              <a:rPr lang="bg-BG" sz="3200" dirty="0"/>
              <a:t>на </a:t>
            </a:r>
            <a:r>
              <a:rPr lang="bg-BG" sz="3200" b="1" dirty="0"/>
              <a:t>връзка</a:t>
            </a:r>
            <a:r>
              <a:rPr lang="bg-BG" sz="3200" dirty="0"/>
              <a:t> към база данни – </a:t>
            </a:r>
            <a:r>
              <a:rPr lang="en-GB" sz="3200" b="1" dirty="0">
                <a:solidFill>
                  <a:schemeClr val="bg1"/>
                </a:solidFill>
              </a:rPr>
              <a:t>connection string</a:t>
            </a:r>
            <a:endParaRPr lang="en-GB" sz="3200" b="1" dirty="0"/>
          </a:p>
          <a:p>
            <a:r>
              <a:rPr lang="en-US" sz="3200" dirty="0"/>
              <a:t>͏</a:t>
            </a:r>
            <a:r>
              <a:rPr lang="bg-BG" sz="3200" b="1" dirty="0"/>
              <a:t>Примерно приложение</a:t>
            </a:r>
            <a:r>
              <a:rPr lang="bg-BG" sz="3200" dirty="0"/>
              <a:t>:</a:t>
            </a:r>
            <a:r>
              <a:rPr lang="en-US" sz="3200" dirty="0"/>
              <a:t> </a:t>
            </a:r>
            <a:r>
              <a:rPr lang="bg-BG" sz="3200" dirty="0"/>
              <a:t>Магазин с продукти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Резултат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Моделът ни е </a:t>
            </a:r>
            <a:r>
              <a:rPr lang="bg-BG" sz="2800" b="1" dirty="0">
                <a:solidFill>
                  <a:schemeClr val="bg1"/>
                </a:solidFill>
              </a:rPr>
              <a:t>създаден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2800" dirty="0"/>
              <a:t>В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App.config </a:t>
            </a:r>
            <a:r>
              <a:rPr lang="bg-BG" sz="2800" dirty="0"/>
              <a:t>ни е добавен </a:t>
            </a:r>
            <a:r>
              <a:rPr lang="en-US" sz="2800" b="1" dirty="0">
                <a:solidFill>
                  <a:schemeClr val="bg1"/>
                </a:solidFill>
              </a:rPr>
              <a:t>connection string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88F22-2931-0521-C0EF-D77BCAEB6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196707"/>
            <a:ext cx="3158532" cy="25851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AACD000-F24E-C7F4-F0C0-EC768B078722}"/>
              </a:ext>
            </a:extLst>
          </p:cNvPr>
          <p:cNvSpPr txBox="1">
            <a:spLocks/>
          </p:cNvSpPr>
          <p:nvPr/>
        </p:nvSpPr>
        <p:spPr>
          <a:xfrm>
            <a:off x="651000" y="4304494"/>
            <a:ext cx="1110203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&lt;connectionStrings&gt;&lt;add name="Entities" connectionString="metadata=res://*/GroceryStoreDbContext.csdl|res://*/GroceryStoreDbContext.ssdl|res://*/GroceryStoreDbContext.msl;provider=System.Data.SqlClient;provider connection string=&amp;quot;data source=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=(localdb)\MSSQLLocalDB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;initial catalog=DatabaseFirst.GroceryStore; MultipleActiveResultSets=True;App=EntityFramework&amp;quot;" providerName="System.Data.EntityClient" /&gt;&lt;/connectionStrings&gt;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C2B887-A859-D206-19DB-FA6C40175309}"/>
              </a:ext>
            </a:extLst>
          </p:cNvPr>
          <p:cNvSpPr/>
          <p:nvPr/>
        </p:nvSpPr>
        <p:spPr bwMode="auto">
          <a:xfrm>
            <a:off x="7348613" y="4680521"/>
            <a:ext cx="4854444" cy="20402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За съжаление това работи само за стария </a:t>
            </a:r>
            <a:r>
              <a:rPr lang="en-US" sz="2800" b="1" dirty="0">
                <a:solidFill>
                  <a:schemeClr val="tx1"/>
                </a:solidFill>
              </a:rPr>
              <a:t>.NET Framework </a:t>
            </a:r>
            <a:r>
              <a:rPr lang="bg-BG" sz="2800" b="1" dirty="0">
                <a:solidFill>
                  <a:schemeClr val="tx1"/>
                </a:solidFill>
              </a:rPr>
              <a:t>и стария </a:t>
            </a:r>
            <a:r>
              <a:rPr lang="en-US" sz="2800" b="1" dirty="0">
                <a:solidFill>
                  <a:schemeClr val="tx1"/>
                </a:solidFill>
              </a:rPr>
              <a:t>EF (</a:t>
            </a:r>
            <a:r>
              <a:rPr lang="bg-BG" sz="2800" b="1" dirty="0">
                <a:solidFill>
                  <a:schemeClr val="tx1"/>
                </a:solidFill>
              </a:rPr>
              <a:t>не </a:t>
            </a:r>
            <a:r>
              <a:rPr lang="en-US" sz="2800" b="1" dirty="0">
                <a:solidFill>
                  <a:schemeClr val="tx1"/>
                </a:solidFill>
              </a:rPr>
              <a:t>Core). </a:t>
            </a:r>
            <a:r>
              <a:rPr lang="bg-BG" sz="2800" b="1" dirty="0">
                <a:solidFill>
                  <a:schemeClr val="tx1"/>
                </a:solidFill>
              </a:rPr>
              <a:t>Отпада!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8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DbContext и</a:t>
            </a:r>
            <a:r>
              <a:rPr lang="bg-BG" dirty="0"/>
              <a:t> класове от база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/>
              <a:t>с </a:t>
            </a:r>
            <a:r>
              <a:rPr lang="en-US" dirty="0"/>
              <a:t>Entity Framework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A2CDF0D2-63BA-F282-5FDE-AC1EF62A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8" y="1829218"/>
            <a:ext cx="2774209" cy="16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Package Manager Console</a:t>
            </a:r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C8A40794-618A-E702-A899-8BD78760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0" y="4523355"/>
            <a:ext cx="4732373" cy="1920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Картина 8">
            <a:extLst>
              <a:ext uri="{FF2B5EF4-FFF2-40B4-BE49-F238E27FC236}">
                <a16:creationId xmlns:a16="http://schemas.microsoft.com/office/drawing/2014/main" id="{B381DF52-9DA5-1C4D-8C6E-0E000B46C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695" y="4582731"/>
            <a:ext cx="6023469" cy="18018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Body Text">
            <a:extLst>
              <a:ext uri="{FF2B5EF4-FFF2-40B4-BE49-F238E27FC236}">
                <a16:creationId xmlns:a16="http://schemas.microsoft.com/office/drawing/2014/main" id="{37EF3D20-FE97-28B9-FB95-E1C3E6FB0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Ще използваме новата версия на </a:t>
            </a:r>
            <a:r>
              <a:rPr lang="en-US" sz="3200" dirty="0"/>
              <a:t>Entity Framework</a:t>
            </a:r>
            <a:endParaRPr lang="bg-BG" sz="3200" dirty="0"/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Entity Framework Core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bg-BG" sz="3000" dirty="0"/>
              <a:t>не стар</a:t>
            </a:r>
            <a:r>
              <a:rPr lang="en-US" sz="3000" dirty="0"/>
              <a:t>a</a:t>
            </a:r>
            <a:r>
              <a:rPr lang="bg-BG" sz="3000" dirty="0"/>
              <a:t>та библиотека </a:t>
            </a:r>
            <a:r>
              <a:rPr lang="en-US" sz="3000" dirty="0"/>
              <a:t>EF</a:t>
            </a:r>
            <a:r>
              <a:rPr lang="bg-BG" sz="3000" dirty="0"/>
              <a:t>, без </a:t>
            </a:r>
            <a:r>
              <a:rPr lang="en-US" sz="3000" dirty="0"/>
              <a:t>Core)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200" dirty="0"/>
              <a:t>За да използваме </a:t>
            </a:r>
            <a:r>
              <a:rPr lang="en-US" sz="3200" b="1" dirty="0">
                <a:solidFill>
                  <a:schemeClr val="bg1"/>
                </a:solidFill>
              </a:rPr>
              <a:t>EF Core</a:t>
            </a:r>
            <a:r>
              <a:rPr lang="en-US" sz="3200" dirty="0"/>
              <a:t>, </a:t>
            </a:r>
            <a:r>
              <a:rPr lang="bg-BG" sz="3200" dirty="0"/>
              <a:t>трябва да </a:t>
            </a:r>
            <a:r>
              <a:rPr lang="bg-BG" sz="3200" b="1" dirty="0">
                <a:solidFill>
                  <a:schemeClr val="bg1"/>
                </a:solidFill>
              </a:rPr>
              <a:t>инсталираме пакети </a:t>
            </a:r>
            <a:r>
              <a:rPr lang="bg-BG" sz="3200" dirty="0"/>
              <a:t>(</a:t>
            </a:r>
            <a:r>
              <a:rPr lang="en-GB" sz="3200" b="1" dirty="0"/>
              <a:t>dependencies</a:t>
            </a:r>
            <a:r>
              <a:rPr lang="en-US" sz="3200" dirty="0"/>
              <a:t>)</a:t>
            </a:r>
            <a:r>
              <a:rPr lang="bg-BG" sz="3200" dirty="0"/>
              <a:t> през </a:t>
            </a:r>
            <a:r>
              <a:rPr lang="en-US" sz="3200" b="1" dirty="0">
                <a:solidFill>
                  <a:schemeClr val="bg1"/>
                </a:solidFill>
              </a:rPr>
              <a:t>Package Manager</a:t>
            </a:r>
            <a:r>
              <a:rPr lang="bg-BG" sz="3200" b="1" dirty="0">
                <a:solidFill>
                  <a:schemeClr val="bg1"/>
                </a:solidFill>
              </a:rPr>
              <a:t> конзолата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Tools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b="1" dirty="0">
                <a:solidFill>
                  <a:schemeClr val="bg1"/>
                </a:solidFill>
              </a:rPr>
              <a:t> NuGet Package Manager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[Package Manager Console]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7" name="Arrow: Right 10">
            <a:extLst>
              <a:ext uri="{FF2B5EF4-FFF2-40B4-BE49-F238E27FC236}">
                <a16:creationId xmlns:a16="http://schemas.microsoft.com/office/drawing/2014/main" id="{81A0C6E5-6C5F-B37A-1B78-A1C032DFFA66}"/>
              </a:ext>
            </a:extLst>
          </p:cNvPr>
          <p:cNvSpPr/>
          <p:nvPr/>
        </p:nvSpPr>
        <p:spPr>
          <a:xfrm>
            <a:off x="5281717" y="5426125"/>
            <a:ext cx="424974" cy="2636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3009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Изпълняваме следните </a:t>
            </a:r>
            <a:r>
              <a:rPr lang="bg-BG" sz="3000" b="1" dirty="0"/>
              <a:t>команди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една по една</a:t>
            </a:r>
            <a:r>
              <a:rPr lang="en-US" sz="3000" dirty="0"/>
              <a:t>:</a:t>
            </a:r>
            <a:endParaRPr lang="bg-BG" sz="300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E3A5CF-089F-A4E6-1801-F4DFED9E4A73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51404D0-6C2C-8B19-285B-EA8E3236BC50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1DEA00F-DDFE-966F-32F2-5BA325129412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pic>
        <p:nvPicPr>
          <p:cNvPr id="13" name="Картина 8">
            <a:extLst>
              <a:ext uri="{FF2B5EF4-FFF2-40B4-BE49-F238E27FC236}">
                <a16:creationId xmlns:a16="http://schemas.microsoft.com/office/drawing/2014/main" id="{8DEB8702-66C5-24A6-D1D9-776D36949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2250" y="3869300"/>
            <a:ext cx="6747499" cy="25927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81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Scaffold </a:t>
            </a:r>
            <a:r>
              <a:rPr lang="bg-BG" dirty="0"/>
              <a:t>на </a:t>
            </a:r>
            <a:r>
              <a:rPr lang="en-US" dirty="0"/>
              <a:t>Context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1"/>
                </a:solidFill>
              </a:rPr>
              <a:t>Scaffold</a:t>
            </a:r>
            <a:r>
              <a:rPr lang="en-US" sz="2700" dirty="0"/>
              <a:t> </a:t>
            </a:r>
            <a:r>
              <a:rPr lang="bg-BG" sz="2700" dirty="0"/>
              <a:t>се използва за </a:t>
            </a:r>
            <a:r>
              <a:rPr lang="bg-BG" sz="2700" b="1" dirty="0">
                <a:solidFill>
                  <a:schemeClr val="bg1"/>
                </a:solidFill>
              </a:rPr>
              <a:t>автоматично генериране</a:t>
            </a:r>
            <a:r>
              <a:rPr lang="bg-BG" sz="2700" dirty="0"/>
              <a:t> на </a:t>
            </a:r>
            <a:r>
              <a:rPr lang="bg-BG" sz="2700" b="1" dirty="0">
                <a:solidFill>
                  <a:schemeClr val="bg1"/>
                </a:solidFill>
              </a:rPr>
              <a:t>код</a:t>
            </a:r>
            <a:r>
              <a:rPr lang="bg-BG" sz="2700" dirty="0"/>
              <a:t>, например </a:t>
            </a:r>
            <a:r>
              <a:rPr lang="bg-BG" sz="2700" b="1" dirty="0"/>
              <a:t>модели</a:t>
            </a:r>
            <a:r>
              <a:rPr lang="bg-BG" sz="2700" dirty="0"/>
              <a:t> на </a:t>
            </a:r>
            <a:r>
              <a:rPr lang="bg-BG" sz="2700" b="1" dirty="0"/>
              <a:t>таблици</a:t>
            </a:r>
            <a:r>
              <a:rPr lang="bg-BG" sz="2700" dirty="0"/>
              <a:t> от база данни</a:t>
            </a:r>
            <a:endParaRPr lang="en-US" sz="2700" dirty="0"/>
          </a:p>
          <a:p>
            <a:r>
              <a:rPr lang="bg-BG" sz="2700" dirty="0"/>
              <a:t>Изисква </a:t>
            </a:r>
            <a:r>
              <a:rPr lang="bg-BG" sz="2700" b="1" dirty="0"/>
              <a:t>информация</a:t>
            </a:r>
            <a:r>
              <a:rPr lang="bg-BG" sz="2700" dirty="0"/>
              <a:t> за </a:t>
            </a:r>
            <a:r>
              <a:rPr lang="en-US" sz="2700" b="1" dirty="0">
                <a:solidFill>
                  <a:schemeClr val="bg1"/>
                </a:solidFill>
              </a:rPr>
              <a:t>connection string</a:t>
            </a:r>
            <a:endParaRPr lang="bg-BG" sz="2700" b="1" dirty="0">
              <a:solidFill>
                <a:schemeClr val="bg1"/>
              </a:solidFill>
            </a:endParaRPr>
          </a:p>
          <a:p>
            <a:r>
              <a:rPr lang="bg-BG" sz="2700" dirty="0"/>
              <a:t>Изпълняваме следната </a:t>
            </a:r>
            <a:r>
              <a:rPr lang="bg-BG" sz="2700" b="1" dirty="0"/>
              <a:t>команда</a:t>
            </a:r>
            <a:r>
              <a:rPr lang="en-US" sz="2700" dirty="0"/>
              <a:t>:</a:t>
            </a:r>
            <a:endParaRPr lang="bg-BG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1C10F-3E50-AEE3-919D-B0452774052E}"/>
              </a:ext>
            </a:extLst>
          </p:cNvPr>
          <p:cNvSpPr txBox="1">
            <a:spLocks/>
          </p:cNvSpPr>
          <p:nvPr/>
        </p:nvSpPr>
        <p:spPr>
          <a:xfrm>
            <a:off x="651000" y="3370906"/>
            <a:ext cx="111020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</a:t>
            </a:r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Database=</a:t>
            </a:r>
            <a:r>
              <a:rPr lang="en-US" sz="2000" b="1" i="1" noProof="1">
                <a:latin typeface="Consolas" panose="020B0609020204030204" pitchFamily="49" charset="0"/>
              </a:rPr>
              <a:t>&lt;и</a:t>
            </a:r>
            <a:r>
              <a:rPr lang="bg-BG" sz="2000" b="1" i="1" noProof="1">
                <a:latin typeface="Consolas" panose="020B0609020204030204" pitchFamily="49" charset="0"/>
              </a:rPr>
              <a:t>ме_на_база_данни</a:t>
            </a:r>
            <a:r>
              <a:rPr lang="en-US" sz="2000" b="1" i="1" noProof="1">
                <a:latin typeface="Consolas" panose="020B0609020204030204" pitchFamily="49" charset="0"/>
              </a:rPr>
              <a:t>&gt;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Integrated Security=True;" -Provider Microsoft.EntityFrameworkCore.SqlServer -OutputDir Data/Models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CC7AE-B319-7822-5316-C72B1B0E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883" y="4599290"/>
            <a:ext cx="6774234" cy="19719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8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A42344C5-2011-88C4-1A9D-47C574BC7EE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Визуално създаване на </a:t>
            </a:r>
            <a:r>
              <a:rPr lang="en-US" dirty="0"/>
              <a:t>Database First </a:t>
            </a:r>
            <a:r>
              <a:rPr lang="bg-BG" dirty="0"/>
              <a:t>модели 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B8E7B8-A73F-94A1-B7C2-CFC69957A9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 Core Power Tools</a:t>
            </a:r>
          </a:p>
        </p:txBody>
      </p:sp>
      <p:pic>
        <p:nvPicPr>
          <p:cNvPr id="1026" name="Picture 2" descr="EF Core Power Tools">
            <a:extLst>
              <a:ext uri="{FF2B5EF4-FFF2-40B4-BE49-F238E27FC236}">
                <a16:creationId xmlns:a16="http://schemas.microsoft.com/office/drawing/2014/main" id="{75471320-7D74-CF4F-BD00-08A2F4E3C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25" y="1632649"/>
            <a:ext cx="2021351" cy="2021351"/>
          </a:xfrm>
          <a:prstGeom prst="roundRect">
            <a:avLst>
              <a:gd name="adj" fmla="val 85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97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DAE3E-532D-EB54-1DB3-749CA417E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0DD-28F0-47E9-C146-FCB67CEA2D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EF Core Power Tools</a:t>
            </a:r>
            <a:r>
              <a:rPr lang="bg-BG" b="1" dirty="0"/>
              <a:t> </a:t>
            </a:r>
            <a:r>
              <a:rPr lang="bg-BG" dirty="0"/>
              <a:t>е добавка за </a:t>
            </a:r>
            <a:r>
              <a:rPr lang="en-US" dirty="0"/>
              <a:t>Visual Studio</a:t>
            </a:r>
            <a:r>
              <a:rPr lang="bg-BG" dirty="0"/>
              <a:t>, която може да генериран </a:t>
            </a:r>
            <a:r>
              <a:rPr lang="en-US" dirty="0"/>
              <a:t>database first DB </a:t>
            </a:r>
            <a:r>
              <a:rPr lang="bg-BG" dirty="0"/>
              <a:t>модели за</a:t>
            </a:r>
            <a:r>
              <a:rPr lang="en-US" dirty="0"/>
              <a:t> EF Core</a:t>
            </a:r>
          </a:p>
          <a:p>
            <a:pPr lvl="1"/>
            <a:r>
              <a:rPr lang="en-US" sz="2400" dirty="0">
                <a:hlinkClick r:id="rId2"/>
              </a:rPr>
              <a:t>https://marketplace.visualstudio.com/items?itemName=ErikEJ.EFCorePowerTools</a:t>
            </a:r>
            <a:r>
              <a:rPr lang="en-US" sz="2400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2454FA-7491-EA72-6D89-E9EF2A11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Power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FF628B-D019-AA61-4A36-E785B051C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00" y="3114009"/>
            <a:ext cx="7110000" cy="343593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646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CC3681-DBE7-1120-288F-A77F9EA7B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A6DB-4754-C3D8-F588-FA5EDD9AE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E3BDE7-B5C9-2928-2A6A-FCB781B9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87EFE7-8456-05FE-24B2-6F483B475805}"/>
              </a:ext>
            </a:extLst>
          </p:cNvPr>
          <p:cNvSpPr/>
          <p:nvPr/>
        </p:nvSpPr>
        <p:spPr bwMode="auto">
          <a:xfrm>
            <a:off x="4026000" y="2827861"/>
            <a:ext cx="4562498" cy="22652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TODO:</a:t>
            </a:r>
            <a:r>
              <a:rPr lang="bg-BG" sz="2800" b="1" dirty="0">
                <a:solidFill>
                  <a:schemeClr val="tx1"/>
                </a:solidFill>
              </a:rPr>
              <a:t> да се покаже как се ползва </a:t>
            </a:r>
            <a:r>
              <a:rPr lang="en-US" sz="2800" b="1" dirty="0">
                <a:solidFill>
                  <a:schemeClr val="tx1"/>
                </a:solidFill>
              </a:rPr>
              <a:t>EF Core Power Tools </a:t>
            </a:r>
            <a:r>
              <a:rPr lang="bg-BG" sz="2800" b="1" dirty="0">
                <a:solidFill>
                  <a:schemeClr val="tx1"/>
                </a:solidFill>
              </a:rPr>
              <a:t>за създаване на </a:t>
            </a:r>
            <a:r>
              <a:rPr lang="en-US" sz="2800" b="1" dirty="0">
                <a:solidFill>
                  <a:schemeClr val="tx1"/>
                </a:solidFill>
              </a:rPr>
              <a:t>DB context </a:t>
            </a:r>
            <a:r>
              <a:rPr lang="bg-BG" sz="2800" b="1" dirty="0">
                <a:solidFill>
                  <a:schemeClr val="tx1"/>
                </a:solidFill>
              </a:rPr>
              <a:t>по съществуваща база данни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72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CC3681-DBE7-1120-288F-A77F9EA7B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A6DB-4754-C3D8-F588-FA5EDD9AE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E3BDE7-B5C9-2928-2A6A-FCB781B9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5BD6C1-561E-FA3F-798C-7D91B54C97E9}"/>
              </a:ext>
            </a:extLst>
          </p:cNvPr>
          <p:cNvSpPr/>
          <p:nvPr/>
        </p:nvSpPr>
        <p:spPr bwMode="auto">
          <a:xfrm>
            <a:off x="4026000" y="2827861"/>
            <a:ext cx="4562498" cy="22652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TODO:</a:t>
            </a:r>
            <a:r>
              <a:rPr lang="bg-BG" sz="2800" b="1" dirty="0">
                <a:solidFill>
                  <a:schemeClr val="tx1"/>
                </a:solidFill>
              </a:rPr>
              <a:t> да се покаже как се ползва </a:t>
            </a:r>
            <a:r>
              <a:rPr lang="en-US" sz="2800" b="1" dirty="0">
                <a:solidFill>
                  <a:schemeClr val="tx1"/>
                </a:solidFill>
              </a:rPr>
              <a:t>EF Core Power Tools </a:t>
            </a:r>
            <a:r>
              <a:rPr lang="bg-BG" sz="2800" b="1" dirty="0">
                <a:solidFill>
                  <a:schemeClr val="tx1"/>
                </a:solidFill>
              </a:rPr>
              <a:t>за създаване на </a:t>
            </a:r>
            <a:r>
              <a:rPr lang="en-US" sz="2800" b="1" dirty="0">
                <a:solidFill>
                  <a:schemeClr val="tx1"/>
                </a:solidFill>
              </a:rPr>
              <a:t>DB context </a:t>
            </a:r>
            <a:r>
              <a:rPr lang="bg-BG" sz="2800" b="1" dirty="0">
                <a:solidFill>
                  <a:schemeClr val="tx1"/>
                </a:solidFill>
              </a:rPr>
              <a:t>по съществуваща база данни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DbContext и</a:t>
            </a:r>
            <a:r>
              <a:rPr lang="bg-BG" dirty="0"/>
              <a:t> </a:t>
            </a:r>
            <a:r>
              <a:rPr lang="en-US" dirty="0"/>
              <a:t>LINQ </a:t>
            </a:r>
            <a:r>
              <a:rPr lang="bg-BG" dirty="0"/>
              <a:t>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CDDF5-AEC7-F7A4-EA35-C1ADEA82B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16" y="1905458"/>
            <a:ext cx="3028168" cy="15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ORM?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D798F-68A8-264A-F25C-7525C06EB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18741"/>
            <a:ext cx="2006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Класът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</a:t>
            </a:r>
            <a:r>
              <a:rPr lang="en-US" sz="3200" b="1" noProof="1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bg-BG" sz="3200" dirty="0"/>
              <a:t>предоставя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CRUD</a:t>
            </a:r>
            <a:r>
              <a:rPr lang="en-US" sz="3100" dirty="0"/>
              <a:t> </a:t>
            </a:r>
            <a:r>
              <a:rPr lang="bg-BG" sz="3100" dirty="0"/>
              <a:t>операции</a:t>
            </a:r>
            <a:endParaRPr lang="en-US" sz="3100" dirty="0"/>
          </a:p>
          <a:p>
            <a:pPr lvl="2">
              <a:buClr>
                <a:schemeClr val="tx1"/>
              </a:buClr>
            </a:pPr>
            <a:r>
              <a:rPr lang="bg-BG" sz="3000" dirty="0"/>
              <a:t>Начин 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достъп </a:t>
            </a:r>
            <a:r>
              <a:rPr lang="bg-BG" sz="3000" dirty="0"/>
              <a:t>до</a:t>
            </a:r>
            <a:r>
              <a:rPr lang="bg-BG" sz="3000" b="1" dirty="0">
                <a:solidFill>
                  <a:schemeClr val="bg1"/>
                </a:solidFill>
              </a:rPr>
              <a:t> обекти</a:t>
            </a:r>
            <a:endParaRPr lang="en-US" sz="30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000" dirty="0"/>
              <a:t>Методи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нови обекти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en-US" sz="3000" b="1" noProof="1">
                <a:latin typeface="Consolas" panose="020B0609020204030204" pitchFamily="49" charset="0"/>
                <a:cs typeface="Consolas" panose="020B0609020204030204" pitchFamily="49" charset="0"/>
              </a:rPr>
              <a:t>Add() </a:t>
            </a:r>
            <a:r>
              <a:rPr lang="bg-BG" sz="3000" b="1" dirty="0"/>
              <a:t>метод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3000" dirty="0"/>
              <a:t>Възможност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данни</a:t>
            </a:r>
            <a:r>
              <a:rPr lang="bg-BG" sz="3000" dirty="0"/>
              <a:t> от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база данни </a:t>
            </a:r>
            <a:r>
              <a:rPr lang="bg-BG" sz="3000" dirty="0"/>
              <a:t>чрез </a:t>
            </a:r>
            <a:r>
              <a:rPr lang="bg-BG" sz="3000" b="1" dirty="0">
                <a:solidFill>
                  <a:schemeClr val="bg1"/>
                </a:solidFill>
              </a:rPr>
              <a:t>модифициране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</a:p>
          <a:p>
            <a:pPr lvl="2">
              <a:buClr>
                <a:schemeClr val="tx1"/>
              </a:buClr>
            </a:pPr>
            <a:r>
              <a:rPr lang="bg-BG" sz="3000" dirty="0"/>
              <a:t>Начин за </a:t>
            </a:r>
            <a:r>
              <a:rPr lang="bg-BG" sz="3000" b="1" dirty="0">
                <a:solidFill>
                  <a:schemeClr val="bg1"/>
                </a:solidFill>
              </a:rPr>
              <a:t>изтриване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данни</a:t>
            </a:r>
            <a:r>
              <a:rPr lang="bg-BG" sz="3000" dirty="0"/>
              <a:t> от базата</a:t>
            </a:r>
            <a:endParaRPr lang="en-US" sz="3000" dirty="0"/>
          </a:p>
          <a:p>
            <a:r>
              <a:rPr lang="bg-BG" sz="3200" dirty="0"/>
              <a:t>Лесно </a:t>
            </a:r>
            <a:r>
              <a:rPr lang="bg-BG" sz="3200" b="1" dirty="0">
                <a:solidFill>
                  <a:schemeClr val="bg1"/>
                </a:solidFill>
              </a:rPr>
              <a:t>навигиране</a:t>
            </a:r>
            <a:r>
              <a:rPr lang="bg-BG" sz="3200" dirty="0"/>
              <a:t> през </a:t>
            </a:r>
            <a:r>
              <a:rPr lang="bg-BG" sz="3200" b="1" dirty="0"/>
              <a:t>връзките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</a:t>
            </a:r>
            <a:r>
              <a:rPr lang="bg-BG" sz="3200" b="1" dirty="0">
                <a:solidFill>
                  <a:schemeClr val="bg1"/>
                </a:solidFill>
              </a:rPr>
              <a:t> таблиците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като </a:t>
            </a:r>
            <a:r>
              <a:rPr lang="en-US" sz="3200" b="1" dirty="0">
                <a:solidFill>
                  <a:schemeClr val="bg1"/>
                </a:solidFill>
              </a:rPr>
              <a:t>SQL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9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200" noProof="1"/>
              <a:t>Създаване на </a:t>
            </a:r>
            <a:r>
              <a:rPr lang="bg-BG" sz="3200" b="1" noProof="1"/>
              <a:t>инстанция</a:t>
            </a:r>
            <a:r>
              <a:rPr lang="bg-BG" sz="3200" noProof="1"/>
              <a:t> на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dirty="0"/>
              <a:t>:</a:t>
            </a:r>
          </a:p>
          <a:p>
            <a:pPr lvl="1"/>
            <a:endParaRPr lang="en-US" sz="3399" dirty="0"/>
          </a:p>
          <a:p>
            <a:r>
              <a:rPr lang="bg-BG" sz="3200" dirty="0"/>
              <a:t>В </a:t>
            </a:r>
            <a:r>
              <a:rPr lang="bg-BG" sz="3200" b="1" dirty="0"/>
              <a:t>конструктора</a:t>
            </a:r>
            <a:r>
              <a:rPr lang="bg-BG" sz="3200" dirty="0"/>
              <a:t> може да подадем </a:t>
            </a:r>
            <a:r>
              <a:rPr lang="bg-BG" sz="3200" b="1" dirty="0">
                <a:solidFill>
                  <a:schemeClr val="bg1"/>
                </a:solidFill>
              </a:rPr>
              <a:t>връзката</a:t>
            </a:r>
            <a:r>
              <a:rPr lang="bg-BG" sz="3200" dirty="0"/>
              <a:t> към база данни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connection string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характеристики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Database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EnsureCreated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</a:t>
            </a:r>
            <a:r>
              <a:rPr lang="en-US" sz="3000" dirty="0"/>
              <a:t> </a:t>
            </a:r>
            <a:r>
              <a:rPr lang="bg-BG" sz="3000" dirty="0"/>
              <a:t>методи</a:t>
            </a:r>
            <a:r>
              <a:rPr lang="en-US" sz="3000" dirty="0"/>
              <a:t>, DB Connection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ChangeTracker</a:t>
            </a:r>
            <a:r>
              <a:rPr lang="en-US" sz="3000" dirty="0"/>
              <a:t>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bg-BG" sz="3000" dirty="0"/>
              <a:t>Съдържа информация за </a:t>
            </a:r>
            <a:r>
              <a:rPr lang="bg-BG" sz="3000" b="1" dirty="0">
                <a:solidFill>
                  <a:schemeClr val="bg1"/>
                </a:solidFill>
              </a:rPr>
              <a:t>автоматично проследяване</a:t>
            </a:r>
            <a:r>
              <a:rPr lang="bg-BG" sz="3000" dirty="0"/>
              <a:t> на </a:t>
            </a:r>
            <a:r>
              <a:rPr lang="bg-BG" sz="3000" b="1" dirty="0"/>
              <a:t>промените</a:t>
            </a:r>
            <a:endParaRPr lang="en-US" sz="30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Всички </a:t>
            </a:r>
            <a:r>
              <a:rPr lang="bg-BG" sz="3000" b="1" dirty="0">
                <a:solidFill>
                  <a:schemeClr val="bg1"/>
                </a:solidFill>
              </a:rPr>
              <a:t>класове</a:t>
            </a:r>
            <a:r>
              <a:rPr lang="bg-BG" sz="3000" dirty="0"/>
              <a:t> (</a:t>
            </a:r>
            <a:r>
              <a:rPr lang="bg-BG" sz="3000" b="1" dirty="0"/>
              <a:t>таблици</a:t>
            </a:r>
            <a:r>
              <a:rPr lang="en-US" sz="3000" dirty="0"/>
              <a:t>)</a:t>
            </a:r>
            <a:r>
              <a:rPr lang="bg-BG" sz="3000" dirty="0"/>
              <a:t> са изредени като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  <a:r>
              <a:rPr lang="bg-BG" sz="3000" dirty="0"/>
              <a:t> (</a:t>
            </a:r>
            <a:r>
              <a:rPr lang="en-US" sz="3000" b="1" dirty="0"/>
              <a:t>properties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2600" dirty="0"/>
              <a:t>Например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DbSet&lt;Employee&gt; Employees { get; set; }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5DF70964-08C1-23B3-198A-C18C505396EB}"/>
              </a:ext>
            </a:extLst>
          </p:cNvPr>
          <p:cNvSpPr txBox="1">
            <a:spLocks/>
          </p:cNvSpPr>
          <p:nvPr/>
        </p:nvSpPr>
        <p:spPr>
          <a:xfrm>
            <a:off x="742394" y="1764000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DbContext();</a:t>
            </a:r>
          </a:p>
        </p:txBody>
      </p:sp>
    </p:spTree>
    <p:extLst>
      <p:ext uri="{BB962C8B-B14F-4D97-AF65-F5344CB8AC3E}">
        <p14:creationId xmlns:p14="http://schemas.microsoft.com/office/powerpoint/2010/main" val="5278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(1)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LINQ-to-Entities</a:t>
            </a:r>
            <a:r>
              <a:rPr lang="en-US" sz="3200" dirty="0"/>
              <a:t> </a:t>
            </a:r>
            <a:r>
              <a:rPr lang="bg-BG" sz="3200" dirty="0"/>
              <a:t>заявка</a:t>
            </a:r>
            <a:r>
              <a:rPr lang="en-US" sz="3200" dirty="0"/>
              <a:t> </a:t>
            </a:r>
            <a:r>
              <a:rPr lang="bg-BG" sz="3200" dirty="0"/>
              <a:t>над</a:t>
            </a:r>
            <a:r>
              <a:rPr lang="en-US" sz="3200" dirty="0"/>
              <a:t> </a:t>
            </a:r>
            <a:r>
              <a:rPr lang="en-US" sz="3200" b="1" dirty="0"/>
              <a:t>EF </a:t>
            </a:r>
            <a:r>
              <a:rPr lang="bg-BG" sz="3200" b="1" dirty="0"/>
              <a:t>обект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Employees</a:t>
            </a:r>
            <a:r>
              <a:rPr lang="en-US" sz="3200" dirty="0"/>
              <a:t> </a:t>
            </a:r>
            <a:r>
              <a:rPr lang="bg-BG" sz="3200" dirty="0"/>
              <a:t>свойство</a:t>
            </a:r>
            <a:r>
              <a:rPr lang="en-US" sz="3200" dirty="0"/>
              <a:t> </a:t>
            </a:r>
            <a:r>
              <a:rPr lang="bg-BG" sz="3200" dirty="0"/>
              <a:t>в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dirty="0"/>
              <a:t>: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A903E0-E029-9CB2-A215-6CCD83193798}"/>
              </a:ext>
            </a:extLst>
          </p:cNvPr>
          <p:cNvSpPr txBox="1">
            <a:spLocks/>
          </p:cNvSpPr>
          <p:nvPr/>
        </p:nvSpPr>
        <p:spPr>
          <a:xfrm>
            <a:off x="649521" y="5015532"/>
            <a:ext cx="843294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SoftUniContext : DbContext 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5F413A3-9AC1-A200-87F9-134E24F929D9}"/>
              </a:ext>
            </a:extLst>
          </p:cNvPr>
          <p:cNvSpPr txBox="1">
            <a:spLocks/>
          </p:cNvSpPr>
          <p:nvPr/>
        </p:nvSpPr>
        <p:spPr>
          <a:xfrm>
            <a:off x="649521" y="1815726"/>
            <a:ext cx="1111930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FindEmployeesWithJobTitle(SoftUniContext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.Select(x =&gt; x.FirstName)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return string.Join(Environment.NewLine, employees);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3D4CBFD-64FB-4D6F-9438-6843ADFA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327" y="2565109"/>
            <a:ext cx="2671471" cy="919090"/>
          </a:xfrm>
          <a:prstGeom prst="wedgeRoundRectCallout">
            <a:avLst>
              <a:gd name="adj1" fmla="val -65608"/>
              <a:gd name="adj2" fmla="val -6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EF </a:t>
            </a:r>
            <a:r>
              <a:rPr lang="bg-BG" sz="2399" b="1" noProof="1">
                <a:solidFill>
                  <a:schemeClr val="bg2"/>
                </a:solidFill>
              </a:rPr>
              <a:t>превежда в</a:t>
            </a:r>
            <a:r>
              <a:rPr lang="en-US" sz="2399" b="1" noProof="1">
                <a:solidFill>
                  <a:schemeClr val="bg2"/>
                </a:solidFill>
              </a:rPr>
              <a:t> SQL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8FE317-045A-37DB-87EB-9A9FD9D5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746" y="3629325"/>
            <a:ext cx="3255052" cy="12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799"/>
              </a:spcBef>
            </a:pPr>
            <a:r>
              <a:rPr lang="bg-BG" sz="3200" dirty="0"/>
              <a:t>Намиране на елемент по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C520DB1-584D-E594-A400-FDAAD7354F5F}"/>
              </a:ext>
            </a:extLst>
          </p:cNvPr>
          <p:cNvSpPr txBox="1">
            <a:spLocks/>
          </p:cNvSpPr>
          <p:nvPr/>
        </p:nvSpPr>
        <p:spPr>
          <a:xfrm>
            <a:off x="618598" y="2012650"/>
            <a:ext cx="11134432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string FindProjectWithId(SoftUniContext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var project = context.Projects.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return project.Name;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B6B93AC-0BBA-C990-D9B4-8D6E7536D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"/>
          <a:stretch/>
        </p:blipFill>
        <p:spPr>
          <a:xfrm>
            <a:off x="4109757" y="5117650"/>
            <a:ext cx="3972485" cy="114635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81C1F833-DB9C-ADBB-CD83-5AEFF63D8A81}"/>
              </a:ext>
            </a:extLst>
          </p:cNvPr>
          <p:cNvSpPr/>
          <p:nvPr/>
        </p:nvSpPr>
        <p:spPr>
          <a:xfrm rot="5400000">
            <a:off x="5757877" y="4331002"/>
            <a:ext cx="676244" cy="49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323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Connection String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Конфигурация на връзка към база данни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DDCB1-5B75-BFCE-B37B-E4E70E35E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60" y="1719000"/>
            <a:ext cx="2212479" cy="18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DA4E5-4903-C868-7BE8-4D5D60893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2FEB-0DED-FF7A-6C13-E672C49F8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GB" b="1" dirty="0">
                <a:solidFill>
                  <a:schemeClr val="bg1"/>
                </a:solidFill>
              </a:rPr>
              <a:t>Entity Framework</a:t>
            </a:r>
            <a:r>
              <a:rPr lang="en-GB" dirty="0"/>
              <a:t>, </a:t>
            </a:r>
            <a:r>
              <a:rPr lang="bg-BG" b="1" dirty="0"/>
              <a:t>конфигурацията</a:t>
            </a:r>
            <a:r>
              <a:rPr lang="bg-BG" dirty="0"/>
              <a:t> на </a:t>
            </a:r>
            <a:r>
              <a:rPr lang="bg-BG" b="1" dirty="0"/>
              <a:t>връзката</a:t>
            </a:r>
            <a:r>
              <a:rPr lang="bg-BG" dirty="0"/>
              <a:t> към база данни се извършва чрез </a:t>
            </a:r>
            <a:r>
              <a:rPr lang="bg-BG" b="1" dirty="0">
                <a:solidFill>
                  <a:schemeClr val="bg1"/>
                </a:solidFill>
              </a:rPr>
              <a:t>задаване </a:t>
            </a:r>
            <a:r>
              <a:rPr lang="bg-BG" dirty="0"/>
              <a:t>на </a:t>
            </a:r>
            <a:r>
              <a:rPr lang="en-GB" b="1" dirty="0">
                <a:solidFill>
                  <a:schemeClr val="bg1"/>
                </a:solidFill>
              </a:rPr>
              <a:t>connection string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Той съдържа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за </a:t>
            </a:r>
            <a:r>
              <a:rPr lang="bg-BG" b="1" dirty="0"/>
              <a:t>сървър</a:t>
            </a:r>
            <a:r>
              <a:rPr lang="bg-BG" dirty="0"/>
              <a:t>, </a:t>
            </a:r>
            <a:r>
              <a:rPr lang="bg-BG" b="1" dirty="0"/>
              <a:t>база данни</a:t>
            </a:r>
            <a:r>
              <a:rPr lang="bg-BG" dirty="0"/>
              <a:t>, </a:t>
            </a:r>
            <a:r>
              <a:rPr lang="bg-BG" b="1" dirty="0"/>
              <a:t>потребителско име </a:t>
            </a:r>
            <a:r>
              <a:rPr lang="bg-BG" dirty="0"/>
              <a:t>и </a:t>
            </a:r>
            <a:r>
              <a:rPr lang="bg-BG" b="1" dirty="0"/>
              <a:t>парола</a:t>
            </a:r>
            <a:r>
              <a:rPr lang="bg-BG" dirty="0"/>
              <a:t>, и други </a:t>
            </a:r>
            <a:r>
              <a:rPr lang="bg-BG" b="1" dirty="0">
                <a:solidFill>
                  <a:schemeClr val="bg1"/>
                </a:solidFill>
              </a:rPr>
              <a:t>параметри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b="1" dirty="0"/>
              <a:t>Пример</a:t>
            </a:r>
            <a:r>
              <a:rPr lang="bg-BG" dirty="0"/>
              <a:t>:</a:t>
            </a:r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0B37C-338E-4D12-B850-43F4061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connection </a:t>
            </a:r>
            <a:r>
              <a:rPr lang="en-GB" dirty="0"/>
              <a:t>string?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CCF1E4-B174-1DDF-24C1-0C7400D33C51}"/>
              </a:ext>
            </a:extLst>
          </p:cNvPr>
          <p:cNvSpPr txBox="1">
            <a:spLocks/>
          </p:cNvSpPr>
          <p:nvPr/>
        </p:nvSpPr>
        <p:spPr>
          <a:xfrm>
            <a:off x="1101000" y="4369213"/>
            <a:ext cx="966346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1" noProof="1">
                <a:latin typeface="Consolas" panose="020B0609020204030204" pitchFamily="49" charset="0"/>
              </a:rPr>
              <a:t>"Server=&lt;и</a:t>
            </a:r>
            <a:r>
              <a:rPr lang="bg-BG" sz="2600" b="1" noProof="1">
                <a:latin typeface="Consolas" panose="020B0609020204030204" pitchFamily="49" charset="0"/>
              </a:rPr>
              <a:t>ме на сървър</a:t>
            </a:r>
            <a:r>
              <a:rPr lang="en-US" sz="2600" b="1" noProof="1">
                <a:latin typeface="Consolas" panose="020B0609020204030204" pitchFamily="49" charset="0"/>
              </a:rPr>
              <a:t>&gt;;Initial Catalog=&lt;и</a:t>
            </a:r>
            <a:r>
              <a:rPr lang="bg-BG" sz="2600" b="1" noProof="1">
                <a:latin typeface="Consolas" panose="020B0609020204030204" pitchFamily="49" charset="0"/>
              </a:rPr>
              <a:t>ме на баз</a:t>
            </a:r>
            <a:r>
              <a:rPr lang="en-US" sz="2600" b="1" noProof="1">
                <a:latin typeface="Consolas" panose="020B0609020204030204" pitchFamily="49" charset="0"/>
              </a:rPr>
              <a:t>а </a:t>
            </a:r>
            <a:r>
              <a:rPr lang="bg-BG" sz="2600" b="1" noProof="1">
                <a:latin typeface="Consolas" panose="020B0609020204030204" pitchFamily="49" charset="0"/>
              </a:rPr>
              <a:t>данни</a:t>
            </a:r>
            <a:r>
              <a:rPr lang="en-US" sz="2600" b="1" noProof="1">
                <a:latin typeface="Consolas" panose="020B0609020204030204" pitchFamily="49" charset="0"/>
              </a:rPr>
              <a:t>&gt;;User=&lt;</a:t>
            </a:r>
            <a:r>
              <a:rPr lang="bg-BG" sz="2600" b="1" noProof="1">
                <a:latin typeface="Consolas" panose="020B0609020204030204" pitchFamily="49" charset="0"/>
              </a:rPr>
              <a:t>потребителско име</a:t>
            </a:r>
            <a:r>
              <a:rPr lang="en-US" sz="2600" b="1" noProof="1">
                <a:latin typeface="Consolas" panose="020B0609020204030204" pitchFamily="49" charset="0"/>
              </a:rPr>
              <a:t>&gt;</a:t>
            </a:r>
            <a:r>
              <a:rPr lang="bg-BG" sz="2600" b="1" noProof="1">
                <a:latin typeface="Consolas" panose="020B0609020204030204" pitchFamily="49" charset="0"/>
              </a:rPr>
              <a:t>;</a:t>
            </a:r>
            <a:r>
              <a:rPr lang="en-US" sz="2600" b="1" noProof="1">
                <a:latin typeface="Consolas" panose="020B0609020204030204" pitchFamily="49" charset="0"/>
              </a:rPr>
              <a:t>Password=</a:t>
            </a:r>
            <a:r>
              <a:rPr lang="bg-BG" sz="2600" b="1" noProof="1">
                <a:latin typeface="Consolas" panose="020B0609020204030204" pitchFamily="49" charset="0"/>
              </a:rPr>
              <a:t>&lt;парола</a:t>
            </a:r>
            <a:r>
              <a:rPr lang="en-US" sz="2600" b="1" noProof="1">
                <a:latin typeface="Consolas" panose="020B0609020204030204" pitchFamily="49" charset="0"/>
              </a:rPr>
              <a:t>&gt;</a:t>
            </a:r>
            <a:r>
              <a:rPr lang="bg-BG" sz="2600" b="1" noProof="1">
                <a:latin typeface="Consolas" panose="020B0609020204030204" pitchFamily="49" charset="0"/>
              </a:rPr>
              <a:t>;</a:t>
            </a:r>
            <a:r>
              <a:rPr lang="en-US" sz="2600" b="1" noProof="1">
                <a:latin typeface="Consolas" panose="020B0609020204030204" pitchFamily="49" charset="0"/>
              </a:rPr>
              <a:t>Integrated Security=True;"</a:t>
            </a:r>
          </a:p>
        </p:txBody>
      </p:sp>
    </p:spTree>
    <p:extLst>
      <p:ext uri="{BB962C8B-B14F-4D97-AF65-F5344CB8AC3E}">
        <p14:creationId xmlns:p14="http://schemas.microsoft.com/office/powerpoint/2010/main" val="269805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DA4E5-4903-C868-7BE8-4D5D60893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2FEB-0DED-FF7A-6C13-E672C49F8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EF</a:t>
            </a:r>
            <a:r>
              <a:rPr lang="en-US" sz="2800" dirty="0"/>
              <a:t> </a:t>
            </a:r>
            <a:r>
              <a:rPr lang="bg-BG" sz="2800" dirty="0"/>
              <a:t>добавя </a:t>
            </a:r>
            <a:r>
              <a:rPr lang="en-GB" sz="2800" b="1" dirty="0"/>
              <a:t>connection string </a:t>
            </a:r>
            <a:r>
              <a:rPr lang="bg-BG" sz="2800" dirty="0"/>
              <a:t>в </a:t>
            </a:r>
            <a:r>
              <a:rPr lang="bg-BG" sz="2800" b="1" dirty="0">
                <a:solidFill>
                  <a:schemeClr val="bg1"/>
                </a:solidFill>
              </a:rPr>
              <a:t>конфигурационния файл</a:t>
            </a:r>
            <a:r>
              <a:rPr lang="bg-BG" sz="2800" b="1" dirty="0"/>
              <a:t> </a:t>
            </a:r>
            <a:r>
              <a:rPr lang="bg-BG" sz="2800" dirty="0"/>
              <a:t>на приложението</a:t>
            </a:r>
            <a:endParaRPr lang="en-US" sz="2800" dirty="0"/>
          </a:p>
          <a:p>
            <a:pPr lvl="1"/>
            <a:r>
              <a:rPr lang="en-GB" sz="2600" b="1" dirty="0">
                <a:solidFill>
                  <a:schemeClr val="bg1"/>
                </a:solidFill>
              </a:rPr>
              <a:t>app.config </a:t>
            </a:r>
            <a:r>
              <a:rPr lang="bg-BG" sz="2600" dirty="0"/>
              <a:t>за </a:t>
            </a:r>
            <a:r>
              <a:rPr lang="en-GB" sz="2600" b="1" dirty="0"/>
              <a:t>.NET Framework</a:t>
            </a:r>
            <a:endParaRPr lang="bg-BG" sz="2600" b="1" dirty="0"/>
          </a:p>
          <a:p>
            <a:pPr lvl="1"/>
            <a:r>
              <a:rPr lang="en-GB" sz="2600" b="1" dirty="0">
                <a:solidFill>
                  <a:schemeClr val="bg1"/>
                </a:solidFill>
              </a:rPr>
              <a:t>appsettings.json</a:t>
            </a:r>
            <a:r>
              <a:rPr lang="bg-BG" sz="2600" dirty="0"/>
              <a:t> за </a:t>
            </a:r>
            <a:r>
              <a:rPr lang="en-GB" sz="2600" b="1" dirty="0"/>
              <a:t>.NET Core</a:t>
            </a:r>
          </a:p>
          <a:p>
            <a:pPr marL="442912" lvl="1" indent="0">
              <a:buNone/>
            </a:pPr>
            <a:endParaRPr lang="en-BG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0B37C-338E-4D12-B850-43F4061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connection string (1)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C83DA7E-CE2D-3FA9-01DE-5399801C1757}"/>
              </a:ext>
            </a:extLst>
          </p:cNvPr>
          <p:cNvSpPr txBox="1">
            <a:spLocks/>
          </p:cNvSpPr>
          <p:nvPr/>
        </p:nvSpPr>
        <p:spPr>
          <a:xfrm>
            <a:off x="741000" y="3069000"/>
            <a:ext cx="11260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"ConnectionStrings":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"MyDatabase": "Server=&lt;и</a:t>
            </a:r>
            <a:r>
              <a:rPr lang="bg-BG" sz="2400" b="1" noProof="1">
                <a:latin typeface="Consolas" panose="020B0609020204030204" pitchFamily="49" charset="0"/>
              </a:rPr>
              <a:t>ме на сървър</a:t>
            </a:r>
            <a:r>
              <a:rPr lang="en-US" sz="2400" b="1" noProof="1">
                <a:latin typeface="Consolas" panose="020B0609020204030204" pitchFamily="49" charset="0"/>
              </a:rPr>
              <a:t>&gt;;Initial Catalog=&lt;и</a:t>
            </a:r>
            <a:r>
              <a:rPr lang="bg-BG" sz="2400" b="1" noProof="1">
                <a:latin typeface="Consolas" panose="020B0609020204030204" pitchFamily="49" charset="0"/>
              </a:rPr>
              <a:t>ме на баз</a:t>
            </a:r>
            <a:r>
              <a:rPr lang="en-US" sz="2400" b="1" noProof="1">
                <a:latin typeface="Consolas" panose="020B0609020204030204" pitchFamily="49" charset="0"/>
              </a:rPr>
              <a:t>а </a:t>
            </a:r>
            <a:r>
              <a:rPr lang="bg-BG" sz="2400" b="1" noProof="1">
                <a:latin typeface="Consolas" panose="020B0609020204030204" pitchFamily="49" charset="0"/>
              </a:rPr>
              <a:t>данни</a:t>
            </a:r>
            <a:r>
              <a:rPr lang="en-US" sz="2400" b="1" noProof="1">
                <a:latin typeface="Consolas" panose="020B0609020204030204" pitchFamily="49" charset="0"/>
              </a:rPr>
              <a:t>&gt;;User=&lt;</a:t>
            </a:r>
            <a:r>
              <a:rPr lang="bg-BG" sz="2400" b="1" noProof="1">
                <a:latin typeface="Consolas" panose="020B0609020204030204" pitchFamily="49" charset="0"/>
              </a:rPr>
              <a:t>потребителско име</a:t>
            </a:r>
            <a:r>
              <a:rPr lang="en-US" sz="2400" b="1" noProof="1">
                <a:latin typeface="Consolas" panose="020B0609020204030204" pitchFamily="49" charset="0"/>
              </a:rPr>
              <a:t>&gt;</a:t>
            </a:r>
            <a:r>
              <a:rPr lang="bg-BG" sz="2400" b="1" noProof="1">
                <a:latin typeface="Consolas" panose="020B0609020204030204" pitchFamily="49" charset="0"/>
              </a:rPr>
              <a:t>;</a:t>
            </a:r>
            <a:r>
              <a:rPr lang="en-US" sz="2400" b="1" noProof="1">
                <a:latin typeface="Consolas" panose="020B0609020204030204" pitchFamily="49" charset="0"/>
              </a:rPr>
              <a:t>Password=</a:t>
            </a:r>
            <a:r>
              <a:rPr lang="bg-BG" sz="2400" b="1" noProof="1">
                <a:latin typeface="Consolas" panose="020B0609020204030204" pitchFamily="49" charset="0"/>
              </a:rPr>
              <a:t>&lt;парола</a:t>
            </a:r>
            <a:r>
              <a:rPr lang="en-US" sz="2400" b="1" noProof="1">
                <a:latin typeface="Consolas" panose="020B0609020204030204" pitchFamily="49" charset="0"/>
              </a:rPr>
              <a:t>&gt;</a:t>
            </a:r>
            <a:r>
              <a:rPr lang="bg-BG" sz="2400" b="1" noProof="1">
                <a:latin typeface="Consolas" panose="020B0609020204030204" pitchFamily="49" charset="0"/>
              </a:rPr>
              <a:t>;</a:t>
            </a:r>
            <a:r>
              <a:rPr lang="en-US" sz="2400" b="1" noProof="1">
                <a:latin typeface="Consolas" panose="020B0609020204030204" pitchFamily="49" charset="0"/>
              </a:rPr>
              <a:t>Trusted_Connection=True;"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92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DA4E5-4903-C868-7BE8-4D5D60893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2FEB-0DED-FF7A-6C13-E672C49F8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Можем да използваме </a:t>
            </a:r>
            <a:r>
              <a:rPr lang="en-US" sz="2600" b="1" dirty="0"/>
              <a:t>connection string </a:t>
            </a:r>
            <a:r>
              <a:rPr lang="bg-BG" sz="2600" dirty="0"/>
              <a:t>директно в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bg-BG" sz="2600" dirty="0"/>
              <a:t>При конфигуриране на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600" dirty="0"/>
              <a:t> </a:t>
            </a:r>
            <a:r>
              <a:rPr lang="bg-BG" sz="2600" dirty="0"/>
              <a:t>в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r>
              <a:rPr lang="en-US" sz="2600" dirty="0"/>
              <a:t> </a:t>
            </a:r>
            <a:r>
              <a:rPr lang="bg-BG" sz="2600" dirty="0"/>
              <a:t>класа</a:t>
            </a:r>
            <a:endParaRPr lang="en-BG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0B37C-338E-4D12-B850-43F4061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connection string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2192D-B15D-D94E-9F41-53F14EF48E1B}"/>
              </a:ext>
            </a:extLst>
          </p:cNvPr>
          <p:cNvSpPr txBox="1">
            <a:spLocks/>
          </p:cNvSpPr>
          <p:nvPr/>
        </p:nvSpPr>
        <p:spPr>
          <a:xfrm>
            <a:off x="311700" y="4469306"/>
            <a:ext cx="115650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public void ConfigureServices(IServiceCollection services)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services.AddDbContext&lt;MyDbContext&gt;(options =&gt;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    options.UseSqlServer(Configuration.GetConnectionString("MyDatabase")));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653C8AE-C4B4-95CD-E618-15F5AB8262D2}"/>
              </a:ext>
            </a:extLst>
          </p:cNvPr>
          <p:cNvSpPr txBox="1">
            <a:spLocks/>
          </p:cNvSpPr>
          <p:nvPr/>
        </p:nvSpPr>
        <p:spPr>
          <a:xfrm>
            <a:off x="313500" y="1713739"/>
            <a:ext cx="1156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protected override void OnConfiguring(DbContextOptionsBuilder optionsBuilder)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if (!optionsBuilder.IsConfigured)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    optionsBuilder.UseSqlServer("Connection string from config file");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608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81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4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82E55-0ADE-828A-456F-E8F7B3609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85" y="684000"/>
            <a:ext cx="6938627" cy="41933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нов </a:t>
            </a:r>
            <a:r>
              <a:rPr lang="en-US" b="1" dirty="0"/>
              <a:t>Console App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задаваме подходящо </a:t>
            </a:r>
            <a:r>
              <a:rPr lang="bg-BG" b="1" dirty="0"/>
              <a:t>име</a:t>
            </a:r>
            <a:r>
              <a:rPr lang="bg-BG" dirty="0"/>
              <a:t>, например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GroceryStore</a:t>
            </a:r>
            <a:r>
              <a:rPr lang="bg-BG" dirty="0"/>
              <a:t>"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конзолно 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000" y="2961708"/>
            <a:ext cx="5895000" cy="20541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311" y="2259000"/>
            <a:ext cx="4492622" cy="3654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527825" y="3911328"/>
            <a:ext cx="555765" cy="3493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Технология, която позволява </a:t>
            </a:r>
            <a:r>
              <a:rPr lang="bg-BG" sz="3200" b="1" dirty="0">
                <a:solidFill>
                  <a:schemeClr val="bg1"/>
                </a:solidFill>
              </a:rPr>
              <a:t>манипулиране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бази данни</a:t>
            </a:r>
            <a:r>
              <a:rPr lang="bg-BG" sz="3200" dirty="0"/>
              <a:t>, използвайки </a:t>
            </a:r>
            <a:r>
              <a:rPr lang="bg-BG" sz="3200" b="1" dirty="0">
                <a:solidFill>
                  <a:schemeClr val="bg1"/>
                </a:solidFill>
              </a:rPr>
              <a:t>класове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sz="4000" dirty="0"/>
              <a:t>Object-Relational Mapping (</a:t>
            </a:r>
            <a:r>
              <a:rPr lang="en-US" dirty="0"/>
              <a:t>ORM)?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B50DA6-750C-8818-805A-7F4BC79C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42" y="2877631"/>
            <a:ext cx="6551248" cy="31652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F3502-EFE1-F44E-F79F-B5C4C018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93" y="2574294"/>
            <a:ext cx="3240000" cy="34685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C328B317-BA80-9938-CF6C-A9D820843863}"/>
              </a:ext>
            </a:extLst>
          </p:cNvPr>
          <p:cNvSpPr/>
          <p:nvPr/>
        </p:nvSpPr>
        <p:spPr>
          <a:xfrm>
            <a:off x="4033161" y="3956012"/>
            <a:ext cx="981413" cy="7051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[Connect to Database</a:t>
            </a:r>
            <a:r>
              <a:rPr lang="en-US" sz="3600" b="1" dirty="0">
                <a:solidFill>
                  <a:schemeClr val="bg1"/>
                </a:solidFill>
              </a:rPr>
              <a:t>]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Microsoft SQL Server</a:t>
            </a:r>
            <a:r>
              <a:rPr lang="en-US" dirty="0"/>
              <a:t> </a:t>
            </a:r>
            <a:r>
              <a:rPr lang="bg-BG" dirty="0"/>
              <a:t>и натискаме </a:t>
            </a:r>
            <a:r>
              <a:rPr lang="en-US" b="1" dirty="0">
                <a:solidFill>
                  <a:schemeClr val="bg1"/>
                </a:solidFill>
              </a:rPr>
              <a:t>[Continue</a:t>
            </a:r>
            <a:r>
              <a:rPr lang="en-US" sz="3600" b="1" dirty="0">
                <a:solidFill>
                  <a:schemeClr val="bg1"/>
                </a:solidFill>
              </a:rPr>
              <a:t>]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сървър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AF1F7-D4F5-978F-F95F-A9CA86179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524" y="3823557"/>
            <a:ext cx="5283937" cy="15812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4EF8A-A960-686D-D76E-DF52793E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9540" y="2694342"/>
            <a:ext cx="5202117" cy="38396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A696A268-541F-DA6B-A53C-5F7BBE1E9B4A}"/>
              </a:ext>
            </a:extLst>
          </p:cNvPr>
          <p:cNvSpPr/>
          <p:nvPr/>
        </p:nvSpPr>
        <p:spPr>
          <a:xfrm>
            <a:off x="5689153" y="441900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89C428-4EC5-529F-18BC-44F8DB9D0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BG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r>
              <a:rPr kumimoji="0" lang="en-US" altLang="en-BG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6FFB31B-E94F-5A4D-BB4F-BA0E591D5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BG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r>
              <a:rPr kumimoji="0" lang="en-US" altLang="en-BG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91904" cy="5528766"/>
          </a:xfrm>
        </p:spPr>
        <p:txBody>
          <a:bodyPr>
            <a:normAutofit lnSpcReduction="10000"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</a:p>
          <a:p>
            <a:pPr lvl="1"/>
            <a:r>
              <a:rPr lang="bg-BG" sz="2400" dirty="0"/>
              <a:t>На </a:t>
            </a:r>
            <a:r>
              <a:rPr lang="en-US" sz="2400" b="1" dirty="0">
                <a:solidFill>
                  <a:schemeClr val="bg1"/>
                </a:solidFill>
              </a:rPr>
              <a:t>Server name</a:t>
            </a:r>
            <a:r>
              <a:rPr lang="en-US" sz="2400" dirty="0"/>
              <a:t>,</a:t>
            </a:r>
            <a:r>
              <a:rPr lang="bg-BG" sz="2400" dirty="0"/>
              <a:t> попълваме:</a:t>
            </a:r>
          </a:p>
          <a:p>
            <a:pPr lvl="1"/>
            <a:endParaRPr lang="bg-BG" dirty="0"/>
          </a:p>
          <a:p>
            <a:r>
              <a:rPr lang="bg-BG" sz="2800" dirty="0"/>
              <a:t>Създаваме </a:t>
            </a:r>
            <a:r>
              <a:rPr lang="bg-BG" sz="28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400" dirty="0"/>
              <a:t>В полето </a:t>
            </a:r>
            <a:r>
              <a:rPr lang="en-US" sz="2400" b="1" dirty="0"/>
              <a:t>Select or enter a database name</a:t>
            </a:r>
            <a:r>
              <a:rPr lang="en-US" sz="2400" dirty="0"/>
              <a:t>,</a:t>
            </a:r>
            <a:r>
              <a:rPr lang="bg-BG" sz="2400" dirty="0"/>
              <a:t> задаваме </a:t>
            </a:r>
            <a:r>
              <a:rPr lang="bg-BG" sz="2400" b="1" dirty="0">
                <a:solidFill>
                  <a:schemeClr val="bg1"/>
                </a:solidFill>
              </a:rPr>
              <a:t>подходящо име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Конфигурация на връзка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845F2-3747-0662-BA52-3B74B3B6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0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0300F-BB58-0AB2-7D8F-F39A85D7D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A5F04C43-3FA4-315F-E2F9-5CFA5F09F3E3}"/>
              </a:ext>
            </a:extLst>
          </p:cNvPr>
          <p:cNvSpPr/>
          <p:nvPr/>
        </p:nvSpPr>
        <p:spPr>
          <a:xfrm>
            <a:off x="9101267" y="3970886"/>
            <a:ext cx="444937" cy="2500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CBA8921-1D4C-1C7C-9EFF-0DDCF30A4715}"/>
              </a:ext>
            </a:extLst>
          </p:cNvPr>
          <p:cNvSpPr txBox="1">
            <a:spLocks/>
          </p:cNvSpPr>
          <p:nvPr/>
        </p:nvSpPr>
        <p:spPr>
          <a:xfrm>
            <a:off x="1081911" y="2753231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(localdb)\MSSQLLocalDB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9C6D42-DAB3-90E6-5943-94D9E0E3A2D4}"/>
              </a:ext>
            </a:extLst>
          </p:cNvPr>
          <p:cNvSpPr txBox="1">
            <a:spLocks/>
          </p:cNvSpPr>
          <p:nvPr/>
        </p:nvSpPr>
        <p:spPr>
          <a:xfrm>
            <a:off x="1081911" y="5049000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DatabaseFirst.Grocerystore</a:t>
            </a:r>
          </a:p>
        </p:txBody>
      </p:sp>
    </p:spTree>
    <p:extLst>
      <p:ext uri="{BB962C8B-B14F-4D97-AF65-F5344CB8AC3E}">
        <p14:creationId xmlns:p14="http://schemas.microsoft.com/office/powerpoint/2010/main" val="30313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да създадем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  <a:r>
              <a:rPr lang="bg-BG" dirty="0"/>
              <a:t> база данни</a:t>
            </a:r>
          </a:p>
          <a:p>
            <a:r>
              <a:rPr lang="bg-BG" dirty="0"/>
              <a:t>Можем да я намерим в </a:t>
            </a:r>
            <a:r>
              <a:rPr lang="en-US" b="1" dirty="0">
                <a:solidFill>
                  <a:schemeClr val="bg1"/>
                </a:solidFill>
              </a:rPr>
              <a:t>Server Explorer</a:t>
            </a:r>
          </a:p>
          <a:p>
            <a:r>
              <a:rPr lang="bg-BG" dirty="0"/>
              <a:t>Натискаме върху нея с десен бутон и избираме </a:t>
            </a:r>
            <a:r>
              <a:rPr lang="en-US" b="1" dirty="0">
                <a:solidFill>
                  <a:schemeClr val="bg1"/>
                </a:solidFill>
              </a:rPr>
              <a:t>[New Query</a:t>
            </a:r>
            <a:r>
              <a:rPr lang="en-US" sz="3600" b="1" dirty="0">
                <a:solidFill>
                  <a:schemeClr val="bg1"/>
                </a:solidFill>
              </a:rPr>
              <a:t>]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1D723-A1EB-B322-E625-31452801E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946" y="3783719"/>
            <a:ext cx="5147054" cy="23723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CB959-4981-A33A-8638-291D5D1C7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935" y="3801643"/>
            <a:ext cx="5433065" cy="23723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2DA029BA-410F-AC02-881B-7EE1E3D83095}"/>
              </a:ext>
            </a:extLst>
          </p:cNvPr>
          <p:cNvSpPr/>
          <p:nvPr/>
        </p:nvSpPr>
        <p:spPr>
          <a:xfrm>
            <a:off x="5875723" y="467837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34000"/>
            <a:ext cx="11818096" cy="5528766"/>
          </a:xfrm>
        </p:spPr>
        <p:txBody>
          <a:bodyPr>
            <a:normAutofit/>
          </a:bodyPr>
          <a:lstStyle/>
          <a:p>
            <a:r>
              <a:rPr lang="bg-BG" sz="2700" dirty="0"/>
              <a:t>Създаваме </a:t>
            </a:r>
            <a:r>
              <a:rPr lang="bg-BG" sz="2700" b="1" dirty="0">
                <a:solidFill>
                  <a:schemeClr val="bg1"/>
                </a:solidFill>
              </a:rPr>
              <a:t>нова таблица </a:t>
            </a:r>
            <a:r>
              <a:rPr lang="bg-BG" sz="2700" dirty="0"/>
              <a:t>с продукти и </a:t>
            </a:r>
            <a:r>
              <a:rPr lang="bg-BG" sz="2700" b="1" dirty="0">
                <a:solidFill>
                  <a:schemeClr val="bg1"/>
                </a:solidFill>
              </a:rPr>
              <a:t>добавяме</a:t>
            </a:r>
            <a:r>
              <a:rPr lang="bg-BG" sz="2700" dirty="0"/>
              <a:t> няколко </a:t>
            </a:r>
            <a:r>
              <a:rPr lang="bg-BG" sz="2700" b="1" dirty="0">
                <a:solidFill>
                  <a:schemeClr val="bg1"/>
                </a:solidFill>
              </a:rPr>
              <a:t>продукта</a:t>
            </a:r>
            <a:r>
              <a:rPr lang="bg-BG" sz="2700" dirty="0"/>
              <a:t> към нея</a:t>
            </a:r>
          </a:p>
          <a:p>
            <a:r>
              <a:rPr lang="bg-BG" sz="2700" dirty="0"/>
              <a:t>Изпълняваме следния </a:t>
            </a:r>
            <a:r>
              <a:rPr lang="en-US" sz="2700" b="1" dirty="0">
                <a:solidFill>
                  <a:schemeClr val="bg1"/>
                </a:solidFill>
              </a:rPr>
              <a:t>SQL </a:t>
            </a:r>
            <a:r>
              <a:rPr lang="bg-BG" sz="2700" b="1" dirty="0">
                <a:solidFill>
                  <a:schemeClr val="bg1"/>
                </a:solidFill>
              </a:rPr>
              <a:t>скрипт</a:t>
            </a:r>
            <a:r>
              <a:rPr lang="bg-BG" sz="2700" dirty="0"/>
              <a:t>: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F55F14D-3221-1EFE-E3F6-25FCB87CE66E}"/>
              </a:ext>
            </a:extLst>
          </p:cNvPr>
          <p:cNvSpPr txBox="1">
            <a:spLocks/>
          </p:cNvSpPr>
          <p:nvPr/>
        </p:nvSpPr>
        <p:spPr>
          <a:xfrm>
            <a:off x="831000" y="2259000"/>
            <a:ext cx="11001946" cy="43904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CREATE TABLE [dbo].[Product] 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[Id] INT IDENTITY (1, 1)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[Name] NVARCHAR (200)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[Price] DECIMAL(10, 2)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[UnitType] NVARCHAR(50) NOT NULL CHECK (UnitType IN ('kilogram', 'liter', 'piece')));</a:t>
            </a:r>
          </a:p>
          <a:p>
            <a:pPr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1900" b="1" noProof="1">
                <a:latin typeface="Consolas" pitchFamily="49" charset="0"/>
                <a:cs typeface="Consolas" pitchFamily="49" charset="0"/>
              </a:rPr>
            </a:br>
            <a:r>
              <a:rPr lang="en-US" sz="1900" b="1" noProof="1">
                <a:latin typeface="Consolas" pitchFamily="49" charset="0"/>
                <a:cs typeface="Consolas" pitchFamily="49" charset="0"/>
              </a:rPr>
              <a:t>INSERT INTO [Product] (Name, Price, UnitType) VALUES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('Apple', 1.50,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('Blueberry', 2.50,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('Carrot', 0.80,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('Tomato', 4.60,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('Cucumber', 3.20,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('Yogurt', 4.25,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('Mineral water', 0.90,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('Avocado', 2.00, 'piece'),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('Chocolate', 2.90, 'piece');</a:t>
            </a:r>
          </a:p>
        </p:txBody>
      </p:sp>
    </p:spTree>
    <p:extLst>
      <p:ext uri="{BB962C8B-B14F-4D97-AF65-F5344CB8AC3E}">
        <p14:creationId xmlns:p14="http://schemas.microsoft.com/office/powerpoint/2010/main" val="16956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6A5E0-E409-1846-966E-417CB9C56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C432B-7755-91D7-E114-1551C0FBA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Натискаме </a:t>
            </a:r>
            <a:r>
              <a:rPr lang="en-US" sz="3200" b="1" dirty="0">
                <a:solidFill>
                  <a:schemeClr val="bg1"/>
                </a:solidFill>
              </a:rPr>
              <a:t>[Execute]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Скриптът </a:t>
            </a:r>
            <a:r>
              <a:rPr lang="bg-BG" sz="3200" b="1" dirty="0"/>
              <a:t>създаде</a:t>
            </a:r>
            <a:r>
              <a:rPr lang="bg-BG" sz="3200" dirty="0"/>
              <a:t> таблица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200" dirty="0"/>
              <a:t> и </a:t>
            </a:r>
            <a:r>
              <a:rPr lang="bg-BG" sz="3200" b="1" dirty="0"/>
              <a:t>добави</a:t>
            </a:r>
            <a:r>
              <a:rPr lang="bg-BG" sz="3200" dirty="0"/>
              <a:t> към нея </a:t>
            </a:r>
            <a:r>
              <a:rPr lang="bg-BG" sz="3200" b="1" dirty="0">
                <a:solidFill>
                  <a:schemeClr val="bg1"/>
                </a:solidFill>
              </a:rPr>
              <a:t>продукти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AE862-99FC-A2D4-C9AE-1E23D35D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9092F-83DA-90AF-8A28-66B063C2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4" y="2799000"/>
            <a:ext cx="8190113" cy="35338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F3A5E-691D-3B26-3C4A-69284104D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27" y="4040559"/>
            <a:ext cx="3062644" cy="8596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BBF3015-E210-800E-F739-71846D14EB8E}"/>
              </a:ext>
            </a:extLst>
          </p:cNvPr>
          <p:cNvSpPr/>
          <p:nvPr/>
        </p:nvSpPr>
        <p:spPr>
          <a:xfrm>
            <a:off x="8305271" y="42564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237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 достъпим </a:t>
            </a:r>
            <a:r>
              <a:rPr lang="bg-BG" sz="3200" b="1" dirty="0"/>
              <a:t>записите</a:t>
            </a:r>
            <a:r>
              <a:rPr lang="bg-BG" sz="3200" dirty="0"/>
              <a:t> в </a:t>
            </a:r>
            <a:r>
              <a:rPr lang="bg-BG" sz="3200" b="1" dirty="0"/>
              <a:t>таблицата</a:t>
            </a:r>
            <a:r>
              <a:rPr lang="bg-BG" sz="3200" dirty="0"/>
              <a:t> с десен бутон върху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en-US" sz="32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[Show Table Data] 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записите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46AA7-B4F0-C9BD-60C0-C28060E1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6" y="2708946"/>
            <a:ext cx="4190338" cy="30284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B0A04-B6F4-5D11-25CF-6E60F9A2C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85" y="2662984"/>
            <a:ext cx="5318346" cy="2998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CFD3A4BC-7B4C-9AA1-D342-6FBDA98A49B5}"/>
              </a:ext>
            </a:extLst>
          </p:cNvPr>
          <p:cNvSpPr/>
          <p:nvPr/>
        </p:nvSpPr>
        <p:spPr>
          <a:xfrm>
            <a:off x="5123997" y="391373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996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bg-BG" sz="3200" dirty="0"/>
              <a:t>От менюто </a:t>
            </a:r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NuGet Package Manager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3200" dirty="0"/>
              <a:t>отваряме </a:t>
            </a:r>
            <a:r>
              <a:rPr lang="en-US" sz="3200" b="1" dirty="0">
                <a:solidFill>
                  <a:schemeClr val="bg1"/>
                </a:solidFill>
              </a:rPr>
              <a:t>[Package Manager Console]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5DB1B-DB84-649A-F010-F27D69ADF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00" y="3025727"/>
            <a:ext cx="5265000" cy="3474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конзолата изпълняваме командите</a:t>
            </a:r>
            <a:r>
              <a:rPr lang="bg-BG" b="1" dirty="0">
                <a:solidFill>
                  <a:schemeClr val="bg1"/>
                </a:solidFill>
              </a:rPr>
              <a:t> една по една: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EF </a:t>
            </a:r>
            <a:r>
              <a:rPr lang="bg-BG" b="1" dirty="0">
                <a:solidFill>
                  <a:schemeClr val="bg1"/>
                </a:solidFill>
              </a:rPr>
              <a:t>модели </a:t>
            </a:r>
            <a:r>
              <a:rPr lang="bg-BG" dirty="0"/>
              <a:t>по базата данни: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77E4E26-C02C-D925-28ED-BC5F5C8402C5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08734B8-FE5E-5E1A-A9FB-E3A268D687ED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41E8473-E143-0AE4-1D0F-EB2D58EE998B}"/>
              </a:ext>
            </a:extLst>
          </p:cNvPr>
          <p:cNvSpPr txBox="1">
            <a:spLocks/>
          </p:cNvSpPr>
          <p:nvPr/>
        </p:nvSpPr>
        <p:spPr>
          <a:xfrm>
            <a:off x="440443" y="4823878"/>
            <a:ext cx="1131111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"Server=(localdb)\MSSQLLocalDB;Database=DatabaseFirst.GroceryStore;Integrated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8133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Вече имаме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и</a:t>
            </a:r>
            <a:r>
              <a:rPr lang="bg-BG" sz="3200" dirty="0"/>
              <a:t> модел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en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F39DF-9050-0D2D-05C9-73281E20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02741"/>
            <a:ext cx="7666200" cy="4704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</a:t>
            </a:r>
            <a:r>
              <a:rPr lang="bg-BG" dirty="0"/>
              <a:t>метода на програмата ни можем да прочетем </a:t>
            </a:r>
            <a:r>
              <a:rPr lang="bg-BG" b="1" dirty="0">
                <a:solidFill>
                  <a:schemeClr val="bg1"/>
                </a:solidFill>
              </a:rPr>
              <a:t>всички продукти </a:t>
            </a:r>
            <a:r>
              <a:rPr lang="bg-BG" dirty="0"/>
              <a:t>от нашата </a:t>
            </a:r>
            <a:r>
              <a:rPr lang="bg-BG" b="1" dirty="0">
                <a:solidFill>
                  <a:schemeClr val="bg1"/>
                </a:solidFill>
              </a:rPr>
              <a:t>база данни </a:t>
            </a:r>
            <a:r>
              <a:rPr lang="bg-BG" dirty="0"/>
              <a:t>със следния </a:t>
            </a:r>
            <a:r>
              <a:rPr lang="bg-BG" b="1" dirty="0">
                <a:solidFill>
                  <a:schemeClr val="bg1"/>
                </a:solidFill>
              </a:rPr>
              <a:t>код</a:t>
            </a:r>
            <a:r>
              <a:rPr lang="bg-BG" dirty="0"/>
              <a:t>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2508627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using (var db = new DatabaseFirstGroceryStoreContext())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Console.WriteLine("All products in database:");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foreach (var product in db.Products)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Console.WriteLine("{0} - {1} per {2}",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product.Name,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product.Price,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product.UnitType);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ORM </a:t>
            </a:r>
            <a:r>
              <a:rPr lang="bg-BG" sz="3200" b="1" dirty="0">
                <a:solidFill>
                  <a:schemeClr val="bg1"/>
                </a:solidFill>
              </a:rPr>
              <a:t>рамките </a:t>
            </a:r>
            <a:r>
              <a:rPr lang="bg-BG" sz="3200" dirty="0"/>
              <a:t>(</a:t>
            </a:r>
            <a:r>
              <a:rPr lang="en-US" sz="3200" b="1" dirty="0"/>
              <a:t>frameworks</a:t>
            </a:r>
            <a:r>
              <a:rPr lang="en-US" sz="3200" dirty="0"/>
              <a:t>) и</a:t>
            </a:r>
            <a:r>
              <a:rPr lang="bg-BG" sz="3200" dirty="0"/>
              <a:t>мат следните функционалности</a:t>
            </a:r>
            <a:r>
              <a:rPr lang="en-US" sz="3200" dirty="0"/>
              <a:t>:</a:t>
            </a:r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база данни от </a:t>
            </a:r>
            <a:r>
              <a:rPr lang="en-US" sz="3000" b="1" dirty="0">
                <a:solidFill>
                  <a:schemeClr val="bg1"/>
                </a:solidFill>
              </a:rPr>
              <a:t>C# </a:t>
            </a:r>
            <a:r>
              <a:rPr lang="bg-BG" sz="3000" b="1" dirty="0">
                <a:solidFill>
                  <a:schemeClr val="bg1"/>
                </a:solidFill>
              </a:rPr>
              <a:t>класове </a:t>
            </a:r>
            <a:r>
              <a:rPr lang="bg-BG" sz="3000" dirty="0"/>
              <a:t>(</a:t>
            </a:r>
            <a:r>
              <a:rPr lang="en-US" sz="3000" b="1" dirty="0"/>
              <a:t>Code First</a:t>
            </a:r>
            <a:r>
              <a:rPr lang="en-US" sz="3000" dirty="0"/>
              <a:t>)</a:t>
            </a:r>
          </a:p>
          <a:p>
            <a:pPr lvl="1"/>
            <a:r>
              <a:rPr lang="bg-BG" sz="3000" dirty="0"/>
              <a:t>Създаване на </a:t>
            </a:r>
            <a:r>
              <a:rPr lang="en-US" sz="3000" b="1" dirty="0">
                <a:solidFill>
                  <a:schemeClr val="bg1"/>
                </a:solidFill>
              </a:rPr>
              <a:t>C# </a:t>
            </a:r>
            <a:r>
              <a:rPr lang="bg-BG" sz="3000" b="1" dirty="0">
                <a:solidFill>
                  <a:schemeClr val="bg1"/>
                </a:solidFill>
              </a:rPr>
              <a:t>класове от база данни </a:t>
            </a:r>
            <a:r>
              <a:rPr lang="en-US" sz="3000" dirty="0"/>
              <a:t>(</a:t>
            </a:r>
            <a:r>
              <a:rPr lang="en-US" sz="3000" b="1" dirty="0"/>
              <a:t>Database First</a:t>
            </a:r>
            <a:r>
              <a:rPr lang="en-US" sz="3000" dirty="0"/>
              <a:t>)</a:t>
            </a:r>
            <a:endParaRPr lang="en-US" sz="3200" dirty="0"/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Автоматично генериране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</a:t>
            </a:r>
            <a:r>
              <a:rPr lang="bg-BG" sz="3000" dirty="0"/>
              <a:t>заявки</a:t>
            </a:r>
          </a:p>
          <a:p>
            <a:pPr lvl="1"/>
            <a:endParaRPr lang="bg-BG" sz="3000" dirty="0"/>
          </a:p>
          <a:p>
            <a:pPr lvl="1"/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lvl="1"/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ORM</a:t>
            </a:r>
            <a:r>
              <a:rPr lang="bg-BG" dirty="0"/>
              <a:t> характеристики</a:t>
            </a:r>
            <a:endParaRPr lang="en-US" dirty="0"/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6687F5B0-746B-B888-F430-CA56BCCC41F2}"/>
              </a:ext>
            </a:extLst>
          </p:cNvPr>
          <p:cNvSpPr/>
          <p:nvPr/>
        </p:nvSpPr>
        <p:spPr>
          <a:xfrm>
            <a:off x="6148513" y="4786995"/>
            <a:ext cx="595549" cy="425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84B1F-47A2-49FD-235E-0B7B3CB77555}"/>
              </a:ext>
            </a:extLst>
          </p:cNvPr>
          <p:cNvSpPr txBox="1"/>
          <p:nvPr/>
        </p:nvSpPr>
        <p:spPr>
          <a:xfrm>
            <a:off x="741000" y="3884741"/>
            <a:ext cx="5302959" cy="2230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database.Employees.Add(new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FirstName = "Gosho",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LastName = "Ivanov",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IsEmployed = true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46465-40EB-3425-8FC3-2FF1D8EACCEA}"/>
              </a:ext>
            </a:extLst>
          </p:cNvPr>
          <p:cNvSpPr txBox="1"/>
          <p:nvPr/>
        </p:nvSpPr>
        <p:spPr>
          <a:xfrm>
            <a:off x="6896551" y="4392438"/>
            <a:ext cx="4959458" cy="12147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VALUES ('Gosho', 'Ivanov', 1)</a:t>
            </a:r>
          </a:p>
        </p:txBody>
      </p:sp>
    </p:spTree>
    <p:extLst>
      <p:ext uri="{BB962C8B-B14F-4D97-AF65-F5344CB8AC3E}">
        <p14:creationId xmlns:p14="http://schemas.microsoft.com/office/powerpoint/2010/main" val="300811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8F648-33BB-3A65-53FB-68DCE447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84" y="1359000"/>
            <a:ext cx="8220432" cy="496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529427"/>
            <a:ext cx="10826670" cy="4977573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ORM</a:t>
            </a:r>
            <a:r>
              <a:rPr lang="bg-BG" sz="2800" dirty="0">
                <a:solidFill>
                  <a:schemeClr val="bg2"/>
                </a:solidFill>
              </a:rPr>
              <a:t> (</a:t>
            </a:r>
            <a:r>
              <a:rPr lang="en-US" sz="2800" dirty="0"/>
              <a:t>Object-Relational Mapping</a:t>
            </a:r>
            <a:r>
              <a:rPr lang="en-US" sz="2800" dirty="0">
                <a:solidFill>
                  <a:schemeClr val="bg2"/>
                </a:solidFill>
              </a:rPr>
              <a:t>)</a:t>
            </a:r>
            <a:r>
              <a:rPr lang="bg-BG" sz="2800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==</a:t>
            </a:r>
            <a:r>
              <a:rPr lang="bg-BG" sz="2800" dirty="0">
                <a:solidFill>
                  <a:schemeClr val="bg2"/>
                </a:solidFill>
              </a:rPr>
              <a:t> технология, позволяваща работа с данни от бази данни като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обекти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/>
              <a:t>Подходи</a:t>
            </a:r>
            <a:r>
              <a:rPr lang="bg-BG" sz="2800" dirty="0"/>
              <a:t> за работа с </a:t>
            </a:r>
            <a:r>
              <a:rPr lang="en-US" sz="2800" dirty="0"/>
              <a:t>ORM</a:t>
            </a:r>
            <a:endParaRPr lang="bg-BG" sz="28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 First </a:t>
            </a:r>
            <a:r>
              <a:rPr lang="en-US" sz="2600" dirty="0">
                <a:solidFill>
                  <a:schemeClr val="bg2"/>
                </a:solidFill>
              </a:rPr>
              <a:t>- </a:t>
            </a:r>
            <a:r>
              <a:rPr lang="bg-BG" sz="2600" dirty="0">
                <a:solidFill>
                  <a:schemeClr val="bg2"/>
                </a:solidFill>
              </a:rPr>
              <a:t>първо се създават </a:t>
            </a:r>
            <a:r>
              <a:rPr lang="bg-BG" sz="2600" b="1" dirty="0">
                <a:solidFill>
                  <a:schemeClr val="bg2"/>
                </a:solidFill>
              </a:rPr>
              <a:t>класове</a:t>
            </a:r>
            <a:r>
              <a:rPr lang="bg-BG" sz="2600" dirty="0">
                <a:solidFill>
                  <a:schemeClr val="bg2"/>
                </a:solidFill>
              </a:rPr>
              <a:t> и след това </a:t>
            </a:r>
            <a:r>
              <a:rPr lang="bg-BG" sz="2600" b="1" dirty="0">
                <a:solidFill>
                  <a:schemeClr val="bg2"/>
                </a:solidFill>
              </a:rPr>
              <a:t>база данни</a:t>
            </a:r>
            <a:endParaRPr lang="en-US" sz="26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 First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 първо се създава </a:t>
            </a:r>
            <a:r>
              <a:rPr lang="bg-BG" sz="2600" b="1" dirty="0">
                <a:solidFill>
                  <a:schemeClr val="bg2"/>
                </a:solidFill>
              </a:rPr>
              <a:t>база данни </a:t>
            </a:r>
            <a:r>
              <a:rPr lang="bg-BG" sz="2600" dirty="0">
                <a:solidFill>
                  <a:schemeClr val="bg2"/>
                </a:solidFill>
              </a:rPr>
              <a:t>и след </a:t>
            </a:r>
            <a:r>
              <a:rPr lang="bg-BG" sz="2600" b="1" dirty="0">
                <a:solidFill>
                  <a:schemeClr val="bg2"/>
                </a:solidFill>
              </a:rPr>
              <a:t>това класове</a:t>
            </a:r>
            <a:endParaRPr lang="en-US" sz="26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Entity Framework </a:t>
            </a:r>
            <a:r>
              <a:rPr lang="bg-BG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</a:t>
            </a:r>
            <a:r>
              <a:rPr lang="bg-BG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dirty="0"/>
              <a:t>о</a:t>
            </a:r>
            <a:r>
              <a:rPr lang="bg-BG" sz="2800" dirty="0">
                <a:solidFill>
                  <a:schemeClr val="bg2"/>
                </a:solidFill>
              </a:rPr>
              <a:t>сигурява</a:t>
            </a:r>
            <a:r>
              <a:rPr lang="bg-BG" sz="2800" dirty="0">
                <a:solidFill>
                  <a:schemeClr val="accent1"/>
                </a:solidFill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INQ </a:t>
            </a:r>
            <a:r>
              <a:rPr lang="bg-BG" sz="2800" dirty="0">
                <a:solidFill>
                  <a:schemeClr val="bg2"/>
                </a:solidFill>
              </a:rPr>
              <a:t>заявки,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операции, автоматично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проследяване на промени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 string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и</a:t>
            </a:r>
            <a:r>
              <a:rPr lang="bg-BG" sz="2800" b="1" dirty="0">
                <a:solidFill>
                  <a:schemeClr val="bg2"/>
                </a:solidFill>
              </a:rPr>
              <a:t>нформация</a:t>
            </a:r>
            <a:r>
              <a:rPr lang="bg-BG" sz="2800" dirty="0">
                <a:solidFill>
                  <a:schemeClr val="bg2"/>
                </a:solidFill>
              </a:rPr>
              <a:t>, чрез която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свързваме приложението </a:t>
            </a:r>
            <a:r>
              <a:rPr lang="bg-BG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с </a:t>
            </a:r>
            <a:r>
              <a:rPr lang="bg-BG" sz="2800" b="1" dirty="0">
                <a:solidFill>
                  <a:schemeClr val="bg2"/>
                </a:solidFill>
              </a:rPr>
              <a:t>базата данни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ORM</a:t>
            </a:r>
          </a:p>
        </p:txBody>
      </p:sp>
      <p:pic>
        <p:nvPicPr>
          <p:cNvPr id="6" name="Picture 5" descr="Cc161164.LINQtoRelDataFig1(en-us,MSDN.10).jpg">
            <a:extLst>
              <a:ext uri="{FF2B5EF4-FFF2-40B4-BE49-F238E27FC236}">
                <a16:creationId xmlns:a16="http://schemas.microsoft.com/office/drawing/2014/main" id="{182890CA-510B-6D12-8896-88D0D65A63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4" y="1300208"/>
            <a:ext cx="4993043" cy="52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A5B8CF-38AC-67F7-2C90-CBDF056E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12" y="1300207"/>
            <a:ext cx="4425683" cy="52183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5">
            <a:extLst>
              <a:ext uri="{FF2B5EF4-FFF2-40B4-BE49-F238E27FC236}">
                <a16:creationId xmlns:a16="http://schemas.microsoft.com/office/drawing/2014/main" id="{B923A3F2-C410-AA7F-AF65-0E738CA95149}"/>
              </a:ext>
            </a:extLst>
          </p:cNvPr>
          <p:cNvGrpSpPr/>
          <p:nvPr/>
        </p:nvGrpSpPr>
        <p:grpSpPr>
          <a:xfrm>
            <a:off x="5029479" y="2875825"/>
            <a:ext cx="2361585" cy="1924419"/>
            <a:chOff x="3200400" y="3984579"/>
            <a:chExt cx="2362200" cy="1924920"/>
          </a:xfrm>
        </p:grpSpPr>
        <p:sp>
          <p:nvSpPr>
            <p:cNvPr id="11" name="Cloud 8">
              <a:extLst>
                <a:ext uri="{FF2B5EF4-FFF2-40B4-BE49-F238E27FC236}">
                  <a16:creationId xmlns:a16="http://schemas.microsoft.com/office/drawing/2014/main" id="{10FDBCE3-5866-21B7-E59C-1BACEEDC6B97}"/>
                </a:ext>
              </a:extLst>
            </p:cNvPr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19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  <a:endParaRPr lang="bg-BG" sz="19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bg-BG" sz="19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рамка</a:t>
              </a:r>
              <a:endParaRPr lang="en-US" sz="19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E7C3F970-DA11-F98C-12F5-77DBC4CC1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DC2A6771-F1D8-67C4-1D52-ED15B34AE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D41CFD76-0E7C-C42A-4CB2-18D3ED6E1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C2C24D61-D3DF-4000-89C9-6F5FEBC70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  <p:sp>
        <p:nvSpPr>
          <p:cNvPr id="16" name="AutoShape 7">
            <a:extLst>
              <a:ext uri="{FF2B5EF4-FFF2-40B4-BE49-F238E27FC236}">
                <a16:creationId xmlns:a16="http://schemas.microsoft.com/office/drawing/2014/main" id="{65A98B39-D7CD-739E-51ED-7492053C8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18" y="3699467"/>
            <a:ext cx="1683035" cy="1121609"/>
          </a:xfrm>
          <a:prstGeom prst="wedgeRoundRectCallout">
            <a:avLst>
              <a:gd name="adj1" fmla="val 85588"/>
              <a:gd name="adj2" fmla="val 177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Схема на релационна база данни</a:t>
            </a:r>
            <a:endParaRPr lang="en-US" sz="19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9CBD4D2-DBF2-8355-F616-DDAA6074C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820" y="5354259"/>
            <a:ext cx="1804310" cy="1010217"/>
          </a:xfrm>
          <a:prstGeom prst="wedgeRoundRectCallout">
            <a:avLst>
              <a:gd name="adj1" fmla="val -71006"/>
              <a:gd name="adj2" fmla="val -562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</a:t>
            </a: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обекти</a:t>
            </a:r>
            <a:endParaRPr lang="en-US" sz="19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(C# </a:t>
            </a: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класове</a:t>
            </a: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4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Подходи за работа с</a:t>
            </a:r>
            <a:r>
              <a:rPr lang="en-US" dirty="0"/>
              <a:t> 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Code First и</a:t>
            </a:r>
            <a:r>
              <a:rPr lang="bg-BG" dirty="0"/>
              <a:t> </a:t>
            </a:r>
            <a:r>
              <a:rPr lang="en-US" dirty="0"/>
              <a:t>Database First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39FCB-9E8F-CD12-3001-7DFC07E60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14"/>
          <a:stretch/>
        </p:blipFill>
        <p:spPr>
          <a:xfrm>
            <a:off x="4367809" y="1772817"/>
            <a:ext cx="3456384" cy="18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първо се </a:t>
            </a:r>
            <a:r>
              <a:rPr lang="bg-BG" b="1" dirty="0">
                <a:solidFill>
                  <a:schemeClr val="bg1"/>
                </a:solidFill>
              </a:rPr>
              <a:t>създават </a:t>
            </a:r>
            <a:r>
              <a:rPr lang="en-US" b="1" dirty="0">
                <a:solidFill>
                  <a:schemeClr val="bg1"/>
                </a:solidFill>
              </a:rPr>
              <a:t>C# </a:t>
            </a:r>
            <a:r>
              <a:rPr lang="bg-BG" b="1" dirty="0">
                <a:solidFill>
                  <a:schemeClr val="bg1"/>
                </a:solidFill>
              </a:rPr>
              <a:t>класове</a:t>
            </a:r>
            <a:r>
              <a:rPr lang="bg-BG" dirty="0"/>
              <a:t>, описващи </a:t>
            </a:r>
            <a:r>
              <a:rPr lang="bg-BG" b="1" dirty="0"/>
              <a:t>модела</a:t>
            </a:r>
            <a:r>
              <a:rPr lang="bg-BG" dirty="0"/>
              <a:t> и след това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създава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базата 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6" name="Arrow: Right 10">
            <a:extLst>
              <a:ext uri="{FF2B5EF4-FFF2-40B4-BE49-F238E27FC236}">
                <a16:creationId xmlns:a16="http://schemas.microsoft.com/office/drawing/2014/main" id="{D50B011D-BB60-0E6C-CB0E-6A74D2B9C508}"/>
              </a:ext>
            </a:extLst>
          </p:cNvPr>
          <p:cNvSpPr/>
          <p:nvPr/>
        </p:nvSpPr>
        <p:spPr>
          <a:xfrm>
            <a:off x="5389499" y="385298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7475AC-59DC-4B90-70C2-C8A49A85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0" y="3046336"/>
            <a:ext cx="4287622" cy="24076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21D89-4E29-B893-0A05-62ACFE29A3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9" t="11633" r="6765" b="12770"/>
          <a:stretch/>
        </p:blipFill>
        <p:spPr>
          <a:xfrm>
            <a:off x="6744072" y="2604083"/>
            <a:ext cx="4616928" cy="37774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bg-BG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генериране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обектно-ориентиран модел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Database First</a:t>
            </a:r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A6803030-1931-BB7E-ACBE-007FCF4F3122}"/>
              </a:ext>
            </a:extLst>
          </p:cNvPr>
          <p:cNvSpPr/>
          <p:nvPr/>
        </p:nvSpPr>
        <p:spPr>
          <a:xfrm>
            <a:off x="6100493" y="402597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99F8D-83E6-17D2-658A-D508EBC76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1" t="11030" r="5199" b="13372"/>
          <a:stretch/>
        </p:blipFill>
        <p:spPr>
          <a:xfrm>
            <a:off x="645183" y="2597595"/>
            <a:ext cx="4898636" cy="39364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45C96-8B2B-3186-034C-0BEB3FEF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862" y="3294000"/>
            <a:ext cx="3686303" cy="207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9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23680</TotalTime>
  <Words>3195</Words>
  <Application>Microsoft Office PowerPoint</Application>
  <PresentationFormat>Widescreen</PresentationFormat>
  <Paragraphs>417</Paragraphs>
  <Slides>53</Slides>
  <Notes>36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Corbel</vt:lpstr>
      <vt:lpstr>Wingdings</vt:lpstr>
      <vt:lpstr>SoftUni</vt:lpstr>
      <vt:lpstr>ORM технологии</vt:lpstr>
      <vt:lpstr>Съдържание</vt:lpstr>
      <vt:lpstr>Какво е ORM?</vt:lpstr>
      <vt:lpstr>Какво е Object-Relational Mapping (ORM)?</vt:lpstr>
      <vt:lpstr>ORM характеристики</vt:lpstr>
      <vt:lpstr>Пример за ORM</vt:lpstr>
      <vt:lpstr>Code First и Database First</vt:lpstr>
      <vt:lpstr>Code First</vt:lpstr>
      <vt:lpstr>Database First</vt:lpstr>
      <vt:lpstr>Entity Framework и Entity Framework Core</vt:lpstr>
      <vt:lpstr>Entity Framework и Entity Framework Core (1)</vt:lpstr>
      <vt:lpstr>Entity Framework и Entity Framework Core (2)</vt:lpstr>
      <vt:lpstr>ADO.NET Entity Data Model</vt:lpstr>
      <vt:lpstr>Създаване на .NET Framework проект</vt:lpstr>
      <vt:lpstr>Свързване с база данни (1)</vt:lpstr>
      <vt:lpstr>Свързване с база данни (2)</vt:lpstr>
      <vt:lpstr>Добавяне на ADO.NET Entity Data Model</vt:lpstr>
      <vt:lpstr>Избиране на Database First метода</vt:lpstr>
      <vt:lpstr>Настройване на модела</vt:lpstr>
      <vt:lpstr>Резултат</vt:lpstr>
      <vt:lpstr>Database First с Entity Framework</vt:lpstr>
      <vt:lpstr>Package Manager Console</vt:lpstr>
      <vt:lpstr>Инсталиране на Entity Framework пакети</vt:lpstr>
      <vt:lpstr>Scaffold на Context клас</vt:lpstr>
      <vt:lpstr>EF Core Power Tools</vt:lpstr>
      <vt:lpstr>EF Core Power Tools</vt:lpstr>
      <vt:lpstr>PowerPoint Presentation</vt:lpstr>
      <vt:lpstr>PowerPoint Presentation</vt:lpstr>
      <vt:lpstr>Четене на данни</vt:lpstr>
      <vt:lpstr>Класът DbContext</vt:lpstr>
      <vt:lpstr>Използване на DbContext</vt:lpstr>
      <vt:lpstr>Четене на данни с LINQ заявки (1)</vt:lpstr>
      <vt:lpstr>Четене на данни с LINQ заявки (2)</vt:lpstr>
      <vt:lpstr>Конфигурация на връзка към база данни</vt:lpstr>
      <vt:lpstr>Какво е connection string?</vt:lpstr>
      <vt:lpstr>Използване на connection string (1)</vt:lpstr>
      <vt:lpstr>Използване на connection string (2)</vt:lpstr>
      <vt:lpstr>Примерно приложение</vt:lpstr>
      <vt:lpstr>Създаване на конзолно приложение</vt:lpstr>
      <vt:lpstr>Свързване на сървър</vt:lpstr>
      <vt:lpstr>Конфигурация на връзка</vt:lpstr>
      <vt:lpstr>Създаване на база данни</vt:lpstr>
      <vt:lpstr>Създаване и попълване на таблица (1)</vt:lpstr>
      <vt:lpstr>Създаване и попълване на таблица (2)</vt:lpstr>
      <vt:lpstr>Преглед на записите</vt:lpstr>
      <vt:lpstr>Инсталиране на Entity Framework пакети (1)</vt:lpstr>
      <vt:lpstr>Инсталиране на Entity Framework пакети (2)</vt:lpstr>
      <vt:lpstr>Структура на проекта</vt:lpstr>
      <vt:lpstr>Четене на данни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ORM технологиите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309</cp:revision>
  <dcterms:created xsi:type="dcterms:W3CDTF">2018-05-23T13:08:44Z</dcterms:created>
  <dcterms:modified xsi:type="dcterms:W3CDTF">2024-06-18T11:17:37Z</dcterms:modified>
  <cp:category/>
</cp:coreProperties>
</file>