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6"/>
  </p:notesMasterIdLst>
  <p:handoutMasterIdLst>
    <p:handoutMasterId r:id="rId37"/>
  </p:handoutMasterIdLst>
  <p:sldIdLst>
    <p:sldId id="503" r:id="rId5"/>
    <p:sldId id="276" r:id="rId6"/>
    <p:sldId id="511" r:id="rId7"/>
    <p:sldId id="523" r:id="rId8"/>
    <p:sldId id="524" r:id="rId9"/>
    <p:sldId id="525" r:id="rId10"/>
    <p:sldId id="537" r:id="rId11"/>
    <p:sldId id="528" r:id="rId12"/>
    <p:sldId id="529" r:id="rId13"/>
    <p:sldId id="533" r:id="rId14"/>
    <p:sldId id="534" r:id="rId15"/>
    <p:sldId id="535" r:id="rId16"/>
    <p:sldId id="536" r:id="rId17"/>
    <p:sldId id="530" r:id="rId18"/>
    <p:sldId id="531" r:id="rId19"/>
    <p:sldId id="526" r:id="rId20"/>
    <p:sldId id="538" r:id="rId21"/>
    <p:sldId id="527" r:id="rId22"/>
    <p:sldId id="532" r:id="rId23"/>
    <p:sldId id="540" r:id="rId24"/>
    <p:sldId id="551" r:id="rId25"/>
    <p:sldId id="558" r:id="rId26"/>
    <p:sldId id="549" r:id="rId27"/>
    <p:sldId id="550" r:id="rId28"/>
    <p:sldId id="544" r:id="rId29"/>
    <p:sldId id="545" r:id="rId30"/>
    <p:sldId id="546" r:id="rId31"/>
    <p:sldId id="547" r:id="rId32"/>
    <p:sldId id="349" r:id="rId33"/>
    <p:sldId id="256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ORM технологии" id="{581E4A48-9BED-794D-B34D-7BDA5F8E08AE}">
          <p14:sldIdLst>
            <p14:sldId id="511"/>
            <p14:sldId id="523"/>
            <p14:sldId id="524"/>
          </p14:sldIdLst>
        </p14:section>
        <p14:section name="Entity Framework Core" id="{454074B3-5D47-4230-96EB-AD5F1A1256D4}">
          <p14:sldIdLst>
            <p14:sldId id="525"/>
            <p14:sldId id="537"/>
            <p14:sldId id="528"/>
            <p14:sldId id="529"/>
            <p14:sldId id="533"/>
            <p14:sldId id="534"/>
            <p14:sldId id="535"/>
            <p14:sldId id="536"/>
            <p14:sldId id="530"/>
            <p14:sldId id="531"/>
          </p14:sldIdLst>
        </p14:section>
        <p14:section name="Генериране на EF модел по SQL Server база данни" id="{C9755A80-FC5F-4F56-846B-09A68A7F941A}">
          <p14:sldIdLst>
            <p14:sldId id="526"/>
            <p14:sldId id="538"/>
            <p14:sldId id="527"/>
            <p14:sldId id="532"/>
          </p14:sldIdLst>
        </p14:section>
        <p14:section name="CRUD операции върху EF DbContext" id="{7951125B-42BB-4CA6-93E3-1F949B983820}">
          <p14:sldIdLst>
            <p14:sldId id="540"/>
            <p14:sldId id="551"/>
            <p14:sldId id="558"/>
            <p14:sldId id="549"/>
            <p14:sldId id="550"/>
            <p14:sldId id="544"/>
            <p14:sldId id="545"/>
            <p14:sldId id="546"/>
            <p14:sldId id="547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4CFDB-CF88-1219-AD43-F7E139E82EFC}" v="2" dt="2023-09-11T09:03:49.362"/>
    <p1510:client id="{8C622133-F734-D538-02AF-C19A7D768329}" v="7" dt="2023-09-11T09:35:04.57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73" autoAdjust="0"/>
  </p:normalViewPr>
  <p:slideViewPr>
    <p:cSldViewPr>
      <p:cViewPr varScale="1">
        <p:scale>
          <a:sx n="105" d="100"/>
          <a:sy n="105" d="100"/>
        </p:scale>
        <p:origin x="27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17189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ncK" userId="S::synck@students.softuni.bg::749d5e03-af8d-4c83-a4f2-6242e87d533f" providerId="AD" clId="Web-{8C622133-F734-D538-02AF-C19A7D768329}"/>
    <pc:docChg chg="addSld modSld addSection modSection">
      <pc:chgData name="SyncK" userId="S::synck@students.softuni.bg::749d5e03-af8d-4c83-a4f2-6242e87d533f" providerId="AD" clId="Web-{8C622133-F734-D538-02AF-C19A7D768329}" dt="2023-09-11T09:35:02.306" v="5" actId="20577"/>
      <pc:docMkLst>
        <pc:docMk/>
      </pc:docMkLst>
      <pc:sldChg chg="modSp new">
        <pc:chgData name="SyncK" userId="S::synck@students.softuni.bg::749d5e03-af8d-4c83-a4f2-6242e87d533f" providerId="AD" clId="Web-{8C622133-F734-D538-02AF-C19A7D768329}" dt="2023-09-11T09:35:02.306" v="5" actId="20577"/>
        <pc:sldMkLst>
          <pc:docMk/>
          <pc:sldMk cId="1901361000" sldId="564"/>
        </pc:sldMkLst>
        <pc:spChg chg="mod">
          <ac:chgData name="SyncK" userId="S::synck@students.softuni.bg::749d5e03-af8d-4c83-a4f2-6242e87d533f" providerId="AD" clId="Web-{8C622133-F734-D538-02AF-C19A7D768329}" dt="2023-09-11T09:35:02.306" v="5" actId="20577"/>
          <ac:spMkLst>
            <pc:docMk/>
            <pc:sldMk cId="1901361000" sldId="564"/>
            <ac:spMk id="3" creationId="{A38DA596-A3EF-3093-44A7-7FA576A4B930}"/>
          </ac:spMkLst>
        </pc:spChg>
      </pc:sldChg>
    </pc:docChg>
  </pc:docChgLst>
  <pc:docChgLst>
    <pc:chgData name="SyncK" userId="S::synck@students.softuni.bg::749d5e03-af8d-4c83-a4f2-6242e87d533f" providerId="AD" clId="Web-{17D4CFDB-CF88-1219-AD43-F7E139E82EFC}"/>
    <pc:docChg chg="addSection modSection">
      <pc:chgData name="SyncK" userId="S::synck@students.softuni.bg::749d5e03-af8d-4c83-a4f2-6242e87d533f" providerId="AD" clId="Web-{17D4CFDB-CF88-1219-AD43-F7E139E82EFC}" dt="2023-09-11T09:03:49.362" v="1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19.9.2023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77168A0-5966-46CD-9728-A9B31A1B0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593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32B6D-1177-4828-A9ED-9900594CD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2778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30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9/19/2023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6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sv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219200"/>
            <a:ext cx="11331575" cy="1295400"/>
          </a:xfrm>
        </p:spPr>
        <p:txBody>
          <a:bodyPr>
            <a:normAutofit/>
          </a:bodyPr>
          <a:lstStyle/>
          <a:p>
            <a:r>
              <a:rPr lang="bg-BG" dirty="0"/>
              <a:t>Генериране на </a:t>
            </a:r>
            <a:r>
              <a:rPr lang="en-US" dirty="0"/>
              <a:t>Entity Framework </a:t>
            </a:r>
            <a:r>
              <a:rPr lang="bg-BG" dirty="0"/>
              <a:t>модел </a:t>
            </a:r>
            <a:r>
              <a:rPr lang="ru-RU" dirty="0"/>
              <a:t>по SQL Server база данни. </a:t>
            </a:r>
            <a:r>
              <a:rPr lang="en-US" dirty="0"/>
              <a:t>CRUD </a:t>
            </a:r>
            <a:r>
              <a:rPr lang="bg-BG" dirty="0"/>
              <a:t>операции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228599"/>
            <a:ext cx="11083636" cy="1143001"/>
          </a:xfrm>
        </p:spPr>
        <p:txBody>
          <a:bodyPr>
            <a:normAutofit/>
          </a:bodyPr>
          <a:lstStyle/>
          <a:p>
            <a:r>
              <a:rPr lang="bg-BG" sz="4400" dirty="0"/>
              <a:t>Връзка между </a:t>
            </a:r>
            <a:r>
              <a:rPr lang="en-US" sz="4400" dirty="0"/>
              <a:t>C# </a:t>
            </a:r>
            <a:r>
              <a:rPr lang="bg-BG" sz="4400" dirty="0"/>
              <a:t>и база данни</a:t>
            </a:r>
          </a:p>
        </p:txBody>
      </p:sp>
      <p:pic>
        <p:nvPicPr>
          <p:cNvPr id="13" name="Picture 2" descr="GitHub - borisdj/EFCore.BulkExtensions: Entity Framework EF Core efcore  Bulk Batch Extensions with BulkCopy in .Net for Insert Update Delete Read  (CRUD), Truncate and SaveChanges operations on SQL Server, PostgreSQL,  MySQL, SQLite"/>
          <p:cNvPicPr>
            <a:picLocks noChangeAspect="1" noChangeArrowheads="1"/>
          </p:cNvPicPr>
          <p:nvPr/>
        </p:nvPicPr>
        <p:blipFill>
          <a:blip r:embed="rId4" cstate="print"/>
          <a:srcRect l="29487" r="23077" b="12820"/>
          <a:stretch>
            <a:fillRect/>
          </a:stretch>
        </p:blipFill>
        <p:spPr bwMode="auto">
          <a:xfrm>
            <a:off x="4686300" y="2590800"/>
            <a:ext cx="2819400" cy="259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Куп нормални </a:t>
            </a:r>
            <a:r>
              <a:rPr lang="ru-RU" b="1" dirty="0">
                <a:solidFill>
                  <a:schemeClr val="bg1"/>
                </a:solidFill>
              </a:rPr>
              <a:t>C# </a:t>
            </a:r>
            <a:r>
              <a:rPr lang="ru-RU" dirty="0"/>
              <a:t>класове</a:t>
            </a:r>
            <a:endParaRPr lang="en-US" dirty="0"/>
          </a:p>
          <a:p>
            <a:pPr lvl="1"/>
            <a:r>
              <a:rPr lang="ru-RU" dirty="0"/>
              <a:t>Може да съдържа </a:t>
            </a:r>
            <a:r>
              <a:rPr lang="ru-RU" b="1" dirty="0">
                <a:solidFill>
                  <a:schemeClr val="bg1"/>
                </a:solidFill>
              </a:rPr>
              <a:t>пропъртита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навигация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релации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ru-RU" dirty="0"/>
              <a:t>Препоръчва се да бъде в </a:t>
            </a:r>
            <a:r>
              <a:rPr lang="ru-RU" b="1" dirty="0">
                <a:solidFill>
                  <a:schemeClr val="bg1"/>
                </a:solidFill>
              </a:rPr>
              <a:t>отделна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библиотека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на домейни (модели)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5749" y="2895600"/>
            <a:ext cx="10360501" cy="25046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class PostAnswer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  public int </a:t>
            </a:r>
            <a:r>
              <a:rPr lang="en-US" sz="2799" noProof="1">
                <a:solidFill>
                  <a:schemeClr val="bg1"/>
                </a:solidFill>
              </a:rPr>
              <a:t>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  public string Content { get; set; }</a:t>
            </a:r>
          </a:p>
          <a:p>
            <a:r>
              <a:rPr lang="en-US" sz="2799" noProof="1"/>
              <a:t>    public int </a:t>
            </a:r>
            <a:r>
              <a:rPr lang="en-US" sz="2799" noProof="1">
                <a:solidFill>
                  <a:schemeClr val="bg1"/>
                </a:solidFill>
              </a:rPr>
              <a:t>PostId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  public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95402" y="2985195"/>
            <a:ext cx="2548598" cy="510778"/>
          </a:xfrm>
          <a:prstGeom prst="wedgeRoundRectCallout">
            <a:avLst>
              <a:gd name="adj1" fmla="val -60816"/>
              <a:gd name="adj2" fmla="val 5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49754" y="4180773"/>
            <a:ext cx="2399246" cy="510778"/>
          </a:xfrm>
          <a:prstGeom prst="wedgeRoundRectCallout">
            <a:avLst>
              <a:gd name="adj1" fmla="val -70444"/>
              <a:gd name="adj2" fmla="val 18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07932" y="5140683"/>
            <a:ext cx="4169668" cy="510778"/>
          </a:xfrm>
          <a:prstGeom prst="wedgeRoundRectCallout">
            <a:avLst>
              <a:gd name="adj1" fmla="val -58216"/>
              <a:gd name="adj2" fmla="val -56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Навигационно пропърти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6DEA9D-C952-4CF5-9DA1-D2C0A4A0B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Мапва</a:t>
            </a:r>
            <a:r>
              <a:rPr lang="ru-RU" b="1" dirty="0">
                <a:solidFill>
                  <a:schemeClr val="bg1"/>
                </a:solidFill>
              </a:rPr>
              <a:t> колекция </a:t>
            </a:r>
            <a:r>
              <a:rPr lang="ru-RU" dirty="0"/>
              <a:t>от</a:t>
            </a:r>
            <a:r>
              <a:rPr lang="ru-RU" b="1" dirty="0">
                <a:solidFill>
                  <a:schemeClr val="bg1"/>
                </a:solidFill>
              </a:rPr>
              <a:t> обекти </a:t>
            </a:r>
            <a:r>
              <a:rPr lang="ru-RU" dirty="0"/>
              <a:t>от</a:t>
            </a:r>
            <a:r>
              <a:rPr lang="ru-RU" b="1" dirty="0">
                <a:solidFill>
                  <a:schemeClr val="bg1"/>
                </a:solidFill>
              </a:rPr>
              <a:t> таблица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Някои операции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</a:t>
            </a:r>
            <a:r>
              <a:rPr lang="bg-BG" dirty="0"/>
              <a:t>съдържа няколко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r>
              <a:rPr lang="en-US" dirty="0">
                <a:latin typeface="+mj-lt"/>
              </a:rPr>
              <a:t> </a:t>
            </a:r>
            <a:r>
              <a:rPr lang="bg-BG" dirty="0"/>
              <a:t>пропъртита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Типът</a:t>
            </a:r>
            <a:r>
              <a:rPr lang="en-US" dirty="0"/>
              <a:t> DbSet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1000" y="3492917"/>
            <a:ext cx="7706745" cy="16436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821000" y="5652917"/>
            <a:ext cx="7706745" cy="4430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5BC1A0E-9A27-4A83-8E81-D8342BA63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31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2839798" cy="5528766"/>
          </a:xfrm>
        </p:spPr>
        <p:txBody>
          <a:bodyPr>
            <a:normAutofit/>
          </a:bodyPr>
          <a:lstStyle/>
          <a:p>
            <a:r>
              <a:rPr lang="bg-BG" sz="3500" dirty="0"/>
              <a:t>Обикновено </a:t>
            </a:r>
            <a:r>
              <a:rPr lang="bg-BG" sz="3500" b="1" dirty="0">
                <a:solidFill>
                  <a:schemeClr val="bg1"/>
                </a:solidFill>
              </a:rPr>
              <a:t>името</a:t>
            </a:r>
            <a:r>
              <a:rPr lang="bg-BG" sz="3500" dirty="0"/>
              <a:t> му идва от това на </a:t>
            </a:r>
            <a:r>
              <a:rPr lang="bg-BG" sz="3500" b="1" dirty="0">
                <a:solidFill>
                  <a:schemeClr val="bg1"/>
                </a:solidFill>
              </a:rPr>
              <a:t>базата данни</a:t>
            </a:r>
            <a:r>
              <a:rPr lang="en-US" sz="35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BlogDbContext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ForumDbContext</a:t>
            </a:r>
          </a:p>
          <a:p>
            <a:r>
              <a:rPr lang="bg-BG" sz="3500" dirty="0"/>
              <a:t>Наследява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ru-RU" sz="3500" dirty="0"/>
              <a:t>Управлява моделни класове с помощта на</a:t>
            </a:r>
            <a:r>
              <a:rPr lang="bg-BG" sz="3500" dirty="0"/>
              <a:t>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endParaRPr lang="en-US" sz="3500" dirty="0"/>
          </a:p>
          <a:p>
            <a:r>
              <a:rPr lang="bg-BG" sz="3500" dirty="0"/>
              <a:t>Имплементира </a:t>
            </a:r>
            <a:r>
              <a:rPr lang="en-US" sz="3500" b="1" dirty="0">
                <a:solidFill>
                  <a:schemeClr val="bg1"/>
                </a:solidFill>
              </a:rPr>
              <a:t>identity tracking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change tracking</a:t>
            </a:r>
          </a:p>
          <a:p>
            <a:r>
              <a:rPr lang="bg-BG" sz="3500" dirty="0"/>
              <a:t>Осигурява </a:t>
            </a:r>
            <a:r>
              <a:rPr lang="en-US" sz="3500" b="1" dirty="0">
                <a:solidFill>
                  <a:schemeClr val="bg1"/>
                </a:solidFill>
              </a:rPr>
              <a:t>API</a:t>
            </a:r>
            <a:r>
              <a:rPr lang="en-US" sz="3500" dirty="0"/>
              <a:t> </a:t>
            </a:r>
            <a:r>
              <a:rPr lang="bg-BG" sz="3500" dirty="0"/>
              <a:t>за </a:t>
            </a:r>
            <a:r>
              <a:rPr lang="en-US" sz="3500" b="1" dirty="0">
                <a:solidFill>
                  <a:schemeClr val="bg1"/>
                </a:solidFill>
              </a:rPr>
              <a:t>CRUD</a:t>
            </a:r>
            <a:r>
              <a:rPr lang="en-US" sz="3500" dirty="0"/>
              <a:t> </a:t>
            </a:r>
            <a:r>
              <a:rPr lang="bg-BG" sz="3500" dirty="0"/>
              <a:t>операции и </a:t>
            </a:r>
            <a:r>
              <a:rPr lang="en-US" sz="3500" b="1" dirty="0">
                <a:solidFill>
                  <a:schemeClr val="bg1"/>
                </a:solidFill>
              </a:rPr>
              <a:t>LINQ-</a:t>
            </a:r>
            <a:r>
              <a:rPr lang="bg-BG" sz="3500" b="1" dirty="0">
                <a:solidFill>
                  <a:schemeClr val="bg1"/>
                </a:solidFill>
              </a:rPr>
              <a:t>базиран</a:t>
            </a:r>
            <a:r>
              <a:rPr lang="en-US" sz="3500" dirty="0"/>
              <a:t> </a:t>
            </a:r>
            <a:r>
              <a:rPr lang="bg-BG" sz="3500" dirty="0"/>
              <a:t>достъп на данни</a:t>
            </a:r>
            <a:endParaRPr lang="en-US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noProof="1"/>
              <a:t>DbContext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9AC524D-58D2-4ADA-B9A2-EDA9E5344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66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</a:t>
            </a:r>
            <a:r>
              <a:rPr lang="en-US" noProof="1"/>
              <a:t>DbContext</a:t>
            </a:r>
            <a:r>
              <a:rPr lang="en-US" dirty="0"/>
              <a:t> </a:t>
            </a:r>
            <a:r>
              <a:rPr lang="bg-BG" dirty="0"/>
              <a:t>клас –</a:t>
            </a:r>
            <a:r>
              <a:rPr lang="en-US" dirty="0"/>
              <a:t>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2349000"/>
            <a:ext cx="10363676" cy="3199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using Microsoft.EntityFrameworkCore;</a:t>
            </a:r>
          </a:p>
          <a:p>
            <a:r>
              <a:rPr lang="en-US" sz="2799" noProof="1"/>
              <a:t>using CodeFirst.Data.Models;</a:t>
            </a:r>
          </a:p>
          <a:p>
            <a:endParaRPr lang="en-US" sz="2799" noProof="1"/>
          </a:p>
          <a:p>
            <a:r>
              <a:rPr lang="en-US" sz="2799" noProof="1"/>
              <a:t>public class </a:t>
            </a:r>
            <a:r>
              <a:rPr lang="en-US" sz="2799" noProof="1">
                <a:solidFill>
                  <a:schemeClr val="bg1"/>
                </a:solidFill>
              </a:rPr>
              <a:t>ForumDbContext</a:t>
            </a:r>
            <a:r>
              <a:rPr lang="en-US" sz="2799" noProof="1"/>
              <a:t> : </a:t>
            </a:r>
            <a:r>
              <a:rPr lang="en-US" sz="2799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&lt;Category&gt; Categories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&lt;User&gt; Users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467600" y="1676400"/>
            <a:ext cx="3413257" cy="510778"/>
          </a:xfrm>
          <a:prstGeom prst="wedgeRoundRectCallout">
            <a:avLst>
              <a:gd name="adj1" fmla="val -42906"/>
              <a:gd name="adj2" fmla="val 102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</a:rPr>
              <a:t>Референция към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EF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629400" y="2842022"/>
            <a:ext cx="4419600" cy="510778"/>
          </a:xfrm>
          <a:prstGeom prst="wedgeRoundRectCallout">
            <a:avLst>
              <a:gd name="adj1" fmla="val -57997"/>
              <a:gd name="adj2" fmla="val 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</a:rPr>
              <a:t>Namespace</a:t>
            </a:r>
            <a:r>
              <a:rPr lang="bg-BG" sz="2400" b="1" dirty="0">
                <a:solidFill>
                  <a:schemeClr val="bg2"/>
                </a:solidFill>
              </a:rPr>
              <a:t> на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моделите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894965-BB0F-4259-91AC-3D445FAA5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282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Инстанциите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класовете обекти</a:t>
            </a:r>
            <a:r>
              <a:rPr lang="ru-RU" dirty="0"/>
              <a:t> се </a:t>
            </a:r>
            <a:r>
              <a:rPr lang="ru-RU" b="1" dirty="0">
                <a:solidFill>
                  <a:schemeClr val="bg1"/>
                </a:solidFill>
              </a:rPr>
              <a:t>извличат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с помощта на </a:t>
            </a:r>
            <a:r>
              <a:rPr lang="ru-RU" b="1" dirty="0">
                <a:solidFill>
                  <a:schemeClr val="bg1"/>
                </a:solidFill>
              </a:rPr>
              <a:t>LINQ</a:t>
            </a:r>
            <a:r>
              <a:rPr lang="en-US" dirty="0"/>
              <a:t>: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Заявки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2971800"/>
            <a:ext cx="8001001" cy="2964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using (var db = new BloggindContext())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var blogs = db.Blogs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(b =&gt; b.Rating &gt; 3)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(b =&gt; b.Url)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ToList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 помощта на </a:t>
            </a:r>
            <a:r>
              <a:rPr lang="bg-BG" b="1" dirty="0">
                <a:solidFill>
                  <a:schemeClr val="bg1"/>
                </a:solidFill>
              </a:rPr>
              <a:t>класовете обекти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данните</a:t>
            </a:r>
            <a:r>
              <a:rPr lang="bg-BG" dirty="0"/>
              <a:t> се: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Създават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Изтриват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Модифицират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Запазване на данни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38600"/>
            <a:ext cx="8382000" cy="2268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db = new BloggindContext())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var blog = new Blog { Url = "http://sample.com" }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db.Blogs.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(blog);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db.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495800"/>
            <a:ext cx="2667000" cy="1138155"/>
          </a:xfrm>
          <a:prstGeom prst="wedgeRoundRectCallout">
            <a:avLst>
              <a:gd name="adj1" fmla="val 70528"/>
              <a:gd name="adj2" fmla="val 491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Запазване на </a:t>
            </a:r>
            <a:r>
              <a:rPr lang="bg-BG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промените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4000"/>
            <a:ext cx="3429000" cy="909555"/>
          </a:xfrm>
          <a:prstGeom prst="wedgeRoundRectCallout">
            <a:avLst>
              <a:gd name="adj1" fmla="val -68346"/>
              <a:gd name="adj2" fmla="val -437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2800" b="1" noProof="1">
                <a:solidFill>
                  <a:schemeClr val="bg2"/>
                </a:solidFill>
              </a:rPr>
              <a:t> на</a:t>
            </a:r>
            <a:r>
              <a:rPr lang="bg-BG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запис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5410200"/>
            <a:ext cx="10961783" cy="768084"/>
          </a:xfrm>
        </p:spPr>
        <p:txBody>
          <a:bodyPr/>
          <a:lstStyle/>
          <a:p>
            <a:r>
              <a:rPr lang="ru-RU" dirty="0"/>
              <a:t>Генериране на EF модел по SQL Server база данни</a:t>
            </a:r>
            <a:br>
              <a:rPr lang="ru-RU" dirty="0"/>
            </a:b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0C14034-17C6-832C-906E-84F8418A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/>
              <a:t>моделът </a:t>
            </a:r>
            <a:r>
              <a:rPr lang="ru-RU" dirty="0"/>
              <a:t>моделира </a:t>
            </a:r>
            <a:r>
              <a:rPr lang="ru-RU" b="1" dirty="0">
                <a:solidFill>
                  <a:schemeClr val="bg1"/>
                </a:solidFill>
              </a:rPr>
              <a:t>класовете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обекти </a:t>
            </a:r>
            <a:r>
              <a:rPr lang="ru-RU" dirty="0"/>
              <a:t>след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/>
              <a:t>моделът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58F87-06B2-4701-8451-F0DC562F4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43974" y="2626226"/>
            <a:ext cx="4070227" cy="3811500"/>
          </a:xfrm>
          <a:prstGeom prst="roundRect">
            <a:avLst>
              <a:gd name="adj" fmla="val 1465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877503" y="3069000"/>
            <a:ext cx="2699550" cy="2849525"/>
          </a:xfrm>
          <a:prstGeom prst="roundRect">
            <a:avLst>
              <a:gd name="adj" fmla="val 1465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140258" y="4222450"/>
            <a:ext cx="611188" cy="6190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E7C245-92F7-4A03-8422-9ACE1E62C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094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Обратното инженерство </a:t>
            </a:r>
            <a:r>
              <a:rPr lang="bg-BG" dirty="0"/>
              <a:t>е процесът на </a:t>
            </a:r>
            <a:r>
              <a:rPr lang="bg-BG" b="1" dirty="0">
                <a:solidFill>
                  <a:schemeClr val="bg1"/>
                </a:solidFill>
              </a:rPr>
              <a:t>скафолдване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тип класове обекти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клас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Въз основа на </a:t>
            </a:r>
            <a:r>
              <a:rPr lang="bg-BG" b="1" dirty="0">
                <a:solidFill>
                  <a:schemeClr val="bg1"/>
                </a:solidFill>
              </a:rPr>
              <a:t>схема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база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r>
              <a:rPr lang="bg-BG" dirty="0"/>
              <a:t>Може да се извърши с помощта на </a:t>
            </a:r>
            <a:r>
              <a:rPr lang="bg-BG" b="1" dirty="0">
                <a:solidFill>
                  <a:schemeClr val="bg1"/>
                </a:solidFill>
              </a:rPr>
              <a:t>командите</a:t>
            </a:r>
            <a:r>
              <a:rPr lang="bg-BG" dirty="0"/>
              <a:t>:</a:t>
            </a:r>
          </a:p>
          <a:p>
            <a:pPr lvl="1"/>
            <a:r>
              <a:rPr lang="en-US" b="1" dirty="0">
                <a:latin typeface="Consolas" pitchFamily="49" charset="0"/>
              </a:rPr>
              <a:t>Scaffold-</a:t>
            </a:r>
            <a:r>
              <a:rPr lang="en-US" b="1" dirty="0" err="1">
                <a:latin typeface="Consolas" pitchFamily="49" charset="0"/>
              </a:rPr>
              <a:t>DbContext</a:t>
            </a:r>
            <a:r>
              <a:rPr lang="en-US" dirty="0"/>
              <a:t> </a:t>
            </a:r>
            <a:r>
              <a:rPr lang="bg-BG" dirty="0"/>
              <a:t>(от </a:t>
            </a:r>
            <a:r>
              <a:rPr lang="en-US" b="1" dirty="0">
                <a:solidFill>
                  <a:schemeClr val="bg1"/>
                </a:solidFill>
              </a:rPr>
              <a:t>EF Core Package Manager Console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PMC</a:t>
            </a:r>
            <a:r>
              <a:rPr lang="en-US" dirty="0"/>
              <a:t>)</a:t>
            </a:r>
            <a:r>
              <a:rPr lang="bg-BG" dirty="0"/>
              <a:t>)</a:t>
            </a:r>
          </a:p>
          <a:p>
            <a:pPr lvl="1"/>
            <a:r>
              <a:rPr lang="en-US" b="1" dirty="0">
                <a:latin typeface="Consolas" pitchFamily="49" charset="0"/>
              </a:rPr>
              <a:t>dotnet </a:t>
            </a:r>
            <a:r>
              <a:rPr lang="en-US" b="1" dirty="0" err="1">
                <a:latin typeface="Consolas" pitchFamily="49" charset="0"/>
              </a:rPr>
              <a:t>ef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dbcontext</a:t>
            </a:r>
            <a:r>
              <a:rPr lang="en-US" b="1" dirty="0">
                <a:latin typeface="Consolas" pitchFamily="49" charset="0"/>
              </a:rPr>
              <a:t> scaffold</a:t>
            </a:r>
            <a:r>
              <a:rPr lang="bg-BG" b="1" dirty="0">
                <a:latin typeface="Consolas" pitchFamily="49" charset="0"/>
              </a:rPr>
              <a:t> </a:t>
            </a:r>
            <a:r>
              <a:rPr lang="bg-BG" dirty="0"/>
              <a:t>(от .</a:t>
            </a:r>
            <a:r>
              <a:rPr lang="en-US" b="1" dirty="0">
                <a:solidFill>
                  <a:schemeClr val="bg1"/>
                </a:solidFill>
              </a:rPr>
              <a:t>NET Command-line Interface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CLI</a:t>
            </a:r>
            <a:r>
              <a:rPr lang="en-US" dirty="0"/>
              <a:t>)</a:t>
            </a:r>
            <a:r>
              <a:rPr lang="bg-BG" dirty="0"/>
              <a:t>)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Скафолдване (</a:t>
            </a:r>
            <a:r>
              <a:rPr lang="en-US" dirty="0"/>
              <a:t>Scaffolding) (1)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Скафолдване на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БД </a:t>
            </a:r>
            <a:r>
              <a:rPr lang="en-US" dirty="0"/>
              <a:t>с </a:t>
            </a:r>
            <a:r>
              <a:rPr lang="en-US" b="1" dirty="0">
                <a:solidFill>
                  <a:schemeClr val="bg1"/>
                </a:solidFill>
              </a:rPr>
              <a:t>EF Core CLI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За да </a:t>
            </a:r>
            <a:r>
              <a:rPr lang="ru-RU" b="1" dirty="0">
                <a:solidFill>
                  <a:schemeClr val="bg1"/>
                </a:solidFill>
              </a:rPr>
              <a:t>актуализирате </a:t>
            </a:r>
            <a:r>
              <a:rPr lang="ru-RU" dirty="0"/>
              <a:t>с </a:t>
            </a:r>
            <a:r>
              <a:rPr lang="ru-RU" b="1" dirty="0">
                <a:solidFill>
                  <a:schemeClr val="bg1"/>
                </a:solidFill>
              </a:rPr>
              <a:t>най-новите промени </a:t>
            </a:r>
            <a:r>
              <a:rPr lang="ru-RU" dirty="0"/>
              <a:t>в базата данни, използвайте флага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-f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 lvl="1"/>
            <a:r>
              <a:rPr lang="en-US" dirty="0"/>
              <a:t> </a:t>
            </a:r>
            <a:r>
              <a:rPr lang="ru-RU" dirty="0"/>
              <a:t>За да използвате атрибути за конфигуриране на модела, използвайте флага</a:t>
            </a:r>
            <a:r>
              <a:rPr lang="ru-RU" b="1" dirty="0">
                <a:solidFill>
                  <a:schemeClr val="bg1"/>
                </a:solidFill>
              </a:rPr>
              <a:t> -d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ru-RU" dirty="0"/>
              <a:t>Скафолдването  изисква </a:t>
            </a:r>
            <a:r>
              <a:rPr lang="ru-RU" b="1" dirty="0">
                <a:solidFill>
                  <a:schemeClr val="bg1"/>
                </a:solidFill>
              </a:rPr>
              <a:t>инсталирани</a:t>
            </a:r>
            <a:r>
              <a:rPr lang="ru-RU" dirty="0"/>
              <a:t> следните </a:t>
            </a:r>
            <a:r>
              <a:rPr lang="ru-RU" b="1" dirty="0">
                <a:solidFill>
                  <a:schemeClr val="bg1"/>
                </a:solidFill>
              </a:rPr>
              <a:t>NuGet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пакети</a:t>
            </a:r>
            <a:endParaRPr lang="en-US" dirty="0"/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Microsoft.EntityFrameworkCore.SqlServer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Microsoft.EntityFrameworkCore.Design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Скафолдване (</a:t>
            </a:r>
            <a:r>
              <a:rPr lang="en-US" dirty="0"/>
              <a:t>Scaffolding)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606000" y="1752600"/>
            <a:ext cx="10980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"Server=…;Database=…;Integrated Security=true" Microsoft.EntityFrameworkCore.SqlServer -o Models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B96373-D144-4F90-9A4E-43824AA46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79D0854-CC73-4FEE-90E8-71BD1BFF3A1D}"/>
              </a:ext>
            </a:extLst>
          </p:cNvPr>
          <p:cNvSpPr txBox="1">
            <a:spLocks/>
          </p:cNvSpPr>
          <p:nvPr/>
        </p:nvSpPr>
        <p:spPr>
          <a:xfrm>
            <a:off x="606000" y="4491335"/>
            <a:ext cx="10980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"…" Microsoft…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-o</a:t>
            </a:r>
            <a:r>
              <a:rPr lang="en-US" sz="2400" b="1" noProof="1">
                <a:latin typeface="Consolas" panose="020B0609020204030204" pitchFamily="49" charset="0"/>
              </a:rPr>
              <a:t> Models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-f -d</a:t>
            </a:r>
          </a:p>
        </p:txBody>
      </p:sp>
    </p:spTree>
    <p:extLst>
      <p:ext uri="{BB962C8B-B14F-4D97-AF65-F5344CB8AC3E}">
        <p14:creationId xmlns:p14="http://schemas.microsoft.com/office/powerpoint/2010/main" val="41329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696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500" dirty="0"/>
              <a:t>͏</a:t>
            </a:r>
            <a:r>
              <a:rPr lang="en-US" sz="3500" b="1" dirty="0">
                <a:solidFill>
                  <a:schemeClr val="bg1"/>
                </a:solidFill>
              </a:rPr>
              <a:t>ORM</a:t>
            </a:r>
            <a:r>
              <a:rPr lang="en-US" sz="3500" dirty="0"/>
              <a:t> </a:t>
            </a:r>
            <a:r>
              <a:rPr lang="bg-BG" sz="3500" dirty="0"/>
              <a:t>технологии</a:t>
            </a:r>
            <a:endParaRPr lang="en-US" sz="3500" dirty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500" dirty="0"/>
              <a:t>͏</a:t>
            </a:r>
            <a:r>
              <a:rPr lang="en-US" sz="3500" b="1" dirty="0">
                <a:solidFill>
                  <a:schemeClr val="bg1"/>
                </a:solidFill>
              </a:rPr>
              <a:t>Entity Framework Core</a:t>
            </a:r>
            <a:endParaRPr lang="en-US" sz="3500" dirty="0"/>
          </a:p>
          <a:p>
            <a:r>
              <a:rPr lang="bg-BG" sz="3500" dirty="0"/>
              <a:t>Генериране на </a:t>
            </a:r>
            <a:r>
              <a:rPr lang="en-US" sz="3500" b="1" dirty="0">
                <a:solidFill>
                  <a:schemeClr val="bg1"/>
                </a:solidFill>
              </a:rPr>
              <a:t>EF</a:t>
            </a:r>
            <a:r>
              <a:rPr lang="en-US" sz="3500" dirty="0"/>
              <a:t> </a:t>
            </a:r>
            <a:r>
              <a:rPr lang="bg-BG" sz="3500" dirty="0"/>
              <a:t>модел по </a:t>
            </a:r>
            <a:r>
              <a:rPr lang="en-US" sz="3500" b="1" dirty="0">
                <a:solidFill>
                  <a:schemeClr val="bg1"/>
                </a:solidFill>
              </a:rPr>
              <a:t>SQL Server </a:t>
            </a:r>
            <a:r>
              <a:rPr lang="bg-BG" sz="3500" dirty="0"/>
              <a:t>база данни</a:t>
            </a:r>
          </a:p>
          <a:p>
            <a:r>
              <a:rPr lang="en-US" sz="3500" dirty="0"/>
              <a:t>͏</a:t>
            </a:r>
            <a:r>
              <a:rPr lang="en-US" sz="3500" b="1" dirty="0">
                <a:solidFill>
                  <a:schemeClr val="bg1"/>
                </a:solidFill>
              </a:rPr>
              <a:t>CRUD</a:t>
            </a:r>
            <a:r>
              <a:rPr lang="en-US" sz="3500" dirty="0"/>
              <a:t> </a:t>
            </a:r>
            <a:r>
              <a:rPr lang="bg-BG" sz="3500" dirty="0"/>
              <a:t>операции върху </a:t>
            </a:r>
            <a:r>
              <a:rPr lang="en-US" sz="3500" b="1" dirty="0">
                <a:solidFill>
                  <a:schemeClr val="bg1"/>
                </a:solidFill>
              </a:rPr>
              <a:t>EF DbContext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Промени и запазването им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CRUD </a:t>
            </a:r>
            <a:r>
              <a:rPr lang="bg-BG" sz="5400" dirty="0"/>
              <a:t>операции върху </a:t>
            </a:r>
            <a:r>
              <a:rPr lang="en-US" sz="5400" dirty="0"/>
              <a:t>EF DbContext</a:t>
            </a:r>
            <a:endParaRPr lang="en-US" dirty="0"/>
          </a:p>
        </p:txBody>
      </p:sp>
      <p:pic>
        <p:nvPicPr>
          <p:cNvPr id="6" name="Picture 4" descr="Free Vector Operations PNG Transparent Background, Free Download #10094 -  FreeIconsPNG"/>
          <p:cNvPicPr>
            <a:picLocks noChangeAspect="1" noChangeArrowheads="1"/>
          </p:cNvPicPr>
          <p:nvPr/>
        </p:nvPicPr>
        <p:blipFill>
          <a:blip r:embed="rId2" cstate="print"/>
          <a:srcRect l="3393" r="3392" b="12997"/>
          <a:stretch>
            <a:fillRect/>
          </a:stretch>
        </p:blipFill>
        <p:spPr bwMode="auto">
          <a:xfrm>
            <a:off x="5043140" y="1183822"/>
            <a:ext cx="2105721" cy="308337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8002" y="1143000"/>
            <a:ext cx="12001598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Db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sz="3700" dirty="0"/>
              <a:t> </a:t>
            </a:r>
            <a:r>
              <a:rPr lang="bg-BG" sz="3700" dirty="0"/>
              <a:t>класът също осигурява</a:t>
            </a:r>
            <a:endParaRPr lang="en-US" sz="37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Начин за </a:t>
            </a:r>
            <a:r>
              <a:rPr lang="bg-BG" sz="3500" b="1" dirty="0">
                <a:solidFill>
                  <a:schemeClr val="bg1"/>
                </a:solidFill>
              </a:rPr>
              <a:t>достъпване</a:t>
            </a:r>
            <a:r>
              <a:rPr lang="bg-BG" sz="3500" dirty="0"/>
              <a:t> на </a:t>
            </a:r>
            <a:r>
              <a:rPr lang="bg-BG" sz="3500" b="1" dirty="0">
                <a:solidFill>
                  <a:schemeClr val="bg1"/>
                </a:solidFill>
              </a:rPr>
              <a:t>записи</a:t>
            </a:r>
            <a:endParaRPr lang="en-US" sz="35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Методи за </a:t>
            </a:r>
            <a:r>
              <a:rPr lang="bg-BG" sz="3500" b="1" dirty="0">
                <a:solidFill>
                  <a:schemeClr val="bg1"/>
                </a:solidFill>
              </a:rPr>
              <a:t>създаване </a:t>
            </a:r>
            <a:r>
              <a:rPr lang="bg-BG" sz="3500" dirty="0"/>
              <a:t>на нови записи </a:t>
            </a:r>
            <a:r>
              <a:rPr lang="en-US" sz="3500" dirty="0"/>
              <a:t>(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sz="3500" b="1" noProof="1">
                <a:solidFill>
                  <a:schemeClr val="bg1"/>
                </a:solidFill>
              </a:rPr>
              <a:t> </a:t>
            </a:r>
            <a:r>
              <a:rPr lang="bg-BG" sz="3500" dirty="0"/>
              <a:t>метода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Способност за </a:t>
            </a:r>
            <a:r>
              <a:rPr lang="bg-BG" sz="3500" b="1" dirty="0">
                <a:solidFill>
                  <a:schemeClr val="bg1"/>
                </a:solidFill>
              </a:rPr>
              <a:t>манипулиране на данни </a:t>
            </a:r>
            <a:r>
              <a:rPr lang="bg-BG" sz="3500" dirty="0"/>
              <a:t>от</a:t>
            </a:r>
            <a:r>
              <a:rPr lang="bg-BG" sz="3500" b="1" dirty="0">
                <a:solidFill>
                  <a:schemeClr val="bg1"/>
                </a:solidFill>
              </a:rPr>
              <a:t> БД </a:t>
            </a:r>
            <a:r>
              <a:rPr lang="bg-BG" sz="3500" dirty="0"/>
              <a:t>променяйки </a:t>
            </a:r>
            <a:r>
              <a:rPr lang="bg-BG" sz="3500" b="1" dirty="0">
                <a:solidFill>
                  <a:schemeClr val="bg1"/>
                </a:solidFill>
              </a:rPr>
              <a:t>обекти</a:t>
            </a:r>
            <a:endParaRPr lang="en-US" sz="35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bg-BG" sz="3700" dirty="0"/>
              <a:t>Лесно навигиране чрез </a:t>
            </a:r>
            <a:r>
              <a:rPr lang="bg-BG" sz="3700" b="1" dirty="0">
                <a:solidFill>
                  <a:schemeClr val="bg1"/>
                </a:solidFill>
              </a:rPr>
              <a:t>релации </a:t>
            </a:r>
            <a:r>
              <a:rPr lang="bg-BG" sz="3700" dirty="0"/>
              <a:t>и</a:t>
            </a:r>
            <a:r>
              <a:rPr lang="bg-BG" sz="3700" b="1" dirty="0">
                <a:solidFill>
                  <a:schemeClr val="bg1"/>
                </a:solidFill>
              </a:rPr>
              <a:t> навигационни пропъртита</a:t>
            </a:r>
            <a:endParaRPr lang="en-US" sz="37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3700" dirty="0"/>
              <a:t>Изпълнение</a:t>
            </a:r>
            <a:r>
              <a:rPr lang="ru-RU" sz="3700" b="1" dirty="0">
                <a:solidFill>
                  <a:schemeClr val="bg1"/>
                </a:solidFill>
              </a:rPr>
              <a:t> </a:t>
            </a:r>
            <a:r>
              <a:rPr lang="ru-RU" sz="3700" dirty="0"/>
              <a:t>на</a:t>
            </a:r>
            <a:r>
              <a:rPr lang="ru-RU" sz="3700" b="1" dirty="0">
                <a:solidFill>
                  <a:schemeClr val="bg1"/>
                </a:solidFill>
              </a:rPr>
              <a:t> LINQ </a:t>
            </a:r>
            <a:r>
              <a:rPr lang="ru-RU" sz="3700" dirty="0"/>
              <a:t>заявки</a:t>
            </a:r>
            <a:r>
              <a:rPr lang="ru-RU" sz="3700" b="1" dirty="0">
                <a:solidFill>
                  <a:schemeClr val="bg1"/>
                </a:solidFill>
              </a:rPr>
              <a:t> </a:t>
            </a:r>
            <a:r>
              <a:rPr lang="ru-RU" sz="3700" dirty="0"/>
              <a:t>като</a:t>
            </a:r>
            <a:r>
              <a:rPr lang="ru-RU" sz="3700" b="1" dirty="0">
                <a:solidFill>
                  <a:schemeClr val="bg1"/>
                </a:solidFill>
              </a:rPr>
              <a:t> SQL </a:t>
            </a:r>
            <a:r>
              <a:rPr lang="ru-RU" sz="3700" dirty="0"/>
              <a:t>заявки</a:t>
            </a:r>
            <a:endParaRPr lang="en-US" sz="3700" dirty="0"/>
          </a:p>
          <a:p>
            <a:pPr>
              <a:lnSpc>
                <a:spcPct val="110000"/>
              </a:lnSpc>
            </a:pPr>
            <a:r>
              <a:rPr lang="ru-RU" sz="3700" dirty="0"/>
              <a:t>Управление на </a:t>
            </a:r>
            <a:r>
              <a:rPr lang="ru-RU" sz="3700" b="1" dirty="0">
                <a:solidFill>
                  <a:schemeClr val="bg1"/>
                </a:solidFill>
              </a:rPr>
              <a:t>създаване</a:t>
            </a:r>
            <a:r>
              <a:rPr lang="ru-RU" sz="3700" dirty="0"/>
              <a:t>/</a:t>
            </a:r>
            <a:r>
              <a:rPr lang="ru-RU" sz="3700" b="1" dirty="0">
                <a:solidFill>
                  <a:schemeClr val="bg1"/>
                </a:solidFill>
              </a:rPr>
              <a:t>изтриване</a:t>
            </a:r>
            <a:r>
              <a:rPr lang="ru-RU" sz="3700" dirty="0"/>
              <a:t>/</a:t>
            </a:r>
            <a:r>
              <a:rPr lang="ru-RU" sz="3700" b="1" dirty="0">
                <a:solidFill>
                  <a:schemeClr val="bg1"/>
                </a:solidFill>
              </a:rPr>
              <a:t>миграция</a:t>
            </a:r>
            <a:r>
              <a:rPr lang="ru-RU" sz="3700" dirty="0"/>
              <a:t> на база данни</a:t>
            </a:r>
            <a:endParaRPr lang="bg-BG" sz="37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2680860-9C41-4249-9484-64E406C3F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148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399" dirty="0"/>
              <a:t>Първо създайте инстанция на </a:t>
            </a:r>
            <a:r>
              <a:rPr lang="en-US" sz="3399" b="1" noProof="1">
                <a:solidFill>
                  <a:schemeClr val="bg1"/>
                </a:solidFill>
              </a:rPr>
              <a:t>DbContext</a:t>
            </a:r>
            <a:r>
              <a:rPr lang="en-US" sz="3399" dirty="0"/>
              <a:t>:</a:t>
            </a:r>
          </a:p>
          <a:p>
            <a:pPr lvl="1"/>
            <a:endParaRPr lang="en-US" sz="3399" dirty="0"/>
          </a:p>
          <a:p>
            <a:r>
              <a:rPr lang="bg-BG" sz="3399" dirty="0"/>
              <a:t>В конструктора можете да подадете </a:t>
            </a:r>
            <a:r>
              <a:rPr lang="en-US" sz="3399" dirty="0"/>
              <a:t>connection string </a:t>
            </a:r>
            <a:r>
              <a:rPr lang="bg-BG" sz="3399" dirty="0"/>
              <a:t>към база данни</a:t>
            </a:r>
            <a:endParaRPr lang="en-US" sz="3399" dirty="0"/>
          </a:p>
          <a:p>
            <a:pPr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DbContext</a:t>
            </a:r>
            <a:r>
              <a:rPr lang="en-US" sz="3399" dirty="0"/>
              <a:t> </a:t>
            </a:r>
            <a:r>
              <a:rPr lang="bg-BG" sz="3399" dirty="0"/>
              <a:t>пропъртита</a:t>
            </a:r>
            <a:r>
              <a:rPr lang="en-US" sz="3399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Database</a:t>
            </a:r>
            <a:r>
              <a:rPr lang="en-US" dirty="0"/>
              <a:t>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EnsureCreated</a:t>
            </a:r>
            <a:r>
              <a:rPr lang="en-US" noProof="1"/>
              <a:t>/</a:t>
            </a:r>
            <a:r>
              <a:rPr lang="en-US" b="1" noProof="1">
                <a:solidFill>
                  <a:schemeClr val="bg1"/>
                </a:solidFill>
              </a:rPr>
              <a:t>Deleted</a:t>
            </a:r>
            <a:r>
              <a:rPr lang="en-US" dirty="0"/>
              <a:t> </a:t>
            </a:r>
            <a:r>
              <a:rPr lang="bg-BG" dirty="0"/>
              <a:t>методи</a:t>
            </a:r>
            <a:r>
              <a:rPr lang="en-US" dirty="0"/>
              <a:t>, DB </a:t>
            </a:r>
            <a:r>
              <a:rPr lang="bg-BG" dirty="0"/>
              <a:t>връзка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ChangeTracker</a:t>
            </a:r>
            <a:r>
              <a:rPr lang="en-US" dirty="0"/>
              <a:t>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инфромация за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автоматично проследяване на промените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dirty="0"/>
              <a:t>Всички класове обекти (таблици) са посочени като пропъртита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bg-BG" noProof="1"/>
              <a:t>Напр. </a:t>
            </a:r>
            <a:r>
              <a:rPr lang="en-US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</a:t>
            </a:r>
            <a:r>
              <a:rPr lang="en-US" dirty="0"/>
              <a:t> DbContext </a:t>
            </a:r>
            <a:r>
              <a:rPr lang="bg-BG" dirty="0"/>
              <a:t>класа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42396" y="1828800"/>
            <a:ext cx="1070721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var context = new SoftUniContext();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F427387-1152-41AC-A05D-4C216C252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45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Изпълнение на </a:t>
            </a:r>
            <a:r>
              <a:rPr lang="en-US" b="1" dirty="0">
                <a:solidFill>
                  <a:schemeClr val="bg1"/>
                </a:solidFill>
              </a:rPr>
              <a:t>LINQ-</a:t>
            </a:r>
            <a:r>
              <a:rPr lang="bg-BG" b="1" dirty="0">
                <a:solidFill>
                  <a:schemeClr val="bg1"/>
                </a:solidFill>
              </a:rPr>
              <a:t>към</a:t>
            </a:r>
            <a:r>
              <a:rPr lang="en-US" b="1" dirty="0">
                <a:solidFill>
                  <a:schemeClr val="bg1"/>
                </a:solidFill>
              </a:rPr>
              <a:t>-SQL</a:t>
            </a:r>
            <a:r>
              <a:rPr lang="en-US" dirty="0"/>
              <a:t> </a:t>
            </a:r>
            <a:r>
              <a:rPr lang="bg-BG" dirty="0"/>
              <a:t>заявка върху </a:t>
            </a:r>
            <a:r>
              <a:rPr lang="en-US" dirty="0"/>
              <a:t>EF </a:t>
            </a:r>
            <a:r>
              <a:rPr lang="bg-BG" dirty="0"/>
              <a:t>обект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dirty="0"/>
              <a:t> </a:t>
            </a:r>
            <a:r>
              <a:rPr lang="bg-BG" dirty="0"/>
              <a:t>пропърти в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</a:t>
            </a:r>
            <a:r>
              <a:rPr lang="en-US" dirty="0"/>
              <a:t>(1)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700" y="4747740"/>
            <a:ext cx="7605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73700" y="2224519"/>
            <a:ext cx="7605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context = new SoftUniEntities()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.ToArray();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39000" y="3451622"/>
            <a:ext cx="4419600" cy="510778"/>
          </a:xfrm>
          <a:prstGeom prst="wedgeRoundRectCallout">
            <a:avLst>
              <a:gd name="adj1" fmla="val -41372"/>
              <a:gd name="adj2" fmla="val -862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EF</a:t>
            </a:r>
            <a:r>
              <a:rPr lang="ru-RU" sz="2400" b="1" noProof="1">
                <a:solidFill>
                  <a:schemeClr val="bg2"/>
                </a:solidFill>
              </a:rPr>
              <a:t> превежда това в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400" b="1" noProof="1">
                <a:solidFill>
                  <a:schemeClr val="bg2"/>
                </a:solidFill>
              </a:rPr>
              <a:t>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заявка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15429A7-24F9-41C1-AAC6-31CD4D307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Можем също да използваме други методи за създаване на заявката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  <a:p>
            <a:r>
              <a:rPr lang="bg-BG" dirty="0"/>
              <a:t>Намиране на елемент по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</a:t>
            </a:r>
            <a:r>
              <a:rPr lang="en-US" dirty="0"/>
              <a:t>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5325070"/>
            <a:ext cx="7947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SoftUniEntities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project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Console.WriteLine(project.Name);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19315" y="2438400"/>
            <a:ext cx="7947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SoftUniEntities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var employees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ToList()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33800" y="4061222"/>
            <a:ext cx="5166600" cy="510778"/>
          </a:xfrm>
          <a:prstGeom prst="wedgeRoundRectCallout">
            <a:avLst>
              <a:gd name="adj1" fmla="val -46772"/>
              <a:gd name="adj2" fmla="val -980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.ToList()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материализира заявката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019209-2496-4628-9BF4-DE58ADB7C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54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noProof="1"/>
              <a:t>За да създадете нов ред на таблица на база данни, използвайте метода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Add(…)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bg-BG" noProof="1"/>
              <a:t>на съответния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запис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58387" y="2723768"/>
            <a:ext cx="8687713" cy="3538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StartDate = new DateTime(20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23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1,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26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3731" y="5523954"/>
            <a:ext cx="8684538" cy="110461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sz="3199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51143" y="6026254"/>
            <a:ext cx="3964457" cy="510778"/>
          </a:xfrm>
          <a:prstGeom prst="wedgeRoundRectCallout">
            <a:avLst>
              <a:gd name="adj1" fmla="val -59756"/>
              <a:gd name="adj2" fmla="val -40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Запазване на промените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96200" y="2831752"/>
            <a:ext cx="3733800" cy="510778"/>
          </a:xfrm>
          <a:prstGeom prst="wedgeRoundRectCallout">
            <a:avLst>
              <a:gd name="adj1" fmla="val -63266"/>
              <a:gd name="adj2" fmla="val 5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Създаване на нов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проект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58000" y="4800600"/>
            <a:ext cx="4953000" cy="510778"/>
          </a:xfrm>
          <a:prstGeom prst="wedgeRoundRectCallout">
            <a:avLst>
              <a:gd name="adj1" fmla="val -33830"/>
              <a:gd name="adj2" fmla="val 80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Добавяне на проекта към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DbSet-</a:t>
            </a:r>
            <a:r>
              <a:rPr lang="bg-BG" sz="2400" b="1" noProof="1">
                <a:solidFill>
                  <a:schemeClr val="bg2"/>
                </a:solidFill>
              </a:rPr>
              <a:t>а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9CD83BB-0D9E-4667-AE8C-2324B143D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73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Можем също да добавяме </a:t>
            </a:r>
            <a:r>
              <a:rPr lang="ru-RU" b="1" dirty="0">
                <a:solidFill>
                  <a:schemeClr val="bg1"/>
                </a:solidFill>
              </a:rPr>
              <a:t>каскадни обекти </a:t>
            </a:r>
            <a:r>
              <a:rPr lang="ru-RU" dirty="0"/>
              <a:t>към базата данни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Проектът</a:t>
            </a:r>
            <a:r>
              <a:rPr lang="ru-RU" dirty="0"/>
              <a:t> ще бъде добавен, когато обектът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Employee</a:t>
            </a:r>
            <a:r>
              <a:rPr lang="ru-RU" dirty="0"/>
              <a:t> (служител) бъде </a:t>
            </a:r>
            <a:r>
              <a:rPr lang="ru-RU" b="1" dirty="0">
                <a:solidFill>
                  <a:schemeClr val="bg1"/>
                </a:solidFill>
              </a:rPr>
              <a:t>вмъкнат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вмъкване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19784" y="2580661"/>
            <a:ext cx="11352432" cy="2372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employee.FirstName = </a:t>
            </a:r>
            <a:r>
              <a:rPr lang="bg-BG" sz="2599" noProof="1">
                <a:solidFill>
                  <a:schemeClr val="tx1"/>
                </a:solidFill>
                <a:effectLst/>
              </a:rPr>
              <a:t>"</a:t>
            </a:r>
            <a:r>
              <a:rPr lang="en-US" sz="2599" noProof="1">
                <a:solidFill>
                  <a:schemeClr val="tx1"/>
                </a:solidFill>
                <a:effectLst/>
              </a:rPr>
              <a:t>John";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employee.LastName = "Doe";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bg1"/>
                </a:solidFill>
                <a:effectLst/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softUniEntities.SaveChanges();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5651D2-EC22-4426-ABD2-49503E09A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1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ru-RU" dirty="0"/>
              <a:t> позволява </a:t>
            </a:r>
            <a:r>
              <a:rPr lang="ru-RU" b="1" dirty="0">
                <a:solidFill>
                  <a:schemeClr val="bg1"/>
                </a:solidFill>
              </a:rPr>
              <a:t>промяна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пропъртитата</a:t>
            </a:r>
            <a:r>
              <a:rPr lang="ru-RU" dirty="0"/>
              <a:t> на обекта и </a:t>
            </a:r>
            <a:r>
              <a:rPr lang="ru-RU" b="1" dirty="0">
                <a:solidFill>
                  <a:schemeClr val="bg1"/>
                </a:solidFill>
              </a:rPr>
              <a:t>запазването</a:t>
            </a:r>
            <a:r>
              <a:rPr lang="ru-RU" dirty="0"/>
              <a:t> им в базата данни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ru-RU" dirty="0"/>
              <a:t>Просто </a:t>
            </a:r>
            <a:r>
              <a:rPr lang="ru-RU" b="1" dirty="0">
                <a:solidFill>
                  <a:schemeClr val="bg1"/>
                </a:solidFill>
              </a:rPr>
              <a:t>заредете </a:t>
            </a:r>
            <a:r>
              <a:rPr lang="ru-RU" dirty="0"/>
              <a:t>обект, </a:t>
            </a:r>
            <a:r>
              <a:rPr lang="ru-RU" b="1" dirty="0">
                <a:solidFill>
                  <a:schemeClr val="bg1"/>
                </a:solidFill>
              </a:rPr>
              <a:t>модифицирайте </a:t>
            </a:r>
            <a:r>
              <a:rPr lang="ru-RU" dirty="0"/>
              <a:t>го и извикайте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SaveChanges()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ru-RU" dirty="0"/>
              <a:t> автоматично </a:t>
            </a:r>
            <a:r>
              <a:rPr lang="ru-RU" b="1" dirty="0">
                <a:solidFill>
                  <a:schemeClr val="bg1"/>
                </a:solidFill>
              </a:rPr>
              <a:t>проследява</a:t>
            </a:r>
            <a:r>
              <a:rPr lang="ru-RU" dirty="0"/>
              <a:t> всички </a:t>
            </a:r>
            <a:r>
              <a:rPr lang="ru-RU" b="1" dirty="0">
                <a:solidFill>
                  <a:schemeClr val="bg1"/>
                </a:solidFill>
              </a:rPr>
              <a:t>промени</a:t>
            </a:r>
            <a:r>
              <a:rPr lang="ru-RU" dirty="0"/>
              <a:t>, направени в неговите обекти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Променяне на съществуващи данни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883350" y="4830350"/>
            <a:ext cx="6780034" cy="1692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943600" y="6142910"/>
            <a:ext cx="1905000" cy="510778"/>
          </a:xfrm>
          <a:prstGeom prst="wedgeRoundRectCallout">
            <a:avLst>
              <a:gd name="adj1" fmla="val -58872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</a:rPr>
              <a:t>SQL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58000" y="4572000"/>
            <a:ext cx="4376215" cy="510778"/>
          </a:xfrm>
          <a:prstGeom prst="wedgeRoundRectCallout">
            <a:avLst>
              <a:gd name="adj1" fmla="val -40038"/>
              <a:gd name="adj2" fmla="val 105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Взимане на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първия</a:t>
            </a:r>
            <a:r>
              <a:rPr lang="bg-BG" sz="2400" b="1" noProof="1">
                <a:solidFill>
                  <a:schemeClr val="bg2"/>
                </a:solidFill>
              </a:rPr>
              <a:t> служител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FE9F33E-20B6-4D02-8491-E72323D32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00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0" y="1196125"/>
            <a:ext cx="12153998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Изтриването</a:t>
            </a:r>
            <a:r>
              <a:rPr lang="ru-RU" dirty="0"/>
              <a:t> се извършва чрез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Remove()</a:t>
            </a:r>
            <a:r>
              <a:rPr lang="ru-RU" dirty="0"/>
              <a:t> на указаната колекция от обекти</a:t>
            </a:r>
          </a:p>
          <a:p>
            <a:pPr>
              <a:buClr>
                <a:schemeClr val="tx1"/>
              </a:buClr>
            </a:pPr>
            <a:r>
              <a:rPr lang="ru-RU" dirty="0"/>
              <a:t>Методът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SaveChanges()</a:t>
            </a:r>
            <a:r>
              <a:rPr lang="ru-RU" dirty="0"/>
              <a:t> изпълнява действието за </a:t>
            </a:r>
            <a:r>
              <a:rPr lang="ru-RU" b="1" dirty="0">
                <a:solidFill>
                  <a:schemeClr val="bg1"/>
                </a:solidFill>
              </a:rPr>
              <a:t>изтриване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съществуващи данни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3390" y="3880807"/>
            <a:ext cx="8075097" cy="200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10400" y="3429000"/>
            <a:ext cx="5029200" cy="919401"/>
          </a:xfrm>
          <a:prstGeom prst="wedgeRoundRectCallout">
            <a:avLst>
              <a:gd name="adj1" fmla="val -31540"/>
              <a:gd name="adj2" fmla="val 1112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ru-RU" sz="2400" b="1" noProof="1">
                <a:solidFill>
                  <a:schemeClr val="bg2"/>
                </a:solidFill>
              </a:rPr>
              <a:t>Маркиране на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ru-RU" sz="2400" b="1" noProof="1">
                <a:solidFill>
                  <a:schemeClr val="bg2"/>
                </a:solidFill>
              </a:rPr>
              <a:t> за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ru-RU" sz="2400" b="1" noProof="1">
                <a:solidFill>
                  <a:schemeClr val="bg2"/>
                </a:solidFill>
              </a:rPr>
              <a:t> при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следващото</a:t>
            </a:r>
            <a:r>
              <a:rPr lang="ru-RU" sz="2400" b="1" noProof="1">
                <a:solidFill>
                  <a:schemeClr val="bg2"/>
                </a:solidFill>
              </a:rPr>
              <a:t>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записване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3081" y="5838110"/>
            <a:ext cx="3415314" cy="510778"/>
          </a:xfrm>
          <a:prstGeom prst="wedgeRoundRectCallout">
            <a:avLst>
              <a:gd name="adj1" fmla="val -57544"/>
              <a:gd name="adj2" fmla="val -55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</a:rPr>
              <a:t>SQL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37921EC-4646-4EC0-AC62-72B7327EE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56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371600"/>
            <a:ext cx="8610600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ORM технологиите</a:t>
            </a:r>
            <a:r>
              <a:rPr lang="ru-RU" sz="2600" b="1" dirty="0"/>
              <a:t> позволяват удобно и ефективно </a:t>
            </a: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взаимодействие</a:t>
            </a:r>
            <a:r>
              <a:rPr lang="ru-RU" sz="2600" b="1" dirty="0"/>
              <a:t> между</a:t>
            </a:r>
            <a:r>
              <a:rPr lang="en-US" sz="2600" b="1" dirty="0"/>
              <a:t>: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Обектно-ориентиран програмен език като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C#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Релационни бази данни като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 Server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Entity Framework Core </a:t>
            </a:r>
            <a:r>
              <a:rPr lang="en-US" sz="2600" b="1" dirty="0"/>
              <a:t>== </a:t>
            </a:r>
            <a:r>
              <a:rPr lang="bg-BG" sz="2600" b="1" dirty="0"/>
              <a:t>интегриран </a:t>
            </a:r>
            <a:r>
              <a:rPr lang="en-US" sz="2600" b="1" dirty="0"/>
              <a:t>ORM </a:t>
            </a:r>
            <a:r>
              <a:rPr lang="bg-BG" sz="2600" b="1" dirty="0"/>
              <a:t>инструмент</a:t>
            </a:r>
            <a:endParaRPr lang="en-US" sz="2600" b="1" dirty="0"/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Генерира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модел</a:t>
            </a:r>
            <a:r>
              <a:rPr lang="ru-RU" sz="2400" b="1" dirty="0">
                <a:solidFill>
                  <a:schemeClr val="bg2"/>
                </a:solidFill>
              </a:rPr>
              <a:t> според структурата на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базата</a:t>
            </a:r>
            <a:r>
              <a:rPr lang="ru-RU" sz="2400" b="1" dirty="0">
                <a:solidFill>
                  <a:schemeClr val="bg2"/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EF DbContext</a:t>
            </a:r>
            <a:endParaRPr lang="bg-BG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400" b="1" dirty="0">
                <a:solidFill>
                  <a:schemeClr val="bg2"/>
                </a:solidFill>
              </a:rPr>
              <a:t>Изпозлва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  <a:r>
              <a:rPr lang="en-US" sz="2400" b="1" dirty="0">
                <a:solidFill>
                  <a:schemeClr val="bg2"/>
                </a:solidFill>
              </a:rPr>
              <a:t>-</a:t>
            </a:r>
            <a:r>
              <a:rPr lang="bg-BG" sz="2400" b="1" dirty="0">
                <a:solidFill>
                  <a:schemeClr val="bg2"/>
                </a:solidFill>
              </a:rPr>
              <a:t>ове</a:t>
            </a:r>
            <a:endParaRPr lang="en-US" sz="2400" b="1" dirty="0">
              <a:solidFill>
                <a:schemeClr val="bg2"/>
              </a:solidFill>
            </a:endParaRPr>
          </a:p>
          <a:p>
            <a:pPr marL="1579533" lvl="2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Таблици</a:t>
            </a:r>
            <a:r>
              <a:rPr lang="bg-BG" sz="2200" b="1" dirty="0">
                <a:solidFill>
                  <a:schemeClr val="bg2"/>
                </a:solidFill>
              </a:rPr>
              <a:t> </a:t>
            </a:r>
            <a:r>
              <a:rPr lang="ru-RU" sz="2200" b="1" dirty="0">
                <a:solidFill>
                  <a:schemeClr val="bg2"/>
                </a:solidFill>
              </a:rPr>
              <a:t>в релационната база данни</a:t>
            </a:r>
          </a:p>
          <a:p>
            <a:pPr marL="1579533" lvl="2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Съдържа</a:t>
            </a:r>
            <a:r>
              <a:rPr lang="bg-BG" sz="2200" b="1" dirty="0">
                <a:solidFill>
                  <a:schemeClr val="bg2"/>
                </a:solidFill>
              </a:rPr>
              <a:t>т</a:t>
            </a:r>
            <a:r>
              <a:rPr lang="ru-RU" sz="2200" b="1" dirty="0">
                <a:solidFill>
                  <a:schemeClr val="bg2"/>
                </a:solidFill>
              </a:rPr>
              <a:t> обекти от съответния </a:t>
            </a:r>
            <a:r>
              <a:rPr lang="ru-RU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endParaRPr lang="en-US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функционалности</a:t>
            </a:r>
            <a:r>
              <a:rPr lang="ru-RU" sz="2400" b="1" dirty="0">
                <a:solidFill>
                  <a:schemeClr val="bg2"/>
                </a:solidFill>
              </a:rPr>
              <a:t>, които упростяват манипулацията с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en-US" sz="2400" b="1" dirty="0">
                <a:solidFill>
                  <a:schemeClr val="bg2"/>
                </a:solidFill>
              </a:rPr>
              <a:t>(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LINQ</a:t>
            </a:r>
            <a:r>
              <a:rPr lang="en-US" sz="2400" b="1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данни във вид на обект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</a:t>
            </a:r>
            <a:endParaRPr lang="en-US" dirty="0"/>
          </a:p>
        </p:txBody>
      </p:sp>
      <p:pic>
        <p:nvPicPr>
          <p:cNvPr id="6" name="Picture 2" descr="https://o.remove.bg/downloads/8b995faa-bb30-4215-b0eb-985839a02422/image-removebg-preview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 l="9979" t="9249" r="10187" b="16763"/>
          <a:stretch>
            <a:fillRect/>
          </a:stretch>
        </p:blipFill>
        <p:spPr bwMode="auto">
          <a:xfrm>
            <a:off x="6400800" y="2362200"/>
            <a:ext cx="12954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2" name="Picture 6" descr="200+ Free Database &amp; Data Images - Pixab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371600"/>
            <a:ext cx="1703785" cy="2057401"/>
          </a:xfrm>
          <a:prstGeom prst="rect">
            <a:avLst/>
          </a:prstGeom>
          <a:noFill/>
        </p:spPr>
      </p:pic>
      <p:pic>
        <p:nvPicPr>
          <p:cNvPr id="9220" name="Picture 4" descr="Right arrow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18284">
            <a:off x="5557961" y="2128961"/>
            <a:ext cx="990601" cy="9906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914400"/>
            <a:ext cx="10129234" cy="5546589"/>
          </a:xfrm>
        </p:spPr>
        <p:txBody>
          <a:bodyPr/>
          <a:lstStyle/>
          <a:p>
            <a:r>
              <a:rPr lang="ru-RU" dirty="0"/>
              <a:t>Програмен </a:t>
            </a:r>
            <a:r>
              <a:rPr lang="ru-RU" b="1" dirty="0">
                <a:solidFill>
                  <a:schemeClr val="bg1"/>
                </a:solidFill>
              </a:rPr>
              <a:t>подход</a:t>
            </a:r>
            <a:endParaRPr lang="ru-RU" dirty="0"/>
          </a:p>
          <a:p>
            <a:pPr lvl="1"/>
            <a:r>
              <a:rPr lang="ru-RU" dirty="0"/>
              <a:t>Използва се за </a:t>
            </a:r>
            <a:r>
              <a:rPr lang="ru-RU" b="1" dirty="0">
                <a:solidFill>
                  <a:schemeClr val="bg1"/>
                </a:solidFill>
              </a:rPr>
              <a:t>упростяване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връзката</a:t>
            </a:r>
            <a:r>
              <a:rPr lang="ru-RU" dirty="0"/>
              <a:t> между </a:t>
            </a:r>
            <a:r>
              <a:rPr lang="ru-RU" b="1" dirty="0">
                <a:solidFill>
                  <a:schemeClr val="bg1"/>
                </a:solidFill>
              </a:rPr>
              <a:t>обектно-ориентираните програми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релационните бази данни</a:t>
            </a:r>
            <a:endParaRPr lang="ru-RU" dirty="0"/>
          </a:p>
          <a:p>
            <a:r>
              <a:rPr lang="ru-RU" dirty="0"/>
              <a:t>Позволява на </a:t>
            </a:r>
            <a:r>
              <a:rPr lang="ru-RU" b="1" dirty="0">
                <a:solidFill>
                  <a:schemeClr val="bg1"/>
                </a:solidFill>
              </a:rPr>
              <a:t>разработчиците</a:t>
            </a:r>
            <a:r>
              <a:rPr lang="ru-RU" dirty="0"/>
              <a:t> работа с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във вид на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endParaRPr lang="ru-RU" dirty="0"/>
          </a:p>
          <a:p>
            <a:pPr lvl="1"/>
            <a:r>
              <a:rPr lang="ru-RU" dirty="0"/>
              <a:t>Те са </a:t>
            </a:r>
            <a:r>
              <a:rPr lang="ru-RU" b="1" dirty="0">
                <a:solidFill>
                  <a:schemeClr val="bg1"/>
                </a:solidFill>
              </a:rPr>
              <a:t>по-близки</a:t>
            </a:r>
            <a:r>
              <a:rPr lang="ru-RU" dirty="0"/>
              <a:t> до </a:t>
            </a:r>
            <a:r>
              <a:rPr lang="ru-RU" b="1" dirty="0">
                <a:solidFill>
                  <a:schemeClr val="bg1"/>
                </a:solidFill>
              </a:rPr>
              <a:t>техния код </a:t>
            </a:r>
            <a:r>
              <a:rPr lang="ru-RU" dirty="0"/>
              <a:t>и </a:t>
            </a:r>
            <a:r>
              <a:rPr lang="ru-RU" b="1" dirty="0">
                <a:solidFill>
                  <a:schemeClr val="bg1"/>
                </a:solidFill>
              </a:rPr>
              <a:t>структура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Object-Relational Mapping?</a:t>
            </a:r>
          </a:p>
        </p:txBody>
      </p:sp>
      <p:pic>
        <p:nvPicPr>
          <p:cNvPr id="7" name="Picture 4" descr="https://o.remove.bg/downloads/1601764b-2313-4bc2-a72d-a1b859a014c8/image-removebg-preview.png"/>
          <p:cNvPicPr>
            <a:picLocks noChangeAspect="1" noChangeArrowheads="1"/>
          </p:cNvPicPr>
          <p:nvPr/>
        </p:nvPicPr>
        <p:blipFill>
          <a:blip r:embed="rId2" cstate="print"/>
          <a:srcRect l="14286" t="25313" r="18182" b="26593"/>
          <a:stretch>
            <a:fillRect/>
          </a:stretch>
        </p:blipFill>
        <p:spPr bwMode="auto">
          <a:xfrm>
            <a:off x="4572000" y="5257800"/>
            <a:ext cx="3962400" cy="1447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принципи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Обектно-релационно</a:t>
            </a:r>
            <a:r>
              <a:rPr lang="bg-BG" dirty="0"/>
              <a:t> съответствие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Превръщане на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r>
              <a:rPr lang="ru-RU" dirty="0"/>
              <a:t> към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Заявки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транзакции</a:t>
            </a:r>
          </a:p>
          <a:p>
            <a:pPr>
              <a:buClr>
                <a:schemeClr val="tx1"/>
              </a:buClr>
            </a:pPr>
            <a:r>
              <a:rPr lang="bg-BG" dirty="0"/>
              <a:t>Популярни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фреймуърки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SQLAlchemy</a:t>
            </a:r>
            <a:r>
              <a:rPr lang="en-US" dirty="0"/>
              <a:t> (Python)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(C#)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Hibernate</a:t>
            </a:r>
            <a:r>
              <a:rPr lang="en-US" dirty="0"/>
              <a:t> (Java)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Django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(Python)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технологиите</a:t>
            </a:r>
            <a:endParaRPr lang="en-US" dirty="0"/>
          </a:p>
        </p:txBody>
      </p:sp>
      <p:pic>
        <p:nvPicPr>
          <p:cNvPr id="6" name="Picture 2" descr="SQLAlchemy - Wikipedia"/>
          <p:cNvPicPr>
            <a:picLocks noChangeAspect="1" noChangeArrowheads="1"/>
          </p:cNvPicPr>
          <p:nvPr/>
        </p:nvPicPr>
        <p:blipFill>
          <a:blip r:embed="rId3" cstate="print"/>
          <a:srcRect t="31818" b="31818"/>
          <a:stretch>
            <a:fillRect/>
          </a:stretch>
        </p:blipFill>
        <p:spPr bwMode="auto">
          <a:xfrm>
            <a:off x="4648200" y="4038600"/>
            <a:ext cx="1676398" cy="609600"/>
          </a:xfrm>
          <a:prstGeom prst="rect">
            <a:avLst/>
          </a:prstGeom>
          <a:noFill/>
        </p:spPr>
      </p:pic>
      <p:pic>
        <p:nvPicPr>
          <p:cNvPr id="8" name="Picture 4" descr="https://o.remove.bg/downloads/d88e8b80-2cb2-468a-acc0-d84adaabfbfc/image-removebg-preview.png"/>
          <p:cNvPicPr>
            <a:picLocks noChangeAspect="1" noChangeArrowheads="1"/>
          </p:cNvPicPr>
          <p:nvPr/>
        </p:nvPicPr>
        <p:blipFill>
          <a:blip r:embed="rId4" cstate="print"/>
          <a:srcRect l="21427" t="33505" r="22699" b="14376"/>
          <a:stretch>
            <a:fillRect/>
          </a:stretch>
        </p:blipFill>
        <p:spPr bwMode="auto">
          <a:xfrm>
            <a:off x="5486400" y="4495800"/>
            <a:ext cx="1524000" cy="1066800"/>
          </a:xfrm>
          <a:prstGeom prst="rect">
            <a:avLst/>
          </a:prstGeom>
          <a:noFill/>
        </p:spPr>
      </p:pic>
      <p:pic>
        <p:nvPicPr>
          <p:cNvPr id="13" name="Picture 12" descr="Hibernate Logo | lacienciadelcafe.com.ar"/>
          <p:cNvPicPr>
            <a:picLocks noChangeAspect="1" noChangeArrowheads="1"/>
          </p:cNvPicPr>
          <p:nvPr/>
        </p:nvPicPr>
        <p:blipFill>
          <a:blip r:embed="rId5" cstate="print"/>
          <a:srcRect l="33333" t="25408" r="33918" b="25469"/>
          <a:stretch>
            <a:fillRect/>
          </a:stretch>
        </p:blipFill>
        <p:spPr bwMode="auto">
          <a:xfrm>
            <a:off x="4648200" y="5257800"/>
            <a:ext cx="798787" cy="827315"/>
          </a:xfrm>
          <a:prstGeom prst="rect">
            <a:avLst/>
          </a:prstGeom>
          <a:noFill/>
        </p:spPr>
      </p:pic>
      <p:pic>
        <p:nvPicPr>
          <p:cNvPr id="32786" name="Picture 18" descr="https://o.remove.bg/downloads/920b39ab-742b-4ccb-9cd6-58cddfaba09e/image-removebg-previe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6019800"/>
            <a:ext cx="3133725" cy="742951"/>
          </a:xfrm>
          <a:prstGeom prst="rect">
            <a:avLst/>
          </a:prstGeom>
          <a:noFill/>
        </p:spPr>
      </p:pic>
      <p:pic>
        <p:nvPicPr>
          <p:cNvPr id="32788" name="Picture 20" descr="https://o.remove.bg/downloads/c94316c5-f242-4ea0-afc6-2319232ad1b9/image-removebg-previe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6600" y="2514600"/>
            <a:ext cx="4719691" cy="24003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база данни чрез </a:t>
            </a:r>
            <a:r>
              <a:rPr lang="en-US" dirty="0"/>
              <a:t>C# </a:t>
            </a:r>
            <a:r>
              <a:rPr lang="bg-BG" dirty="0"/>
              <a:t>обекти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pic>
        <p:nvPicPr>
          <p:cNvPr id="34822" name="Picture 6" descr="Porting to Entity Framework Core - CodeOpin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447800"/>
            <a:ext cx="22860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Core: </a:t>
            </a:r>
            <a:r>
              <a:rPr lang="bg-BG" dirty="0"/>
              <a:t>Общ преглед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792131" y="983404"/>
            <a:ext cx="10419831" cy="5546589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ru-RU" dirty="0"/>
              <a:t>Стандартният </a:t>
            </a:r>
            <a:r>
              <a:rPr lang="ru-RU" b="1" dirty="0">
                <a:solidFill>
                  <a:schemeClr val="bg1"/>
                </a:solidFill>
              </a:rPr>
              <a:t>ORM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.NET </a:t>
            </a:r>
            <a:r>
              <a:rPr lang="ru-RU" dirty="0"/>
              <a:t>и</a:t>
            </a:r>
            <a:r>
              <a:rPr lang="ru-RU" b="1" dirty="0">
                <a:solidFill>
                  <a:schemeClr val="bg1"/>
                </a:solidFill>
              </a:rPr>
              <a:t> .NET Core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</a:pPr>
            <a:r>
              <a:rPr lang="ru-RU" dirty="0"/>
              <a:t>Осигурява </a:t>
            </a:r>
            <a:r>
              <a:rPr lang="ru-RU" b="1" dirty="0">
                <a:solidFill>
                  <a:schemeClr val="bg1"/>
                </a:solidFill>
              </a:rPr>
              <a:t>LINQ</a:t>
            </a:r>
            <a:r>
              <a:rPr lang="ru-RU" dirty="0"/>
              <a:t> базирани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  <a:r>
              <a:rPr lang="ru-RU" dirty="0"/>
              <a:t> за данни и </a:t>
            </a:r>
            <a:r>
              <a:rPr lang="ru-RU" b="1" dirty="0">
                <a:solidFill>
                  <a:schemeClr val="bg1"/>
                </a:solidFill>
              </a:rPr>
              <a:t>CRUD</a:t>
            </a:r>
            <a:r>
              <a:rPr lang="ru-RU" dirty="0"/>
              <a:t> операции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/>
              <a:t>Автоматично </a:t>
            </a:r>
            <a:r>
              <a:rPr lang="ru-RU" b="1" dirty="0">
                <a:solidFill>
                  <a:schemeClr val="bg1"/>
                </a:solidFill>
              </a:rPr>
              <a:t>проследяване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промените</a:t>
            </a:r>
            <a:r>
              <a:rPr lang="ru-RU" dirty="0"/>
              <a:t> на обекти в паметта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/>
              <a:t>Работи с много релационни бази данни (с различни доставчици)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/>
              <a:t>Отворен код с независим цикъл на издаване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3D4DBF-6B09-4447-B07C-37DC1FFBE1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 </a:t>
            </a:r>
            <a:r>
              <a:rPr lang="ru-RU" b="1" dirty="0">
                <a:solidFill>
                  <a:schemeClr val="bg1"/>
                </a:solidFill>
              </a:rPr>
              <a:t>EF Core </a:t>
            </a:r>
            <a:r>
              <a:rPr lang="ru-RU" dirty="0"/>
              <a:t>достъпът до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се извършва с помощта на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</a:p>
          <a:p>
            <a:pPr lvl="1"/>
            <a:r>
              <a:rPr lang="ru-RU" dirty="0"/>
              <a:t>Състои се от </a:t>
            </a:r>
            <a:r>
              <a:rPr lang="ru-RU" b="1" dirty="0">
                <a:solidFill>
                  <a:schemeClr val="bg1"/>
                </a:solidFill>
              </a:rPr>
              <a:t>класове обекти </a:t>
            </a:r>
            <a:r>
              <a:rPr lang="ru-RU" dirty="0"/>
              <a:t>и </a:t>
            </a:r>
            <a:r>
              <a:rPr lang="ru-RU" b="1" dirty="0">
                <a:solidFill>
                  <a:schemeClr val="bg1"/>
                </a:solidFill>
              </a:rPr>
              <a:t>контекстен обект</a:t>
            </a:r>
            <a:r>
              <a:rPr lang="ru-RU" dirty="0"/>
              <a:t>, който представлява </a:t>
            </a:r>
            <a:r>
              <a:rPr lang="ru-RU" b="1" dirty="0">
                <a:solidFill>
                  <a:schemeClr val="bg1"/>
                </a:solidFill>
              </a:rPr>
              <a:t>сесия с базата данни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Контекстният обект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)</a:t>
            </a:r>
            <a:r>
              <a:rPr lang="ru-RU" dirty="0"/>
              <a:t> позволява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записване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bg-BG" dirty="0"/>
              <a:t>Моделът</a:t>
            </a:r>
            <a:r>
              <a:rPr lang="en-US" dirty="0"/>
              <a:t> (1)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6E96633-1389-E3DF-72AB-D840A2796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002888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EF</a:t>
            </a:r>
            <a:r>
              <a:rPr lang="bg-BG" dirty="0"/>
              <a:t> поддържа следните </a:t>
            </a:r>
            <a:r>
              <a:rPr lang="bg-BG" b="1" dirty="0">
                <a:solidFill>
                  <a:schemeClr val="bg1"/>
                </a:solidFill>
              </a:rPr>
              <a:t>подходи</a:t>
            </a:r>
            <a:r>
              <a:rPr lang="bg-BG" dirty="0"/>
              <a:t> за разработване на </a:t>
            </a:r>
            <a:r>
              <a:rPr lang="bg-BG" b="1" dirty="0">
                <a:solidFill>
                  <a:schemeClr val="bg1"/>
                </a:solidFill>
              </a:rPr>
              <a:t>модели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Генериране на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съществуваща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Ръчно</a:t>
            </a:r>
            <a:r>
              <a:rPr lang="ru-RU" dirty="0"/>
              <a:t> създаване на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  <a:r>
              <a:rPr lang="ru-RU" dirty="0"/>
              <a:t>, който да </a:t>
            </a:r>
            <a:r>
              <a:rPr lang="ru-RU" b="1" dirty="0">
                <a:solidFill>
                  <a:schemeClr val="bg1"/>
                </a:solidFill>
              </a:rPr>
              <a:t>съответства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След като бъде създаден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  <a:r>
              <a:rPr lang="ru-RU" dirty="0"/>
              <a:t>, 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EF миграции</a:t>
            </a:r>
            <a:r>
              <a:rPr lang="ru-RU" dirty="0"/>
              <a:t>, за да </a:t>
            </a:r>
            <a:r>
              <a:rPr lang="ru-RU" b="1" dirty="0">
                <a:solidFill>
                  <a:schemeClr val="bg1"/>
                </a:solidFill>
              </a:rPr>
              <a:t>създадете</a:t>
            </a:r>
            <a:r>
              <a:rPr lang="ru-RU" dirty="0"/>
              <a:t> база данни от </a:t>
            </a:r>
            <a:r>
              <a:rPr lang="ru-RU" b="1" dirty="0">
                <a:solidFill>
                  <a:schemeClr val="bg1"/>
                </a:solidFill>
              </a:rPr>
              <a:t>него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Миграциите</a:t>
            </a:r>
            <a:r>
              <a:rPr lang="ru-RU" dirty="0"/>
              <a:t> позволяват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ru-RU" dirty="0"/>
              <a:t> да се </a:t>
            </a:r>
            <a:r>
              <a:rPr lang="ru-RU" b="1" dirty="0">
                <a:solidFill>
                  <a:schemeClr val="bg1"/>
                </a:solidFill>
              </a:rPr>
              <a:t>променя</a:t>
            </a:r>
            <a:r>
              <a:rPr lang="ru-RU" dirty="0"/>
              <a:t> при </a:t>
            </a:r>
            <a:r>
              <a:rPr lang="ru-RU" b="1" dirty="0">
                <a:solidFill>
                  <a:schemeClr val="bg1"/>
                </a:solidFill>
              </a:rPr>
              <a:t>модифициране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модела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bg-BG" dirty="0"/>
              <a:t>Моделът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2F4A33-1866-4BB8-8A35-8D6BDFE8D9F5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f985cec-e092-4bcf-a1e1-b816bd0221d8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18277</TotalTime>
  <Words>1726</Words>
  <Application>Microsoft Office PowerPoint</Application>
  <PresentationFormat>Widescreen</PresentationFormat>
  <Paragraphs>291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Връзка между C# и база данни</vt:lpstr>
      <vt:lpstr>Съдържание</vt:lpstr>
      <vt:lpstr>ORM технологии</vt:lpstr>
      <vt:lpstr>Какво е Object-Relational Mapping?</vt:lpstr>
      <vt:lpstr>ORM технологиите</vt:lpstr>
      <vt:lpstr>Entity Framework Core</vt:lpstr>
      <vt:lpstr>Entity Framework Core: Общ преглед</vt:lpstr>
      <vt:lpstr>Entity Framework Моделът (1)</vt:lpstr>
      <vt:lpstr>Entity Framework Моделът (2)</vt:lpstr>
      <vt:lpstr>Класове на домейни (модели)</vt:lpstr>
      <vt:lpstr>Типът DbSet</vt:lpstr>
      <vt:lpstr>Класът DbContext</vt:lpstr>
      <vt:lpstr>Дефиниране на DbContext клас – пример</vt:lpstr>
      <vt:lpstr>Заявки</vt:lpstr>
      <vt:lpstr>Запазване на данни</vt:lpstr>
      <vt:lpstr>Генериране на EF модел по SQL Server база данни </vt:lpstr>
      <vt:lpstr>Database First моделът</vt:lpstr>
      <vt:lpstr>Скафолдване (Scaffolding) (1)</vt:lpstr>
      <vt:lpstr>Скафолдване (Scaffolding) (2)</vt:lpstr>
      <vt:lpstr>CRUD операции върху EF DbContext</vt:lpstr>
      <vt:lpstr>CRUD операци</vt:lpstr>
      <vt:lpstr>Използване на DbContext класа</vt:lpstr>
      <vt:lpstr>Извличане на данни (1)</vt:lpstr>
      <vt:lpstr>Извличане на данни (2)</vt:lpstr>
      <vt:lpstr>Създаване на запис</vt:lpstr>
      <vt:lpstr>Каскадно вмъкване</vt:lpstr>
      <vt:lpstr>Променяне на съществуващи данни</vt:lpstr>
      <vt:lpstr>Изтриване на съществуващи данни</vt:lpstr>
      <vt:lpstr>Обобщение</vt:lpstr>
      <vt:lpstr>PowerPoint Presentation</vt:lpstr>
      <vt:lpstr>Лиценз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Връзка между C# и база данни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Spasko Katsarski</cp:lastModifiedBy>
  <cp:revision>674</cp:revision>
  <dcterms:created xsi:type="dcterms:W3CDTF">2018-05-23T13:08:44Z</dcterms:created>
  <dcterms:modified xsi:type="dcterms:W3CDTF">2023-09-19T21:33:09Z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