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509" r:id="rId4"/>
    <p:sldId id="510" r:id="rId5"/>
    <p:sldId id="511" r:id="rId6"/>
    <p:sldId id="512" r:id="rId7"/>
    <p:sldId id="513" r:id="rId8"/>
    <p:sldId id="504" r:id="rId9"/>
    <p:sldId id="505" r:id="rId10"/>
    <p:sldId id="506" r:id="rId11"/>
    <p:sldId id="507" r:id="rId12"/>
    <p:sldId id="508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6" r:id="rId25"/>
    <p:sldId id="349" r:id="rId26"/>
    <p:sldId id="528" r:id="rId27"/>
    <p:sldId id="5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D5874CD-48C0-46C3-AB34-781C980CB230}">
          <p14:sldIdLst>
            <p14:sldId id="503"/>
            <p14:sldId id="276"/>
          </p14:sldIdLst>
        </p14:section>
        <p14:section name="По-сложни съединения" id="{9CC8423D-63D1-4649-B9FD-B4AD0CD21796}">
          <p14:sldIdLst>
            <p14:sldId id="509"/>
            <p14:sldId id="510"/>
            <p14:sldId id="511"/>
            <p14:sldId id="512"/>
            <p14:sldId id="513"/>
          </p14:sldIdLst>
        </p14:section>
        <p14:section name="Вложени заяки" id="{6BB53DB1-0BD7-4F11-9DA8-9084A4A2E1DA}">
          <p14:sldIdLst>
            <p14:sldId id="504"/>
            <p14:sldId id="505"/>
            <p14:sldId id="506"/>
            <p14:sldId id="507"/>
            <p14:sldId id="508"/>
          </p14:sldIdLst>
        </p14:section>
        <p14:section name="Обединение, сечение, разлика и деление" id="{EA4D08FB-754D-42CD-871A-3C8DC0FC7C1B}">
          <p14:sldIdLst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</p14:sldIdLst>
        </p14:section>
        <p14:section name="Обобщение" id="{AED5039E-4A3E-4DA5-9782-4041D77A4EDF}">
          <p14:sldIdLst>
            <p14:sldId id="349"/>
            <p14:sldId id="528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BCA13-CC10-433E-B73B-C86E08A90481}" v="10" dt="2023-10-06T16:08:56.5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247" autoAdjust="0"/>
  </p:normalViewPr>
  <p:slideViewPr>
    <p:cSldViewPr showGuides="1">
      <p:cViewPr varScale="1">
        <p:scale>
          <a:sx n="106" d="100"/>
          <a:sy n="106" d="100"/>
        </p:scale>
        <p:origin x="240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F8EBCA13-CC10-433E-B73B-C86E08A90481}"/>
    <pc:docChg chg="custSel addSld delSld modSld modSection">
      <pc:chgData name="Spasko Katsarski" userId="cc8518145bc96298" providerId="LiveId" clId="{F8EBCA13-CC10-433E-B73B-C86E08A90481}" dt="2023-10-06T16:08:56.584" v="58"/>
      <pc:docMkLst>
        <pc:docMk/>
      </pc:docMkLst>
      <pc:sldChg chg="del">
        <pc:chgData name="Spasko Katsarski" userId="cc8518145bc96298" providerId="LiveId" clId="{F8EBCA13-CC10-433E-B73B-C86E08A90481}" dt="2023-10-06T16:08:51.570" v="57" actId="47"/>
        <pc:sldMkLst>
          <pc:docMk/>
          <pc:sldMk cId="1335229586" sldId="256"/>
        </pc:sldMkLst>
      </pc:sldChg>
      <pc:sldChg chg="addSp delSp modSp mod">
        <pc:chgData name="Spasko Katsarski" userId="cc8518145bc96298" providerId="LiveId" clId="{F8EBCA13-CC10-433E-B73B-C86E08A90481}" dt="2023-10-06T16:07:22.405" v="9"/>
        <pc:sldMkLst>
          <pc:docMk/>
          <pc:sldMk cId="2007408815" sldId="503"/>
        </pc:sldMkLst>
        <pc:spChg chg="del">
          <ac:chgData name="Spasko Katsarski" userId="cc8518145bc96298" providerId="LiveId" clId="{F8EBCA13-CC10-433E-B73B-C86E08A90481}" dt="2023-10-06T16:07:03.104" v="2" actId="478"/>
          <ac:spMkLst>
            <pc:docMk/>
            <pc:sldMk cId="2007408815" sldId="503"/>
            <ac:spMk id="2" creationId="{F9AD2D95-211D-FD2F-8D86-0BED91514DD7}"/>
          </ac:spMkLst>
        </pc:spChg>
        <pc:spChg chg="mod">
          <ac:chgData name="Spasko Katsarski" userId="cc8518145bc96298" providerId="LiveId" clId="{F8EBCA13-CC10-433E-B73B-C86E08A90481}" dt="2023-10-06T16:07:19.556" v="8"/>
          <ac:spMkLst>
            <pc:docMk/>
            <pc:sldMk cId="2007408815" sldId="503"/>
            <ac:spMk id="9" creationId="{FA396BB6-2053-4690-9672-BC528007D370}"/>
          </ac:spMkLst>
        </pc:spChg>
        <pc:spChg chg="mod">
          <ac:chgData name="Spasko Katsarski" userId="cc8518145bc96298" providerId="LiveId" clId="{F8EBCA13-CC10-433E-B73B-C86E08A90481}" dt="2023-10-06T16:07:22.405" v="9"/>
          <ac:spMkLst>
            <pc:docMk/>
            <pc:sldMk cId="2007408815" sldId="503"/>
            <ac:spMk id="10" creationId="{F585BC4C-0F13-4FD4-8F23-99FD46618370}"/>
          </ac:spMkLst>
        </pc:spChg>
        <pc:picChg chg="add mod">
          <ac:chgData name="Spasko Katsarski" userId="cc8518145bc96298" providerId="LiveId" clId="{F8EBCA13-CC10-433E-B73B-C86E08A90481}" dt="2023-10-06T16:07:01.178" v="0"/>
          <ac:picMkLst>
            <pc:docMk/>
            <pc:sldMk cId="2007408815" sldId="503"/>
            <ac:picMk id="4" creationId="{58EAF72C-A6F6-38F4-3AD5-8CFC544AFA1D}"/>
          </ac:picMkLst>
        </pc:picChg>
        <pc:picChg chg="mod">
          <ac:chgData name="Spasko Katsarski" userId="cc8518145bc96298" providerId="LiveId" clId="{F8EBCA13-CC10-433E-B73B-C86E08A90481}" dt="2023-10-06T16:07:14.948" v="7" actId="1038"/>
          <ac:picMkLst>
            <pc:docMk/>
            <pc:sldMk cId="2007408815" sldId="503"/>
            <ac:picMk id="13" creationId="{00000000-0000-0000-0000-000000000000}"/>
          </ac:picMkLst>
        </pc:picChg>
      </pc:sldChg>
      <pc:sldChg chg="modSp">
        <pc:chgData name="Spasko Katsarski" userId="cc8518145bc96298" providerId="LiveId" clId="{F8EBCA13-CC10-433E-B73B-C86E08A90481}" dt="2023-10-06T16:08:12.919" v="39" actId="207"/>
        <pc:sldMkLst>
          <pc:docMk/>
          <pc:sldMk cId="3865249452" sldId="508"/>
        </pc:sldMkLst>
        <pc:spChg chg="mod">
          <ac:chgData name="Spasko Katsarski" userId="cc8518145bc96298" providerId="LiveId" clId="{F8EBCA13-CC10-433E-B73B-C86E08A90481}" dt="2023-10-06T16:08:12.919" v="39" actId="207"/>
          <ac:spMkLst>
            <pc:docMk/>
            <pc:sldMk cId="3865249452" sldId="508"/>
            <ac:spMk id="13" creationId="{00000000-0000-0000-0000-000000000000}"/>
          </ac:spMkLst>
        </pc:spChg>
      </pc:sldChg>
      <pc:sldChg chg="modSp mod">
        <pc:chgData name="Spasko Katsarski" userId="cc8518145bc96298" providerId="LiveId" clId="{F8EBCA13-CC10-433E-B73B-C86E08A90481}" dt="2023-10-06T16:07:45.010" v="37"/>
        <pc:sldMkLst>
          <pc:docMk/>
          <pc:sldMk cId="393909906" sldId="509"/>
        </pc:sldMkLst>
        <pc:spChg chg="mod">
          <ac:chgData name="Spasko Katsarski" userId="cc8518145bc96298" providerId="LiveId" clId="{F8EBCA13-CC10-433E-B73B-C86E08A90481}" dt="2023-10-06T16:07:45.010" v="37"/>
          <ac:spMkLst>
            <pc:docMk/>
            <pc:sldMk cId="393909906" sldId="509"/>
            <ac:spMk id="5" creationId="{6623E970-96B4-520E-E977-6490E88D692E}"/>
          </ac:spMkLst>
        </pc:spChg>
        <pc:spChg chg="mod">
          <ac:chgData name="Spasko Katsarski" userId="cc8518145bc96298" providerId="LiveId" clId="{F8EBCA13-CC10-433E-B73B-C86E08A90481}" dt="2023-10-06T16:07:43.415" v="36" actId="20577"/>
          <ac:spMkLst>
            <pc:docMk/>
            <pc:sldMk cId="393909906" sldId="509"/>
            <ac:spMk id="7" creationId="{287BC8E9-9289-F200-12D1-6534B28ACB70}"/>
          </ac:spMkLst>
        </pc:spChg>
      </pc:sldChg>
      <pc:sldChg chg="modSp mod">
        <pc:chgData name="Spasko Katsarski" userId="cc8518145bc96298" providerId="LiveId" clId="{F8EBCA13-CC10-433E-B73B-C86E08A90481}" dt="2023-10-06T16:08:36.753" v="56" actId="1036"/>
        <pc:sldMkLst>
          <pc:docMk/>
          <pc:sldMk cId="3287672620" sldId="514"/>
        </pc:sldMkLst>
        <pc:spChg chg="mod">
          <ac:chgData name="Spasko Katsarski" userId="cc8518145bc96298" providerId="LiveId" clId="{F8EBCA13-CC10-433E-B73B-C86E08A90481}" dt="2023-10-06T16:08:30.909" v="53" actId="1035"/>
          <ac:spMkLst>
            <pc:docMk/>
            <pc:sldMk cId="3287672620" sldId="514"/>
            <ac:spMk id="5" creationId="{89C2CCBC-3A9A-90E1-9B6D-F135FEF70BE7}"/>
          </ac:spMkLst>
        </pc:spChg>
        <pc:spChg chg="mod">
          <ac:chgData name="Spasko Katsarski" userId="cc8518145bc96298" providerId="LiveId" clId="{F8EBCA13-CC10-433E-B73B-C86E08A90481}" dt="2023-10-06T16:08:36.753" v="56" actId="1036"/>
          <ac:spMkLst>
            <pc:docMk/>
            <pc:sldMk cId="3287672620" sldId="514"/>
            <ac:spMk id="7" creationId="{E2D0EA98-07A3-7905-AD48-8F6F0A24C673}"/>
          </ac:spMkLst>
        </pc:spChg>
      </pc:sldChg>
      <pc:sldChg chg="add">
        <pc:chgData name="Spasko Katsarski" userId="cc8518145bc96298" providerId="LiveId" clId="{F8EBCA13-CC10-433E-B73B-C86E08A90481}" dt="2023-10-06T16:08:56.584" v="58"/>
        <pc:sldMkLst>
          <pc:docMk/>
          <pc:sldMk cId="1732530328" sldId="5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B130B90F-2E6D-2CE6-5FE4-122C40061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8265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1C96D3-1B0E-78AE-D434-C0FBEB9E47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863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12E7E2-8898-26F7-138E-A83680061A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02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5C1B4F4-30CF-520E-8D1B-48C153CA2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452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36431F-57B5-DC1F-EEC5-B91A5C9096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70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41C10F3-D244-0729-087A-C7D88D21D7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020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F14A299-2AD7-1B3F-6F8D-F1488767F7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96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29008FE-70A5-9468-F64E-76A87331E6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900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524DA6A-4FD3-6DFE-E82A-D1D89DEDE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912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A3D91CD-8EB7-31DF-A2D6-FAFA1323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782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1E9E272-9F8E-799A-5DBD-860785E9D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804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D26040-97EF-2925-6670-7C3698980B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90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DF7E8E-512F-9DD3-BDC3-B8A5C8BAD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4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Изпълнение на по-сложни </a:t>
            </a:r>
            <a:r>
              <a:rPr lang="en-US" dirty="0"/>
              <a:t>JOIN </a:t>
            </a:r>
            <a:r>
              <a:rPr lang="bg-BG" dirty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По-сложни</a:t>
            </a:r>
            <a:r>
              <a:rPr lang="ru-RU" sz="4400" dirty="0"/>
              <a:t> съединения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137" y="2112695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58EAF72C-A6F6-38F4-3AD5-8CFC544AF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4" y="1936518"/>
            <a:ext cx="10125756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e.FirstName, e.LastName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Departments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53B19F-05E6-2519-DB74-5BCC73D77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93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Покажете </a:t>
            </a:r>
            <a:r>
              <a:rPr lang="bg-BG" b="1" dirty="0">
                <a:solidFill>
                  <a:schemeClr val="bg1"/>
                </a:solidFill>
              </a:rPr>
              <a:t>най-ниската средна заплата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всеки отдел</a:t>
            </a:r>
            <a:endParaRPr lang="en-US" dirty="0"/>
          </a:p>
          <a:p>
            <a:pPr lvl="1"/>
            <a:r>
              <a:rPr lang="ru-RU" dirty="0"/>
              <a:t>Изчислете </a:t>
            </a:r>
            <a:r>
              <a:rPr lang="ru-RU" b="1" dirty="0">
                <a:solidFill>
                  <a:schemeClr val="bg1"/>
                </a:solidFill>
              </a:rPr>
              <a:t>средната заплата за всеки отдел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След това покажете стойността на </a:t>
            </a:r>
            <a:r>
              <a:rPr lang="ru-RU" b="1" dirty="0">
                <a:solidFill>
                  <a:schemeClr val="bg1"/>
                </a:solidFill>
              </a:rPr>
              <a:t>най-малката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4038600"/>
            <a:ext cx="3962400" cy="11362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2A5774EE-BE1D-28C2-1B2A-EF380196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2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400" y="3733800"/>
            <a:ext cx="1981200" cy="565268"/>
          </a:xfrm>
          <a:prstGeom prst="wedgeRoundRectCallout">
            <a:avLst>
              <a:gd name="adj1" fmla="val 51458"/>
              <a:gd name="adj2" fmla="val 918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4648200"/>
            <a:ext cx="3272858" cy="609599"/>
          </a:xfrm>
          <a:prstGeom prst="wedgeRoundRectCallout">
            <a:avLst>
              <a:gd name="adj1" fmla="val -72100"/>
              <a:gd name="adj2" fmla="val -15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B47E20-3F12-8E97-A139-02A9AEDAF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2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nn diagram - Free educa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3200400" cy="32004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9C2CCBC-3A9A-90E1-9B6D-F135FEF70B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949000"/>
            <a:ext cx="10961783" cy="768084"/>
          </a:xfrm>
        </p:spPr>
        <p:txBody>
          <a:bodyPr/>
          <a:lstStyle/>
          <a:p>
            <a:r>
              <a:rPr lang="en-US" dirty="0"/>
              <a:t>UNION, INTERSECT, EXCEPT и DIVIDE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E2D0EA98-07A3-7905-AD48-8F6F0A24C6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bg-BG" dirty="0"/>
              <a:t>Обединение, сечение, разлика, 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2876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1963400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rgbClr val="224464"/>
                </a:solidFill>
              </a:rPr>
              <a:t>Операцията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Обединение</a:t>
            </a:r>
            <a:r>
              <a:rPr lang="ru-RU" dirty="0"/>
              <a:t> на резултатите от две или повече заявки</a:t>
            </a:r>
            <a:endParaRPr lang="en-US" dirty="0"/>
          </a:p>
          <a:p>
            <a:pPr lvl="1"/>
            <a:r>
              <a:rPr lang="ru-RU" dirty="0"/>
              <a:t>Връща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r>
              <a:rPr lang="ru-RU" dirty="0"/>
              <a:t> редове, премахвайки дублиращите се записи</a:t>
            </a:r>
            <a:endParaRPr lang="en-US" dirty="0"/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Броят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редът</a:t>
            </a:r>
            <a:r>
              <a:rPr lang="ru-RU" dirty="0"/>
              <a:t> на </a:t>
            </a:r>
            <a:r>
              <a:rPr lang="bg-BG" dirty="0"/>
              <a:t>колоните </a:t>
            </a:r>
            <a:r>
              <a:rPr lang="ru-RU" dirty="0"/>
              <a:t>във всички SELECT заявки трябва да съвпадат (ако се селектират колони)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Типовете</a:t>
            </a:r>
            <a:r>
              <a:rPr lang="ru-RU" dirty="0"/>
              <a:t> на съответните колони също трябва да бъдат </a:t>
            </a:r>
            <a:r>
              <a:rPr lang="ru-RU" b="1" dirty="0">
                <a:solidFill>
                  <a:schemeClr val="bg1"/>
                </a:solidFill>
              </a:rPr>
              <a:t>съвместими</a:t>
            </a:r>
          </a:p>
          <a:p>
            <a:pPr lvl="1">
              <a:buClr>
                <a:srgbClr val="224464"/>
              </a:buClr>
            </a:pPr>
            <a:r>
              <a:rPr lang="ru-RU" dirty="0">
                <a:solidFill>
                  <a:srgbClr val="224464"/>
                </a:solidFill>
              </a:rPr>
              <a:t>За да </a:t>
            </a:r>
            <a:r>
              <a:rPr lang="ru-RU" b="1" dirty="0">
                <a:solidFill>
                  <a:schemeClr val="bg1"/>
                </a:solidFill>
              </a:rPr>
              <a:t>запазим</a:t>
            </a:r>
            <a:r>
              <a:rPr lang="ru-RU" dirty="0">
                <a:solidFill>
                  <a:srgbClr val="224464"/>
                </a:solidFill>
              </a:rPr>
              <a:t> дублиращите се редове</a:t>
            </a:r>
            <a:r>
              <a:rPr lang="en-US" dirty="0">
                <a:solidFill>
                  <a:srgbClr val="224464"/>
                </a:solidFill>
              </a:rPr>
              <a:t>,</a:t>
            </a:r>
            <a:r>
              <a:rPr lang="ru-RU" dirty="0">
                <a:solidFill>
                  <a:srgbClr val="224464"/>
                </a:solidFill>
              </a:rPr>
              <a:t> използваме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DD842B-B984-68B6-E361-98C8A38B5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30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57400" y="3657600"/>
            <a:ext cx="1600200" cy="9906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8153400" y="3581400"/>
            <a:ext cx="1219200" cy="10668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038600"/>
          <a:ext cx="4287367" cy="2488692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John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Gosho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Kevin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Kate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8200" y="5562600"/>
            <a:ext cx="2819400" cy="914400"/>
          </a:xfrm>
          <a:prstGeom prst="wedgeRoundRectCallout">
            <a:avLst>
              <a:gd name="adj1" fmla="val -64269"/>
              <a:gd name="adj2" fmla="val -533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bg-BG" sz="2800" b="1" noProof="1">
                <a:solidFill>
                  <a:schemeClr val="bg2"/>
                </a:solidFill>
              </a:rPr>
              <a:t>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96218E68-6188-7ABD-A93C-7DA7DCAA3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0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914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" y="2362200"/>
            <a:ext cx="2438400" cy="685800"/>
          </a:xfrm>
          <a:prstGeom prst="wedgeRoundRectCallout">
            <a:avLst>
              <a:gd name="adj1" fmla="val 51906"/>
              <a:gd name="adj2" fmla="val 1122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Обединение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B409785-74BE-8A45-5B17-ECC8828A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4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INTERSECT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ru-RU" sz="3400" dirty="0"/>
              <a:t>Връща </a:t>
            </a:r>
            <a:r>
              <a:rPr lang="ru-RU" sz="3400" b="1" dirty="0">
                <a:solidFill>
                  <a:schemeClr val="bg1"/>
                </a:solidFill>
              </a:rPr>
              <a:t>общите редове </a:t>
            </a:r>
            <a:r>
              <a:rPr lang="ru-RU" sz="3400" dirty="0"/>
              <a:t>между резултатите от две или повече заявки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Използва се, когато искаме да вземем само </a:t>
            </a:r>
            <a:r>
              <a:rPr lang="bg-BG" sz="3400" b="1" dirty="0">
                <a:solidFill>
                  <a:schemeClr val="bg1"/>
                </a:solidFill>
              </a:rPr>
              <a:t>съвпадащите</a:t>
            </a:r>
            <a:r>
              <a:rPr lang="bg-BG" sz="3400" dirty="0"/>
              <a:t> редове в две или повече таблици</a:t>
            </a:r>
          </a:p>
          <a:p>
            <a:pPr lvl="2">
              <a:buClr>
                <a:schemeClr val="tx1"/>
              </a:buClr>
            </a:pPr>
            <a:r>
              <a:rPr lang="ru-RU" sz="3200" dirty="0"/>
              <a:t>Например </a:t>
            </a:r>
            <a:r>
              <a:rPr lang="ru-RU" sz="3200" b="1" dirty="0">
                <a:solidFill>
                  <a:schemeClr val="bg1"/>
                </a:solidFill>
              </a:rPr>
              <a:t>общите интереси </a:t>
            </a:r>
            <a:r>
              <a:rPr lang="ru-RU" sz="3200" dirty="0"/>
              <a:t>между </a:t>
            </a:r>
            <a:r>
              <a:rPr lang="ru-RU" sz="3200" b="1" dirty="0">
                <a:solidFill>
                  <a:schemeClr val="bg1"/>
                </a:solidFill>
              </a:rPr>
              <a:t>потребителите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социална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75B7B1-1FD1-6C2F-8ECD-EE5132A5B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4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0923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2060"/>
              </p:ext>
            </p:extLst>
          </p:nvPr>
        </p:nvGraphicFramePr>
        <p:xfrm>
          <a:off x="3733800" y="4343400"/>
          <a:ext cx="4287367" cy="848868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38400" y="5638800"/>
            <a:ext cx="2819400" cy="914400"/>
          </a:xfrm>
          <a:prstGeom prst="wedgeRoundRectCallout">
            <a:avLst>
              <a:gd name="adj1" fmla="val 38772"/>
              <a:gd name="adj2" fmla="val -89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35F2DBB5-B47F-030F-D088-31AB92E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8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INTERSECT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676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54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971800"/>
            <a:ext cx="1828800" cy="685800"/>
          </a:xfrm>
          <a:prstGeom prst="wedgeRoundRectCallout">
            <a:avLst>
              <a:gd name="adj1" fmla="val 66750"/>
              <a:gd name="adj2" fmla="val 3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Сечение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ABC0280-6E8D-7BF8-6353-EBAE2C34A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5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dirty="0"/>
              <a:t>По-сложни съединения</a:t>
            </a:r>
          </a:p>
          <a:p>
            <a:r>
              <a:rPr lang="en-US" dirty="0"/>
              <a:t>͏</a:t>
            </a:r>
            <a:r>
              <a:rPr lang="bg-BG" b="1" dirty="0">
                <a:solidFill>
                  <a:schemeClr val="bg1"/>
                </a:solidFill>
              </a:rPr>
              <a:t>Вложени</a:t>
            </a:r>
            <a:r>
              <a:rPr lang="bg-BG" dirty="0"/>
              <a:t> заявки</a:t>
            </a:r>
          </a:p>
          <a:p>
            <a:r>
              <a:rPr lang="bg-BG" dirty="0"/>
              <a:t>Операции за </a:t>
            </a:r>
            <a:r>
              <a:rPr lang="bg-BG" b="1" dirty="0">
                <a:solidFill>
                  <a:schemeClr val="bg1"/>
                </a:solidFill>
              </a:rPr>
              <a:t>обединение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сечение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разлика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E62E06-7C54-A44C-861C-1E35A2E3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</a:rPr>
              <a:t>EXCEPT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600" dirty="0"/>
              <a:t>Връща редовете от първата заявка, които </a:t>
            </a:r>
            <a:r>
              <a:rPr lang="ru-RU" sz="3600" b="1" dirty="0">
                <a:solidFill>
                  <a:schemeClr val="bg1"/>
                </a:solidFill>
              </a:rPr>
              <a:t>не се срещат </a:t>
            </a:r>
            <a:r>
              <a:rPr lang="ru-RU" sz="3600" dirty="0"/>
              <a:t>във втората заявка</a:t>
            </a:r>
          </a:p>
          <a:p>
            <a:pPr lvl="2">
              <a:buClr>
                <a:schemeClr val="tx1"/>
              </a:buClr>
            </a:pPr>
            <a:r>
              <a:rPr lang="ru-RU" sz="3400" dirty="0"/>
              <a:t>Например, за да намерим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  <a:r>
              <a:rPr lang="ru-RU" sz="3400" dirty="0"/>
              <a:t>, които са налични в </a:t>
            </a:r>
            <a:r>
              <a:rPr lang="ru-RU" sz="3400" b="1" dirty="0">
                <a:solidFill>
                  <a:schemeClr val="bg1"/>
                </a:solidFill>
              </a:rPr>
              <a:t>онлайн магазин</a:t>
            </a:r>
            <a:r>
              <a:rPr lang="ru-RU" sz="3400" dirty="0"/>
              <a:t>, но не и в магазина на </a:t>
            </a:r>
            <a:r>
              <a:rPr lang="ru-RU" sz="3400" b="1" dirty="0">
                <a:solidFill>
                  <a:schemeClr val="bg1"/>
                </a:solidFill>
              </a:rPr>
              <a:t>физически адрес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153E5-7ED0-7BB4-40A8-369DC42DD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81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OnlineShop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624" y="1066800"/>
            <a:ext cx="16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LocalShop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077200" y="3581400"/>
            <a:ext cx="11430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343400"/>
          <a:ext cx="4287367" cy="1258824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Smartwatch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Microphone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5800" y="5715000"/>
            <a:ext cx="2819400" cy="914400"/>
          </a:xfrm>
          <a:prstGeom prst="wedgeRoundRectCallout">
            <a:avLst>
              <a:gd name="adj1" fmla="val 53975"/>
              <a:gd name="adj2" fmla="val -8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71840"/>
          <a:ext cx="2819400" cy="1885760"/>
        </p:xfrm>
        <a:graphic>
          <a:graphicData uri="http://schemas.openxmlformats.org/drawingml/2006/table">
            <a:tbl>
              <a:tblPr/>
              <a:tblGrid>
                <a:gridCol w="91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Smartwatch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Microphone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05600" y="1676400"/>
          <a:ext cx="2667000" cy="18857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TV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Camera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A338D1B-A593-76EE-1B24-2BED0054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2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/>
              <a:t>OnlineShop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LocalShop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768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895600"/>
            <a:ext cx="1828800" cy="685800"/>
          </a:xfrm>
          <a:prstGeom prst="wedgeRoundRectCallout">
            <a:avLst>
              <a:gd name="adj1" fmla="val 70396"/>
              <a:gd name="adj2" fmla="val 483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Разлика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171FECC-7D9E-8C7E-56CE-85CC5FEEA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1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DIVIDE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П</a:t>
            </a:r>
            <a:r>
              <a:rPr lang="ru-RU" sz="3600" dirty="0"/>
              <a:t>оказва какви стойности от първата таблица </a:t>
            </a:r>
            <a:r>
              <a:rPr lang="ru-RU" sz="3600" b="1" dirty="0">
                <a:solidFill>
                  <a:schemeClr val="bg1"/>
                </a:solidFill>
              </a:rPr>
              <a:t>съответстват</a:t>
            </a:r>
            <a:r>
              <a:rPr lang="ru-RU" sz="3600" dirty="0"/>
              <a:t> на всички стойности от втората таблица</a:t>
            </a:r>
          </a:p>
          <a:p>
            <a:pPr lvl="1">
              <a:buClr>
                <a:schemeClr val="tx1"/>
              </a:buClr>
            </a:pPr>
            <a:r>
              <a:rPr lang="bg-BG" sz="3400" dirty="0">
                <a:solidFill>
                  <a:srgbClr val="224464"/>
                </a:solidFill>
              </a:rPr>
              <a:t>Използва се по-рядко и е по-сложна</a:t>
            </a:r>
            <a:endParaRPr lang="en-US" sz="3400" dirty="0">
              <a:solidFill>
                <a:srgbClr val="224464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200" dirty="0">
                <a:solidFill>
                  <a:srgbClr val="224464"/>
                </a:solidFill>
              </a:rPr>
              <a:t>Например за намиране на </a:t>
            </a:r>
            <a:r>
              <a:rPr lang="bg-BG" sz="3200" b="1" dirty="0">
                <a:solidFill>
                  <a:schemeClr val="bg1"/>
                </a:solidFill>
              </a:rPr>
              <a:t>студентите</a:t>
            </a:r>
            <a:r>
              <a:rPr lang="bg-BG" sz="3200" dirty="0">
                <a:solidFill>
                  <a:srgbClr val="224464"/>
                </a:solidFill>
              </a:rPr>
              <a:t>, които са </a:t>
            </a:r>
            <a:r>
              <a:rPr lang="bg-BG" sz="3200" b="1" dirty="0">
                <a:solidFill>
                  <a:schemeClr val="bg1"/>
                </a:solidFill>
              </a:rPr>
              <a:t>записани</a:t>
            </a:r>
            <a:r>
              <a:rPr lang="bg-BG" sz="3200" dirty="0">
                <a:solidFill>
                  <a:srgbClr val="224464"/>
                </a:solidFill>
              </a:rPr>
              <a:t> на всички </a:t>
            </a:r>
            <a:r>
              <a:rPr lang="bg-BG" sz="3200" b="1" dirty="0">
                <a:solidFill>
                  <a:schemeClr val="bg1"/>
                </a:solidFill>
              </a:rPr>
              <a:t>задължителни курсове </a:t>
            </a:r>
            <a:r>
              <a:rPr lang="bg-BG" sz="3200" dirty="0">
                <a:solidFill>
                  <a:srgbClr val="224464"/>
                </a:solidFill>
              </a:rPr>
              <a:t>в университета</a:t>
            </a:r>
            <a:endParaRPr lang="en-US" sz="32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D545DF-9C2E-AC0F-3A15-D9310211E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8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Вътрешните подзаявки </a:t>
            </a:r>
            <a:r>
              <a:rPr lang="ru-RU" sz="3200" dirty="0"/>
              <a:t>сравняват записите между </a:t>
            </a:r>
            <a:r>
              <a:rPr lang="bg-BG" sz="3200" dirty="0"/>
              <a:t>двете</a:t>
            </a:r>
            <a:r>
              <a:rPr lang="ru-RU" sz="3200" dirty="0"/>
              <a:t> таблиц</a:t>
            </a:r>
            <a:r>
              <a:rPr lang="bg-BG" sz="3200" dirty="0"/>
              <a:t>и</a:t>
            </a:r>
            <a:r>
              <a:rPr lang="ru-RU" sz="3200" dirty="0"/>
              <a:t> и намират </a:t>
            </a:r>
            <a:r>
              <a:rPr lang="ru-RU" sz="3200" b="1" dirty="0">
                <a:solidFill>
                  <a:schemeClr val="bg1"/>
                </a:solidFill>
              </a:rPr>
              <a:t>студентите</a:t>
            </a:r>
            <a:r>
              <a:rPr lang="ru-RU" sz="3200" dirty="0"/>
              <a:t>, които са записани на </a:t>
            </a:r>
            <a:r>
              <a:rPr lang="ru-RU" sz="3200" b="1" dirty="0">
                <a:solidFill>
                  <a:schemeClr val="bg1"/>
                </a:solidFill>
              </a:rPr>
              <a:t>всички задължителни курсове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Деление</a:t>
            </a:r>
            <a:r>
              <a:rPr lang="en-US"/>
              <a:t> (2)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1295400"/>
            <a:ext cx="107442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StudentId FROM EnrolledCourses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CourseId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MandatoryCourses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EnrolledCourses AS ec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ec.SudentId = EnrolledCourses.StudentId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	AND ec.CourseId = NandatoryCourses.Course_id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5C9423A-F252-54EE-0C1F-744D5375C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4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6968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219" y="1447800"/>
            <a:ext cx="8775781" cy="52375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По-сложни 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00" dirty="0"/>
              <a:t>заявки</a:t>
            </a:r>
            <a:r>
              <a:rPr lang="en-US" sz="2700" dirty="0"/>
              <a:t> – </a:t>
            </a:r>
            <a:r>
              <a:rPr lang="bg-BG" sz="2700" dirty="0"/>
              <a:t>данни от повече от 2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Използват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bg-BG" sz="2500" dirty="0">
                <a:solidFill>
                  <a:schemeClr val="bg2"/>
                </a:solidFill>
              </a:rPr>
              <a:t>се</a:t>
            </a:r>
            <a:r>
              <a:rPr lang="ru-RU" sz="2500" dirty="0">
                <a:solidFill>
                  <a:schemeClr val="bg2"/>
                </a:solidFill>
              </a:rPr>
              <a:t> за влагане на 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Използваме резултата от заявка като данни за друга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sz="2700" dirty="0"/>
              <a:t> == </a:t>
            </a:r>
            <a:r>
              <a:rPr lang="ru-RU" sz="2700" dirty="0"/>
              <a:t>уникални редове от две или повече заявки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 </a:t>
            </a:r>
            <a:r>
              <a:rPr lang="ru-RU" sz="2700" dirty="0"/>
              <a:t>общи</a:t>
            </a:r>
            <a:r>
              <a:rPr lang="bg-BG" sz="2700" dirty="0"/>
              <a:t>те</a:t>
            </a:r>
            <a:r>
              <a:rPr lang="ru-RU" sz="2700" dirty="0"/>
              <a:t> редове между резултатите на две или повече заявки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700" dirty="0"/>
              <a:t>редове от първата заявка, които не се срещат във втората заявка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bg-BG" sz="2700" dirty="0"/>
              <a:t> == </a:t>
            </a:r>
            <a:r>
              <a:rPr lang="ru-RU" sz="2700" dirty="0"/>
              <a:t>стойности от първата таблица, съответстващи  на всички стойности от втората таблица</a:t>
            </a:r>
            <a:r>
              <a:rPr lang="bg-BG" sz="2700" dirty="0"/>
              <a:t> </a:t>
            </a:r>
            <a:endParaRPr lang="en-US" sz="2700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C519B6-FABE-B34B-F1AA-84299FE87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FEA4F03-04F2-2EDD-CFA6-1E8D69405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0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623E970-96B4-520E-E977-6490E88D69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Обединяване на няколко таблици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287BC8E9-9289-F200-12D1-6534B28ACB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съединения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3939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6490598" cy="5661875"/>
          </a:xfrm>
        </p:spPr>
        <p:txBody>
          <a:bodyPr>
            <a:normAutofit/>
          </a:bodyPr>
          <a:lstStyle/>
          <a:p>
            <a:r>
              <a:rPr lang="bg-BG" dirty="0"/>
              <a:t>Понякога се нуждаем да обединим </a:t>
            </a:r>
            <a:r>
              <a:rPr lang="ru-RU" b="1" dirty="0">
                <a:solidFill>
                  <a:schemeClr val="bg1"/>
                </a:solidFill>
              </a:rPr>
              <a:t>повече от две таблици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анализ на </a:t>
            </a:r>
            <a:r>
              <a:rPr lang="ru-RU" b="1" dirty="0">
                <a:solidFill>
                  <a:schemeClr val="bg1"/>
                </a:solidFill>
              </a:rPr>
              <a:t>комплексни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Имаме таблиците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Users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Orders</a:t>
            </a:r>
          </a:p>
          <a:p>
            <a:pPr lvl="1"/>
            <a:r>
              <a:rPr lang="ru-RU" dirty="0"/>
              <a:t>Имаме </a:t>
            </a:r>
            <a:r>
              <a:rPr lang="bg-BG" dirty="0"/>
              <a:t>и таблица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A4E869-5CE8-8553-E4FA-EED33A3F6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B4F17-CE27-9E4D-8D3B-0FAEB24A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18" y="1196124"/>
            <a:ext cx="5461780" cy="41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460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Искаме да извлечем следната информация за </a:t>
            </a:r>
            <a:r>
              <a:rPr lang="ru-RU" sz="3600" b="1" dirty="0">
                <a:solidFill>
                  <a:schemeClr val="bg1"/>
                </a:solidFill>
              </a:rPr>
              <a:t>всяка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поръчка</a:t>
            </a:r>
            <a:r>
              <a:rPr lang="ru-RU" sz="3600" dirty="0"/>
              <a:t>: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Име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клиента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Дата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поръчката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Списък</a:t>
            </a:r>
            <a:r>
              <a:rPr lang="bg-BG" sz="3400" dirty="0"/>
              <a:t> на </a:t>
            </a:r>
            <a:r>
              <a:rPr lang="ru-RU" sz="3400" dirty="0"/>
              <a:t>поръчаните </a:t>
            </a:r>
            <a:r>
              <a:rPr lang="bg-BG" sz="3400" b="1" dirty="0">
                <a:solidFill>
                  <a:schemeClr val="bg1"/>
                </a:solidFill>
              </a:rPr>
              <a:t>продукти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Количеството</a:t>
            </a:r>
            <a:r>
              <a:rPr lang="ru-RU" sz="3400" dirty="0"/>
              <a:t> на поръчаните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D83945-A804-C06C-8753-F1139D60A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1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Заявката може да изглежда така: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ru-RU" dirty="0"/>
              <a:t>Свързваме информацията от </a:t>
            </a:r>
            <a:r>
              <a:rPr lang="ru-RU" b="1" dirty="0">
                <a:solidFill>
                  <a:schemeClr val="bg1"/>
                </a:solidFill>
              </a:rPr>
              <a:t>трите</a:t>
            </a:r>
            <a:r>
              <a:rPr lang="ru-RU" dirty="0"/>
              <a:t> таблиците и извличаме желаните данни за </a:t>
            </a:r>
            <a:r>
              <a:rPr lang="ru-RU" b="1" dirty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o.Id = oi.OrderId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9600" y="2743200"/>
            <a:ext cx="3581400" cy="8382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Свързваме потребители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>
                <a:solidFill>
                  <a:schemeClr val="bg2"/>
                </a:solidFill>
              </a:rPr>
              <a:t>поръчките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4329000"/>
            <a:ext cx="3505200" cy="609600"/>
          </a:xfrm>
          <a:prstGeom prst="wedgeRoundRectCallout">
            <a:avLst>
              <a:gd name="adj1" fmla="val -27978"/>
              <a:gd name="adj2" fmla="val -1222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FF40D5B-23BE-EEFF-B854-F9152910B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1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45020"/>
              </p:ext>
            </p:extLst>
          </p:nvPr>
        </p:nvGraphicFramePr>
        <p:xfrm>
          <a:off x="1828800" y="2349000"/>
          <a:ext cx="8534400" cy="3743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3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kern="1200" spc="-5" dirty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399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Gosho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Table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Ivan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Sofa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4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Pesho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Speakers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3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157E4412-2F2B-F89A-6DE4-04DF26F89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8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27BED-B1E6-8E4C-DF29-0730296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заявки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37015F8C-B24D-7B0C-7CE9-7863D4E199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Манипулиране на заявки на множество нива</a:t>
            </a:r>
            <a:endParaRPr lang="bg-BG"/>
          </a:p>
        </p:txBody>
      </p:sp>
      <p:pic>
        <p:nvPicPr>
          <p:cNvPr id="6" name="Picture 5" descr="A logo of a stack of coins&#10;&#10;Description automatically generated">
            <a:extLst>
              <a:ext uri="{FF2B5EF4-FFF2-40B4-BE49-F238E27FC236}">
                <a16:creationId xmlns:a16="http://schemas.microsoft.com/office/drawing/2014/main" id="{CA71CE7A-A211-637D-7B7D-4705903BC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7" t="13934" r="13160" b="13698"/>
          <a:stretch/>
        </p:blipFill>
        <p:spPr>
          <a:xfrm>
            <a:off x="4721454" y="1314000"/>
            <a:ext cx="2749091" cy="27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478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/>
              <a:t>Използваме </a:t>
            </a:r>
            <a:r>
              <a:rPr lang="ru-RU" b="1" dirty="0">
                <a:solidFill>
                  <a:schemeClr val="bg1"/>
                </a:solidFill>
              </a:rPr>
              <a:t>резултата</a:t>
            </a:r>
            <a:r>
              <a:rPr lang="ru-RU" dirty="0"/>
              <a:t> от заявка като </a:t>
            </a:r>
            <a:r>
              <a:rPr lang="ru-RU" b="1" dirty="0">
                <a:solidFill>
                  <a:schemeClr val="bg1"/>
                </a:solidFill>
              </a:rPr>
              <a:t>данни за друга заявка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Подзаявки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172200" y="2057400"/>
            <a:ext cx="1726782" cy="54824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81033" y="4495800"/>
            <a:ext cx="2071914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7371233" y="5410200"/>
          <a:ext cx="4287367" cy="84886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Finance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2209800" y="2914839"/>
          <a:ext cx="4287367" cy="1809561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24532AAC-0B4C-DA97-22F1-A4D0C7E7D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</TotalTime>
  <Words>1272</Words>
  <Application>Microsoft Office PowerPoint</Application>
  <PresentationFormat>Widescreen</PresentationFormat>
  <Paragraphs>318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По-сложни съединения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Минимална средна заплата</vt:lpstr>
      <vt:lpstr>Решение: Минимална средна заплата</vt:lpstr>
      <vt:lpstr>Обединение, сечение, разлика, деление</vt:lpstr>
      <vt:lpstr>Обединение (1)</vt:lpstr>
      <vt:lpstr>Обединение (2)</vt:lpstr>
      <vt:lpstr>Обединение (3)</vt:lpstr>
      <vt:lpstr>Сечение (1)</vt:lpstr>
      <vt:lpstr>Сечение (2)</vt:lpstr>
      <vt:lpstr>Сечение (3)</vt:lpstr>
      <vt:lpstr>Разлика (1)</vt:lpstr>
      <vt:lpstr>Разлика (2)</vt:lpstr>
      <vt:lpstr>Разлика (3)</vt:lpstr>
      <vt:lpstr>Деление (1)</vt:lpstr>
      <vt:lpstr>Деление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съединения и вложени заявки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83</cp:revision>
  <dcterms:created xsi:type="dcterms:W3CDTF">2018-05-23T13:08:44Z</dcterms:created>
  <dcterms:modified xsi:type="dcterms:W3CDTF">2024-05-13T14:51:26Z</dcterms:modified>
  <cp:category>computer programming;programming;software development;software engineering</cp:category>
</cp:coreProperties>
</file>