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4" r:id="rId10"/>
    <p:sldId id="595" r:id="rId11"/>
    <p:sldId id="596" r:id="rId12"/>
    <p:sldId id="597" r:id="rId13"/>
    <p:sldId id="598" r:id="rId14"/>
    <p:sldId id="599" r:id="rId15"/>
    <p:sldId id="586" r:id="rId16"/>
    <p:sldId id="504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я" id="{AF27D06C-29D0-423A-91CD-6FA572A2D139}">
          <p14:sldIdLst>
            <p14:sldId id="587"/>
            <p14:sldId id="588"/>
            <p14:sldId id="589"/>
            <p14:sldId id="590"/>
            <p14:sldId id="591"/>
            <p14:sldId id="592"/>
            <p14:sldId id="594"/>
            <p14:sldId id="595"/>
          </p14:sldIdLst>
        </p14:section>
        <p14:section name="Основни единици за измерване на информация" id="{4108FE9B-7A77-4C86-BC4F-AD6E3BE63059}">
          <p14:sldIdLst>
            <p14:sldId id="596"/>
            <p14:sldId id="597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215" autoAdjust="0"/>
  </p:normalViewPr>
  <p:slideViewPr>
    <p:cSldViewPr showGuides="1">
      <p:cViewPr varScale="1">
        <p:scale>
          <a:sx n="70" d="100"/>
          <a:sy n="70" d="100"/>
        </p:scale>
        <p:origin x="43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47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2124001"/>
            <a:ext cx="11083636" cy="629999"/>
          </a:xfrm>
        </p:spPr>
        <p:txBody>
          <a:bodyPr>
            <a:normAutofit/>
          </a:bodyPr>
          <a:lstStyle/>
          <a:p>
            <a:r>
              <a:rPr lang="bg-BG" dirty="0"/>
              <a:t>Действия с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128" y="321501"/>
            <a:ext cx="8008872" cy="1647646"/>
          </a:xfrm>
        </p:spPr>
        <p:txBody>
          <a:bodyPr>
            <a:normAutofit fontScale="90000"/>
          </a:bodyPr>
          <a:lstStyle/>
          <a:p>
            <a:r>
              <a:rPr lang="bg-BG" dirty="0"/>
              <a:t>Информация. Мерни единици за информация</a:t>
            </a:r>
            <a:endParaRPr lang="en-US" dirty="0"/>
          </a:p>
        </p:txBody>
      </p:sp>
      <p:pic>
        <p:nvPicPr>
          <p:cNvPr id="1028" name="Picture 4" descr="Prestigieus Verblinding mode is a computer an information system kraai  wenselijk Overredend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 r="20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 – схема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678500" y="1944000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Събиране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66000" y="3381926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481000" y="3381926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430999" y="4869000"/>
            <a:ext cx="3349251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Разпространяване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3600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8004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5600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01000" y="2484000"/>
            <a:ext cx="153000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80251" y="2484000"/>
            <a:ext cx="1692309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80040" y="3294000"/>
            <a:ext cx="0" cy="148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38286" y="4912539"/>
            <a:ext cx="1692309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61405" y="4906822"/>
            <a:ext cx="153000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3600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8004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5600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981000" y="3781822"/>
            <a:ext cx="4275000" cy="7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85664" y="4263741"/>
            <a:ext cx="4270336" cy="130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831001" y="4776662"/>
            <a:ext cx="10530000" cy="1802338"/>
          </a:xfrm>
        </p:spPr>
        <p:txBody>
          <a:bodyPr/>
          <a:lstStyle/>
          <a:p>
            <a:r>
              <a:rPr lang="ru-RU" dirty="0"/>
              <a:t>Основни единици за измерване на информация</a:t>
            </a:r>
            <a:endParaRPr lang="en-US" dirty="0"/>
          </a:p>
        </p:txBody>
      </p:sp>
      <p:pic>
        <p:nvPicPr>
          <p:cNvPr id="7170" name="Picture 2" descr="Binary code zero one matrix green background Vecto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124"/>
          <a:stretch/>
        </p:blipFill>
        <p:spPr bwMode="auto">
          <a:xfrm>
            <a:off x="3433500" y="464507"/>
            <a:ext cx="5325000" cy="42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 anchor="ctr">
            <a:normAutofit/>
          </a:bodyPr>
          <a:lstStyle/>
          <a:p>
            <a:r>
              <a:rPr lang="bg-BG" dirty="0"/>
              <a:t>През </a:t>
            </a:r>
            <a:r>
              <a:rPr lang="bg-BG" b="1" dirty="0"/>
              <a:t>1946</a:t>
            </a:r>
            <a:r>
              <a:rPr lang="bg-BG" dirty="0"/>
              <a:t> г. американският учен </a:t>
            </a:r>
            <a:r>
              <a:rPr lang="bg-BG" b="1" dirty="0"/>
              <a:t>Джон фон Нойман </a:t>
            </a:r>
            <a:r>
              <a:rPr lang="bg-BG" dirty="0"/>
              <a:t>разработва</a:t>
            </a:r>
          </a:p>
          <a:p>
            <a:pPr lvl="1"/>
            <a:r>
              <a:rPr lang="bg-BG" dirty="0"/>
              <a:t>Архитектурата на днешните компютърни системи</a:t>
            </a:r>
          </a:p>
          <a:p>
            <a:r>
              <a:rPr lang="bg-BG" dirty="0"/>
              <a:t>Предлага информацията в компютрите да се представя чрез </a:t>
            </a:r>
            <a:r>
              <a:rPr lang="bg-BG" b="1" dirty="0"/>
              <a:t>двоична бройна система</a:t>
            </a:r>
          </a:p>
          <a:p>
            <a:pPr lvl="1"/>
            <a:r>
              <a:rPr lang="bg-BG" dirty="0"/>
              <a:t>Използва само две цифри: "</a:t>
            </a:r>
            <a:r>
              <a:rPr lang="bg-BG" b="1" dirty="0"/>
              <a:t>0</a:t>
            </a:r>
            <a:r>
              <a:rPr lang="bg-BG" dirty="0"/>
              <a:t>" и "</a:t>
            </a:r>
            <a:r>
              <a:rPr lang="bg-BG" b="1" dirty="0"/>
              <a:t>1</a:t>
            </a:r>
            <a:r>
              <a:rPr lang="bg-BG" dirty="0"/>
              <a:t>"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</a:t>
            </a:r>
            <a:r>
              <a:rPr lang="ru-RU" dirty="0"/>
              <a:t>компютърната архитектура</a:t>
            </a:r>
            <a:endParaRPr lang="en-US" dirty="0"/>
          </a:p>
        </p:txBody>
      </p:sp>
      <p:pic>
        <p:nvPicPr>
          <p:cNvPr id="8194" name="Picture 2" descr="Джон фон Нойман – У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1336107"/>
            <a:ext cx="4050000" cy="52488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1942498" cy="5528766"/>
          </a:xfrm>
        </p:spPr>
        <p:txBody>
          <a:bodyPr/>
          <a:lstStyle/>
          <a:p>
            <a:r>
              <a:rPr lang="ru-RU" dirty="0"/>
              <a:t>Най-малката единица за измерване е </a:t>
            </a:r>
            <a:r>
              <a:rPr lang="ru-RU" b="1" dirty="0">
                <a:solidFill>
                  <a:schemeClr val="bg1"/>
                </a:solidFill>
              </a:rPr>
              <a:t>бит</a:t>
            </a:r>
            <a:r>
              <a:rPr lang="ru-RU" dirty="0"/>
              <a:t> (</a:t>
            </a:r>
            <a:r>
              <a:rPr lang="en-US" b="1" dirty="0"/>
              <a:t>bit</a:t>
            </a:r>
            <a:r>
              <a:rPr lang="ru-RU" dirty="0"/>
              <a:t>), произлизащ от "</a:t>
            </a:r>
            <a:r>
              <a:rPr lang="ru-RU" b="1" dirty="0">
                <a:solidFill>
                  <a:schemeClr val="bg1"/>
                </a:solidFill>
              </a:rPr>
              <a:t>bi</a:t>
            </a:r>
            <a:r>
              <a:rPr lang="ru-RU" b="1" dirty="0"/>
              <a:t>nary digi</a:t>
            </a:r>
            <a:r>
              <a:rPr lang="ru-RU" b="1" dirty="0">
                <a:solidFill>
                  <a:schemeClr val="bg1"/>
                </a:solidFill>
              </a:rPr>
              <a:t>t</a:t>
            </a:r>
            <a:r>
              <a:rPr lang="ru-RU" dirty="0"/>
              <a:t>"</a:t>
            </a:r>
            <a:r>
              <a:rPr lang="en-US" dirty="0"/>
              <a:t> </a:t>
            </a:r>
            <a:r>
              <a:rPr lang="bg-BG" dirty="0"/>
              <a:t>(двоична цифра)</a:t>
            </a:r>
          </a:p>
          <a:p>
            <a:pPr lvl="1"/>
            <a:r>
              <a:rPr lang="bg-BG" dirty="0"/>
              <a:t>Битът може да приема стойностите "</a:t>
            </a:r>
            <a:r>
              <a:rPr lang="bg-BG" b="1" dirty="0"/>
              <a:t>0</a:t>
            </a:r>
            <a:r>
              <a:rPr lang="bg-BG" dirty="0"/>
              <a:t>" или "</a:t>
            </a:r>
            <a:r>
              <a:rPr lang="bg-BG" b="1" dirty="0"/>
              <a:t>1</a:t>
            </a:r>
            <a:r>
              <a:rPr lang="bg-BG" dirty="0"/>
              <a:t>" (</a:t>
            </a:r>
            <a:r>
              <a:rPr lang="en-US" b="1" dirty="0"/>
              <a:t>false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/>
              <a:t>true</a:t>
            </a:r>
            <a:r>
              <a:rPr lang="bg-BG" dirty="0"/>
              <a:t>)</a:t>
            </a:r>
            <a:endParaRPr lang="ru-RU" dirty="0"/>
          </a:p>
          <a:p>
            <a:r>
              <a:rPr lang="ru-RU" dirty="0"/>
              <a:t>За по-голям обем информация се използват поредици от битове, където </a:t>
            </a:r>
            <a:r>
              <a:rPr lang="ru-RU" b="1" dirty="0"/>
              <a:t>осем бита </a:t>
            </a:r>
            <a:r>
              <a:rPr lang="ru-RU" dirty="0"/>
              <a:t>формират </a:t>
            </a:r>
            <a:r>
              <a:rPr lang="ru-RU" b="1" dirty="0">
                <a:solidFill>
                  <a:schemeClr val="bg1"/>
                </a:solidFill>
              </a:rPr>
              <a:t>байт</a:t>
            </a:r>
            <a:r>
              <a:rPr lang="ru-RU" dirty="0"/>
              <a:t> (</a:t>
            </a:r>
            <a:r>
              <a:rPr lang="en-US" b="1" dirty="0"/>
              <a:t>byte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единици</a:t>
            </a:r>
            <a:r>
              <a:rPr lang="en-US" dirty="0"/>
              <a:t> (1)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191000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6000" y="4325680"/>
            <a:ext cx="172830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8 Bits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190154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89308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88462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91000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90154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89308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188462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Equal 6"/>
          <p:cNvSpPr/>
          <p:nvPr/>
        </p:nvSpPr>
        <p:spPr bwMode="auto">
          <a:xfrm>
            <a:off x="5292681" y="5295512"/>
            <a:ext cx="1313384" cy="1142647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10285" y="5085476"/>
            <a:ext cx="4315414" cy="1622847"/>
            <a:chOff x="7437616" y="5102044"/>
            <a:chExt cx="4315414" cy="1622847"/>
          </a:xfrm>
        </p:grpSpPr>
        <p:sp>
          <p:nvSpPr>
            <p:cNvPr id="15" name="Rectangle 14"/>
            <p:cNvSpPr/>
            <p:nvPr/>
          </p:nvSpPr>
          <p:spPr bwMode="auto">
            <a:xfrm>
              <a:off x="7437616" y="5102044"/>
              <a:ext cx="4315414" cy="162284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661036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660190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9659344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0658498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661036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8660190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9659344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0658498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103838" y="4272500"/>
            <a:ext cx="172830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1 Byte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11C270C-9E47-661F-5BFC-32456CA211EB}"/>
              </a:ext>
            </a:extLst>
          </p:cNvPr>
          <p:cNvSpPr/>
          <p:nvPr/>
        </p:nvSpPr>
        <p:spPr bwMode="auto">
          <a:xfrm>
            <a:off x="7391545" y="284154"/>
            <a:ext cx="4315414" cy="1935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бита едни след друг хоризонтално, че така изглежда като таблица с 2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4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бита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1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Бит</a:t>
            </a:r>
            <a:r>
              <a:rPr lang="bg-BG" dirty="0"/>
              <a:t> (</a:t>
            </a:r>
            <a:r>
              <a:rPr lang="en-US" dirty="0"/>
              <a:t>b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Байт</a:t>
            </a:r>
            <a:r>
              <a:rPr lang="bg-BG" dirty="0"/>
              <a:t> (</a:t>
            </a:r>
            <a:r>
              <a:rPr lang="en-US" dirty="0"/>
              <a:t>B</a:t>
            </a:r>
            <a:r>
              <a:rPr lang="bg-BG" dirty="0"/>
              <a:t>)</a:t>
            </a:r>
            <a:r>
              <a:rPr lang="en-US" dirty="0"/>
              <a:t>: 1B = 8</a:t>
            </a:r>
            <a:r>
              <a:rPr lang="bg-BG" dirty="0"/>
              <a:t> бита</a:t>
            </a:r>
            <a:endParaRPr lang="en-US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͏Кило</a:t>
            </a:r>
            <a:r>
              <a:rPr lang="bg-BG" b="1" dirty="0"/>
              <a:t>байт</a:t>
            </a:r>
            <a:r>
              <a:rPr lang="bg-BG" dirty="0"/>
              <a:t> </a:t>
            </a:r>
            <a:r>
              <a:rPr lang="en-US" dirty="0"/>
              <a:t>(KB): 1KB = 10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bg-BG" dirty="0"/>
              <a:t>байта = 1000 </a:t>
            </a:r>
            <a:r>
              <a:rPr lang="en-US" dirty="0"/>
              <a:t>B</a:t>
            </a:r>
            <a:endParaRPr lang="bg-BG" baseline="30000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Мега</a:t>
            </a:r>
            <a:r>
              <a:rPr lang="bg-BG" b="1" dirty="0"/>
              <a:t>байт</a:t>
            </a:r>
            <a:r>
              <a:rPr lang="en-US" dirty="0"/>
              <a:t> (MB): 1MB = 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KB</a:t>
            </a:r>
            <a:endParaRPr lang="bg-BG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Гига</a:t>
            </a:r>
            <a:r>
              <a:rPr lang="bg-BG" b="1" dirty="0"/>
              <a:t>байт</a:t>
            </a:r>
            <a:r>
              <a:rPr lang="en-US" dirty="0"/>
              <a:t> (GB) : 1GB = 10</a:t>
            </a:r>
            <a:r>
              <a:rPr lang="en-US" baseline="30000" dirty="0"/>
              <a:t>9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MB</a:t>
            </a:r>
            <a:endParaRPr lang="bg-BG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͏Тера</a:t>
            </a:r>
            <a:r>
              <a:rPr lang="bg-BG" b="1" dirty="0"/>
              <a:t>байт</a:t>
            </a:r>
            <a:r>
              <a:rPr lang="en-US" dirty="0"/>
              <a:t> (TB) : 1TB = 10</a:t>
            </a:r>
            <a:r>
              <a:rPr lang="en-US" baseline="30000" dirty="0"/>
              <a:t>12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GB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единици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9255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Информация</a:t>
            </a:r>
            <a:r>
              <a:rPr lang="bg-BG" sz="2800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Събиране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Съхраняване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Обработване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Разпространяване</a:t>
            </a:r>
          </a:p>
          <a:p>
            <a:r>
              <a:rPr lang="ru-RU" sz="3200" dirty="0">
                <a:solidFill>
                  <a:schemeClr val="bg2"/>
                </a:solidFill>
              </a:rPr>
              <a:t>Основни </a:t>
            </a:r>
            <a:r>
              <a:rPr lang="ru-RU" sz="3200" b="1" dirty="0">
                <a:solidFill>
                  <a:schemeClr val="bg2"/>
                </a:solidFill>
              </a:rPr>
              <a:t>единици </a:t>
            </a:r>
            <a:r>
              <a:rPr lang="ru-RU" sz="3200" dirty="0">
                <a:solidFill>
                  <a:schemeClr val="bg2"/>
                </a:solidFill>
              </a:rPr>
              <a:t>за</a:t>
            </a:r>
            <a:r>
              <a:rPr lang="ru-RU" sz="3200" b="1" dirty="0">
                <a:solidFill>
                  <a:schemeClr val="bg2"/>
                </a:solidFill>
              </a:rPr>
              <a:t> измерване </a:t>
            </a:r>
            <a:r>
              <a:rPr lang="ru-RU" sz="3200" dirty="0">
                <a:solidFill>
                  <a:schemeClr val="bg2"/>
                </a:solidFill>
              </a:rPr>
              <a:t>на информация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Бит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Байт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6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6754" y="5228081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Килобайт</a:t>
            </a: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Мегабайт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9768" y="5228080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Гигабайт</a:t>
            </a: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Терабайт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Информация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Събиране</a:t>
            </a:r>
          </a:p>
          <a:p>
            <a:pPr lvl="1"/>
            <a:r>
              <a:rPr lang="bg-BG" dirty="0"/>
              <a:t>Съхраняване</a:t>
            </a:r>
          </a:p>
          <a:p>
            <a:pPr lvl="1"/>
            <a:r>
              <a:rPr lang="bg-BG" dirty="0"/>
              <a:t>Обработване</a:t>
            </a:r>
          </a:p>
          <a:p>
            <a:pPr lvl="1"/>
            <a:r>
              <a:rPr lang="bg-BG" dirty="0"/>
              <a:t>Разпространяване</a:t>
            </a:r>
          </a:p>
          <a:p>
            <a:r>
              <a:rPr lang="bg-BG" dirty="0"/>
              <a:t>Основни </a:t>
            </a:r>
            <a:r>
              <a:rPr lang="bg-BG" b="1" dirty="0"/>
              <a:t>единици</a:t>
            </a:r>
            <a:r>
              <a:rPr lang="bg-BG" dirty="0"/>
              <a:t> за </a:t>
            </a:r>
            <a:r>
              <a:rPr lang="bg-BG" b="1" dirty="0"/>
              <a:t>измерване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Бит, байт, килобайт, мегабайт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615109" y="5720916"/>
            <a:ext cx="10961783" cy="768084"/>
          </a:xfrm>
        </p:spPr>
        <p:txBody>
          <a:bodyPr/>
          <a:lstStyle/>
          <a:p>
            <a:r>
              <a:rPr lang="bg-BG" dirty="0"/>
              <a:t>Основни действия с информацията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839825"/>
            <a:ext cx="10961783" cy="768084"/>
          </a:xfrm>
        </p:spPr>
        <p:txBody>
          <a:bodyPr/>
          <a:lstStyle/>
          <a:p>
            <a:r>
              <a:rPr lang="bg-BG" dirty="0"/>
              <a:t>Информация</a:t>
            </a:r>
            <a:endParaRPr lang="en-US" dirty="0"/>
          </a:p>
        </p:txBody>
      </p:sp>
      <p:pic>
        <p:nvPicPr>
          <p:cNvPr id="2050" name="Picture 2" descr="Computer Information Systems (CIS) – College of Alam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87" y="559520"/>
            <a:ext cx="5760425" cy="403229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представляват </a:t>
            </a:r>
            <a:r>
              <a:rPr lang="bg-BG" b="1" dirty="0"/>
              <a:t>данните</a:t>
            </a:r>
            <a:r>
              <a:rPr lang="bg-BG" dirty="0"/>
              <a:t>?</a:t>
            </a:r>
          </a:p>
          <a:p>
            <a:pPr lvl="1"/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символно записани факти</a:t>
            </a:r>
          </a:p>
          <a:p>
            <a:pPr lvl="2"/>
            <a:r>
              <a:rPr lang="ru-RU" dirty="0"/>
              <a:t>Те са неструктурирани сведения за даден обект или явление</a:t>
            </a:r>
            <a:endParaRPr lang="bg-BG" dirty="0"/>
          </a:p>
          <a:p>
            <a:pPr lvl="2"/>
            <a:r>
              <a:rPr lang="bg-BG" dirty="0"/>
              <a:t>Текст, звук, изображение, ...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си припомним! (1)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404495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2" name="Picture 10" descr="What is a Good Master's in Information Technology Salary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/>
          <a:stretch/>
        </p:blipFill>
        <p:spPr bwMode="auto">
          <a:xfrm>
            <a:off x="1341070" y="4059000"/>
            <a:ext cx="4169232" cy="2419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omputer Science &amp; Information Technology – Shree M. &amp; N. Virani Science  Colle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4059000"/>
            <a:ext cx="4876800" cy="2419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bg-BG" b="1" dirty="0"/>
              <a:t>информация</a:t>
            </a:r>
            <a:r>
              <a:rPr lang="bg-BG" dirty="0"/>
              <a:t>?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съвкупност от структурирани </a:t>
            </a:r>
            <a:r>
              <a:rPr lang="bg-BG" b="1" dirty="0"/>
              <a:t>данни</a:t>
            </a:r>
            <a:r>
              <a:rPr lang="bg-BG" dirty="0"/>
              <a:t> за обекти, процеси и явления, които </a:t>
            </a:r>
            <a:r>
              <a:rPr lang="bg-BG" b="1" dirty="0"/>
              <a:t>обогатяват</a:t>
            </a:r>
            <a:r>
              <a:rPr lang="bg-BG" dirty="0"/>
              <a:t> представата ни за тях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си припомним! (2)</a:t>
            </a:r>
            <a:endParaRPr lang="en-US" dirty="0"/>
          </a:p>
        </p:txBody>
      </p:sp>
      <p:pic>
        <p:nvPicPr>
          <p:cNvPr id="4098" name="Picture 2" descr="Information Dissemination - CyberH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67" y="3336088"/>
            <a:ext cx="5422733" cy="30879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bout UMIT | University of Miami Information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38" y="3339000"/>
            <a:ext cx="4640962" cy="30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1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Събирането на </a:t>
            </a:r>
            <a:r>
              <a:rPr lang="bg-BG" b="1" dirty="0"/>
              <a:t>информация</a:t>
            </a:r>
            <a:r>
              <a:rPr lang="bg-BG" dirty="0"/>
              <a:t> в компютрите се извършва с помощта на </a:t>
            </a:r>
            <a:r>
              <a:rPr lang="bg-BG" b="1" dirty="0"/>
              <a:t>входни устройства </a:t>
            </a:r>
            <a:r>
              <a:rPr lang="bg-BG" dirty="0"/>
              <a:t>като например:</a:t>
            </a:r>
          </a:p>
          <a:p>
            <a:pPr lvl="1"/>
            <a:r>
              <a:rPr lang="bg-BG" dirty="0"/>
              <a:t>Клавиатура</a:t>
            </a:r>
          </a:p>
          <a:p>
            <a:pPr lvl="1"/>
            <a:r>
              <a:rPr lang="bg-BG" dirty="0"/>
              <a:t>Мишка</a:t>
            </a:r>
          </a:p>
          <a:p>
            <a:pPr lvl="1"/>
            <a:r>
              <a:rPr lang="bg-BG" dirty="0"/>
              <a:t>Микрофон</a:t>
            </a:r>
          </a:p>
          <a:p>
            <a:pPr lvl="1"/>
            <a:r>
              <a:rPr lang="bg-BG" dirty="0"/>
              <a:t>Скенер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30549"/>
          <a:stretch/>
        </p:blipFill>
        <p:spPr>
          <a:xfrm>
            <a:off x="3486915" y="2345636"/>
            <a:ext cx="4319085" cy="1893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5" t="25459" r="13099" b="18529"/>
          <a:stretch/>
        </p:blipFill>
        <p:spPr>
          <a:xfrm>
            <a:off x="8668055" y="1896920"/>
            <a:ext cx="2565000" cy="1968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17" y="4509000"/>
            <a:ext cx="1814977" cy="199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00" y="4052718"/>
            <a:ext cx="2477526" cy="27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цел </a:t>
            </a:r>
            <a:r>
              <a:rPr lang="bg-BG" b="1" dirty="0"/>
              <a:t>запазване</a:t>
            </a:r>
            <a:r>
              <a:rPr lang="bg-BG" dirty="0"/>
              <a:t> и </a:t>
            </a:r>
            <a:r>
              <a:rPr lang="bg-BG" b="1" dirty="0"/>
              <a:t>преизползване</a:t>
            </a:r>
            <a:r>
              <a:rPr lang="bg-BG" dirty="0"/>
              <a:t> на информация, тя се </a:t>
            </a:r>
            <a:r>
              <a:rPr lang="bg-BG" b="1" dirty="0"/>
              <a:t>съхранява</a:t>
            </a:r>
            <a:r>
              <a:rPr lang="bg-BG" dirty="0"/>
              <a:t> на различни</a:t>
            </a:r>
            <a:r>
              <a:rPr lang="en-US" dirty="0"/>
              <a:t> </a:t>
            </a:r>
            <a:r>
              <a:rPr lang="bg-BG" dirty="0"/>
              <a:t>носители на информация (</a:t>
            </a:r>
            <a:r>
              <a:rPr lang="bg-BG" b="1" dirty="0"/>
              <a:t>НИ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Твърд диск</a:t>
            </a:r>
            <a:r>
              <a:rPr lang="en-US" dirty="0"/>
              <a:t> (</a:t>
            </a:r>
            <a:r>
              <a:rPr lang="en-US" b="1" dirty="0"/>
              <a:t>HDD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Дигитален видеодиск </a:t>
            </a:r>
            <a:r>
              <a:rPr lang="en-US" dirty="0"/>
              <a:t>(</a:t>
            </a:r>
            <a:r>
              <a:rPr lang="en-US" b="1" dirty="0"/>
              <a:t>DVD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Флашпамет (</a:t>
            </a:r>
            <a:r>
              <a:rPr lang="en-US" b="1" dirty="0"/>
              <a:t>USB</a:t>
            </a:r>
            <a:r>
              <a:rPr lang="bg-BG" b="1" dirty="0"/>
              <a:t> </a:t>
            </a:r>
            <a:r>
              <a:rPr lang="en-US" b="1" dirty="0"/>
              <a:t>stick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информация</a:t>
            </a:r>
            <a:endParaRPr lang="en-US" dirty="0"/>
          </a:p>
        </p:txBody>
      </p:sp>
      <p:pic>
        <p:nvPicPr>
          <p:cNvPr id="5" name="Picture 2" descr="Download HDD Hard Disk Drive PNG Image for Fre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6548" y="2297491"/>
            <a:ext cx="2934452" cy="282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23" y="3901037"/>
            <a:ext cx="2629716" cy="254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02" y="4710985"/>
            <a:ext cx="4500000" cy="17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Обработването</a:t>
            </a:r>
            <a:r>
              <a:rPr lang="bg-BG" dirty="0"/>
              <a:t> на информация включва </a:t>
            </a:r>
            <a:r>
              <a:rPr lang="bg-BG" b="1" dirty="0"/>
              <a:t>анализиране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извършване на различни операции</a:t>
            </a:r>
          </a:p>
          <a:p>
            <a:pPr lvl="1"/>
            <a:r>
              <a:rPr lang="bg-BG" dirty="0"/>
              <a:t>Осъществява се от различни </a:t>
            </a:r>
            <a:r>
              <a:rPr lang="bg-BG" b="1" dirty="0"/>
              <a:t>компютърни програми</a:t>
            </a:r>
          </a:p>
          <a:p>
            <a:r>
              <a:rPr lang="bg-BG" dirty="0"/>
              <a:t>Вие вече познавате и използвате различни програми за обработка на:</a:t>
            </a:r>
          </a:p>
          <a:p>
            <a:pPr lvl="1"/>
            <a:r>
              <a:rPr lang="bg-BG" dirty="0"/>
              <a:t>Текст</a:t>
            </a:r>
          </a:p>
          <a:p>
            <a:pPr lvl="1"/>
            <a:r>
              <a:rPr lang="bg-BG" dirty="0"/>
              <a:t>Изображения</a:t>
            </a:r>
          </a:p>
          <a:p>
            <a:pPr lvl="1"/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Обработване на информация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87" y="4147525"/>
            <a:ext cx="2117433" cy="1969212"/>
          </a:xfrm>
          <a:prstGeom prst="rect">
            <a:avLst/>
          </a:prstGeom>
        </p:spPr>
      </p:pic>
      <p:pic>
        <p:nvPicPr>
          <p:cNvPr id="6146" name="Picture 2" descr="This the paint logo. Paint allows you to draw on th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60" y="39483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00" y="4147525"/>
            <a:ext cx="2118144" cy="19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Информацията може да бъде </a:t>
            </a:r>
            <a:r>
              <a:rPr lang="bg-BG" b="1" dirty="0"/>
              <a:t>разпространявана</a:t>
            </a:r>
            <a:r>
              <a:rPr lang="bg-BG" dirty="0"/>
              <a:t> чрез </a:t>
            </a:r>
            <a:r>
              <a:rPr lang="bg-BG" b="1" dirty="0"/>
              <a:t>изходни устройства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Принтер</a:t>
            </a:r>
          </a:p>
          <a:p>
            <a:pPr lvl="1"/>
            <a:r>
              <a:rPr lang="bg-BG" dirty="0"/>
              <a:t>Тонколони</a:t>
            </a:r>
          </a:p>
          <a:p>
            <a:pPr lvl="1"/>
            <a:r>
              <a:rPr lang="bg-BG" dirty="0"/>
              <a:t>Слушалки</a:t>
            </a:r>
          </a:p>
          <a:p>
            <a:pPr lvl="1"/>
            <a:r>
              <a:rPr lang="bg-BG" dirty="0"/>
              <a:t>Монитор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Разпостраняване 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4" b="15044"/>
          <a:stretch/>
        </p:blipFill>
        <p:spPr>
          <a:xfrm>
            <a:off x="4296000" y="2343552"/>
            <a:ext cx="2671995" cy="1905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2" b="14572"/>
          <a:stretch/>
        </p:blipFill>
        <p:spPr>
          <a:xfrm>
            <a:off x="7776834" y="2046279"/>
            <a:ext cx="2858425" cy="1945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3"/>
          <a:stretch/>
        </p:blipFill>
        <p:spPr>
          <a:xfrm>
            <a:off x="3126000" y="4355102"/>
            <a:ext cx="1984272" cy="2409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4" b="5015"/>
          <a:stretch/>
        </p:blipFill>
        <p:spPr>
          <a:xfrm>
            <a:off x="7414110" y="4098530"/>
            <a:ext cx="320407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3984</TotalTime>
  <Words>692</Words>
  <Application>Microsoft Office PowerPoint</Application>
  <PresentationFormat>Widescreen</PresentationFormat>
  <Paragraphs>136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Söhne</vt:lpstr>
      <vt:lpstr>Arial</vt:lpstr>
      <vt:lpstr>Calibri</vt:lpstr>
      <vt:lpstr>Consolas</vt:lpstr>
      <vt:lpstr>Wingdings</vt:lpstr>
      <vt:lpstr>SoftUni</vt:lpstr>
      <vt:lpstr>Информация. Мерни единици за информация</vt:lpstr>
      <vt:lpstr>Съдържание</vt:lpstr>
      <vt:lpstr>Информация</vt:lpstr>
      <vt:lpstr>Нека си припомним! (1)</vt:lpstr>
      <vt:lpstr>Нека си припомним! (2)</vt:lpstr>
      <vt:lpstr>Събиране на информация</vt:lpstr>
      <vt:lpstr>Съхраняване на информация</vt:lpstr>
      <vt:lpstr>Обработване на информация</vt:lpstr>
      <vt:lpstr>Разпостраняване на информация</vt:lpstr>
      <vt:lpstr>Информация – схема </vt:lpstr>
      <vt:lpstr>Основни единици за измерване на информация</vt:lpstr>
      <vt:lpstr>История на компютърната архитектура</vt:lpstr>
      <vt:lpstr>Основни единици (1)</vt:lpstr>
      <vt:lpstr>Основни единици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Основни единици за измерване на информация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198</cp:revision>
  <dcterms:created xsi:type="dcterms:W3CDTF">2018-05-23T13:08:44Z</dcterms:created>
  <dcterms:modified xsi:type="dcterms:W3CDTF">2024-05-13T10:34:42Z</dcterms:modified>
  <cp:category/>
</cp:coreProperties>
</file>