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2"/>
  </p:notesMasterIdLst>
  <p:handoutMasterIdLst>
    <p:handoutMasterId r:id="rId33"/>
  </p:handoutMasterIdLst>
  <p:sldIdLst>
    <p:sldId id="503" r:id="rId2"/>
    <p:sldId id="276" r:id="rId3"/>
    <p:sldId id="353" r:id="rId4"/>
    <p:sldId id="735" r:id="rId5"/>
    <p:sldId id="736" r:id="rId6"/>
    <p:sldId id="738" r:id="rId7"/>
    <p:sldId id="739" r:id="rId8"/>
    <p:sldId id="610" r:id="rId9"/>
    <p:sldId id="732" r:id="rId10"/>
    <p:sldId id="733" r:id="rId11"/>
    <p:sldId id="734" r:id="rId12"/>
    <p:sldId id="737" r:id="rId13"/>
    <p:sldId id="649" r:id="rId14"/>
    <p:sldId id="707" r:id="rId15"/>
    <p:sldId id="708" r:id="rId16"/>
    <p:sldId id="710" r:id="rId17"/>
    <p:sldId id="714" r:id="rId18"/>
    <p:sldId id="720" r:id="rId19"/>
    <p:sldId id="721" r:id="rId20"/>
    <p:sldId id="726" r:id="rId21"/>
    <p:sldId id="723" r:id="rId22"/>
    <p:sldId id="724" r:id="rId23"/>
    <p:sldId id="725" r:id="rId24"/>
    <p:sldId id="731" r:id="rId25"/>
    <p:sldId id="729" r:id="rId26"/>
    <p:sldId id="728" r:id="rId27"/>
    <p:sldId id="722" r:id="rId28"/>
    <p:sldId id="633" r:id="rId29"/>
    <p:sldId id="504" r:id="rId30"/>
    <p:sldId id="50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Визуализация на данни в Windows Forms" id="{66DCFE1F-60FD-44F2-BE82-706DDBC14898}">
          <p14:sldIdLst>
            <p14:sldId id="353"/>
            <p14:sldId id="735"/>
            <p14:sldId id="736"/>
            <p14:sldId id="738"/>
            <p14:sldId id="739"/>
          </p14:sldIdLst>
        </p14:section>
        <p14:section name="DataGridView" id="{EB44CA50-B176-0C4C-B0D0-5459023C7783}">
          <p14:sldIdLst>
            <p14:sldId id="610"/>
            <p14:sldId id="732"/>
            <p14:sldId id="733"/>
            <p14:sldId id="734"/>
            <p14:sldId id="737"/>
          </p14:sldIdLst>
        </p14:section>
        <p14:section name="Примерно приложение" id="{A764BDC4-FBCF-8642-9DA0-2A050F6690EB}">
          <p14:sldIdLst>
            <p14:sldId id="649"/>
            <p14:sldId id="707"/>
            <p14:sldId id="708"/>
            <p14:sldId id="710"/>
            <p14:sldId id="714"/>
            <p14:sldId id="720"/>
            <p14:sldId id="721"/>
            <p14:sldId id="726"/>
            <p14:sldId id="723"/>
            <p14:sldId id="724"/>
            <p14:sldId id="725"/>
            <p14:sldId id="731"/>
            <p14:sldId id="729"/>
            <p14:sldId id="728"/>
            <p14:sldId id="722"/>
          </p14:sldIdLst>
        </p14:section>
        <p14:section name="Заключение" id="{E19D07F1-86E2-47E9-B2AB-7ADC4F89DC12}">
          <p14:sldIdLst>
            <p14:sldId id="633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011" autoAdjust="0"/>
    <p:restoredTop sz="95188" autoAdjust="0"/>
  </p:normalViewPr>
  <p:slideViewPr>
    <p:cSldViewPr showGuides="1">
      <p:cViewPr varScale="1">
        <p:scale>
          <a:sx n="75" d="100"/>
          <a:sy n="75" d="100"/>
        </p:scale>
        <p:origin x="160" y="91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22.05.24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5/22/24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714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7621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7044202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FAF785-0C8D-730E-8E59-68198DC82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93447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buClr>
                <a:schemeClr val="tx1"/>
              </a:buClr>
              <a:defRPr/>
            </a:lvl1pPr>
            <a:lvl2pPr latinLnBrk="0">
              <a:buClr>
                <a:schemeClr val="tx1"/>
              </a:buClr>
              <a:defRPr/>
            </a:lvl2pPr>
            <a:lvl3pPr latinLnBrk="0">
              <a:buClr>
                <a:schemeClr val="tx1"/>
              </a:buClr>
              <a:defRPr/>
            </a:lvl3pPr>
            <a:lvl4pPr latinLnBrk="0">
              <a:buClr>
                <a:schemeClr val="tx1"/>
              </a:buClr>
              <a:defRPr/>
            </a:lvl4pPr>
            <a:lvl5pPr latinLnBrk="0">
              <a:buClr>
                <a:schemeClr val="tx1"/>
              </a:buClr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Курс “Информационни системи"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1306057"/>
          </a:xfrm>
        </p:spPr>
        <p:txBody>
          <a:bodyPr>
            <a:normAutofit/>
          </a:bodyPr>
          <a:lstStyle/>
          <a:p>
            <a:r>
              <a:rPr lang="bg-BG" dirty="0"/>
              <a:t>Визуализация на данни, </a:t>
            </a:r>
            <a:r>
              <a:rPr lang="en-US" dirty="0"/>
              <a:t>Data Binding, DataGridView</a:t>
            </a:r>
            <a:endParaRPr lang="bg-BG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>
            <a:noAutofit/>
          </a:bodyPr>
          <a:lstStyle/>
          <a:p>
            <a:r>
              <a:rPr lang="bg-BG" sz="4400" dirty="0"/>
              <a:t>Свързване на </a:t>
            </a:r>
            <a:r>
              <a:rPr lang="en-US" sz="4400" dirty="0"/>
              <a:t>Windows Forms </a:t>
            </a:r>
            <a:r>
              <a:rPr lang="bg-BG" sz="4400" dirty="0"/>
              <a:t>с база данни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89CDB-9A69-7B24-74E6-10BF87DE1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7097" y="3054314"/>
            <a:ext cx="1827780" cy="85270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A6C893F-B1FD-6B4A-369A-4E179B2193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71896" y="2619136"/>
            <a:ext cx="3434104" cy="29189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DataSource</a:t>
            </a:r>
            <a:endParaRPr lang="bg-BG" sz="3200" b="1" dirty="0">
              <a:solidFill>
                <a:schemeClr val="bg1"/>
              </a:solidFill>
            </a:endParaRPr>
          </a:p>
          <a:p>
            <a:pPr lvl="1"/>
            <a:r>
              <a:rPr lang="bg-BG" sz="3000" dirty="0"/>
              <a:t>Задава </a:t>
            </a:r>
            <a:r>
              <a:rPr lang="bg-BG" sz="3000" b="1" dirty="0">
                <a:solidFill>
                  <a:schemeClr val="bg1"/>
                </a:solidFill>
              </a:rPr>
              <a:t>източникът</a:t>
            </a:r>
            <a:r>
              <a:rPr lang="bg-BG" sz="3000" dirty="0"/>
              <a:t> на </a:t>
            </a:r>
            <a:r>
              <a:rPr lang="bg-BG" sz="3000" b="1" dirty="0"/>
              <a:t>данни</a:t>
            </a:r>
          </a:p>
          <a:p>
            <a:pPr lvl="1"/>
            <a:r>
              <a:rPr lang="en-US" sz="3000" b="1" dirty="0"/>
              <a:t>Data Binding </a:t>
            </a:r>
            <a:r>
              <a:rPr lang="bg-BG" sz="3000" dirty="0"/>
              <a:t>се извършва при </a:t>
            </a:r>
            <a:r>
              <a:rPr lang="bg-BG" sz="3000" b="1" dirty="0"/>
              <a:t>извикването</a:t>
            </a:r>
            <a:r>
              <a:rPr lang="bg-BG" sz="3000" dirty="0"/>
              <a:t> на </a:t>
            </a:r>
            <a:r>
              <a:rPr lang="bg-BG" sz="3000" b="1" dirty="0"/>
              <a:t>метод</a:t>
            </a:r>
          </a:p>
          <a:p>
            <a:r>
              <a:rPr lang="en-US" sz="3200" b="1" dirty="0">
                <a:solidFill>
                  <a:schemeClr val="bg1"/>
                </a:solidFill>
              </a:rPr>
              <a:t>ReadOnly</a:t>
            </a:r>
            <a:endParaRPr lang="bg-BG" sz="3200" b="1" dirty="0">
              <a:solidFill>
                <a:schemeClr val="bg1"/>
              </a:solidFill>
            </a:endParaRPr>
          </a:p>
          <a:p>
            <a:pPr lvl="1"/>
            <a:r>
              <a:rPr lang="bg-BG" sz="3000" b="1" dirty="0"/>
              <a:t>Разрешава</a:t>
            </a:r>
            <a:r>
              <a:rPr lang="en-US" sz="3000" dirty="0"/>
              <a:t>/</a:t>
            </a:r>
            <a:r>
              <a:rPr lang="bg-BG" sz="3000" b="1" dirty="0"/>
              <a:t>забранява</a:t>
            </a:r>
            <a:r>
              <a:rPr lang="bg-BG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редакция</a:t>
            </a:r>
            <a:r>
              <a:rPr lang="bg-BG" sz="3000" dirty="0"/>
              <a:t> на </a:t>
            </a:r>
            <a:r>
              <a:rPr lang="bg-BG" sz="3000" b="1" dirty="0"/>
              <a:t>данни</a:t>
            </a:r>
          </a:p>
          <a:p>
            <a:pPr lvl="1"/>
            <a:r>
              <a:rPr lang="bg-BG" sz="3000" b="1" dirty="0">
                <a:solidFill>
                  <a:schemeClr val="bg1"/>
                </a:solidFill>
              </a:rPr>
              <a:t>Препоръчителен</a:t>
            </a:r>
            <a:r>
              <a:rPr lang="bg-BG" sz="3000" dirty="0"/>
              <a:t> начин за </a:t>
            </a:r>
            <a:r>
              <a:rPr lang="bg-BG" sz="3000" b="1" dirty="0"/>
              <a:t>ползване</a:t>
            </a:r>
            <a:r>
              <a:rPr lang="bg-BG" sz="3000" dirty="0"/>
              <a:t> е с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endParaRPr lang="bg-BG" sz="30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3200" b="1" dirty="0">
                <a:solidFill>
                  <a:schemeClr val="bg1"/>
                </a:solidFill>
              </a:rPr>
              <a:t>TableStyles</a:t>
            </a:r>
            <a:endParaRPr lang="bg-BG" sz="3200" b="1" dirty="0">
              <a:solidFill>
                <a:schemeClr val="bg1"/>
              </a:solidFill>
            </a:endParaRPr>
          </a:p>
          <a:p>
            <a:pPr lvl="1"/>
            <a:r>
              <a:rPr lang="bg-BG" dirty="0"/>
              <a:t>Задава </a:t>
            </a:r>
            <a:r>
              <a:rPr lang="bg-BG" b="1" dirty="0">
                <a:solidFill>
                  <a:schemeClr val="bg1"/>
                </a:solidFill>
              </a:rPr>
              <a:t>стилове</a:t>
            </a:r>
            <a:r>
              <a:rPr lang="bg-BG" dirty="0"/>
              <a:t> за </a:t>
            </a:r>
            <a:r>
              <a:rPr lang="bg-BG" b="1" dirty="0"/>
              <a:t>таблицата</a:t>
            </a:r>
            <a:endParaRPr lang="en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Свойства на </a:t>
            </a:r>
            <a:r>
              <a:rPr lang="en-US" dirty="0"/>
              <a:t>DataGridView</a:t>
            </a:r>
            <a:endParaRPr lang="en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EE488E-2718-6BFD-2777-82AC452780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6000" y="3204000"/>
            <a:ext cx="2475000" cy="2983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044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Създаваме </a:t>
            </a:r>
            <a:r>
              <a:rPr lang="en-US" b="1" dirty="0">
                <a:solidFill>
                  <a:schemeClr val="bg1"/>
                </a:solidFill>
              </a:rPr>
              <a:t>Windows Forms </a:t>
            </a:r>
            <a:r>
              <a:rPr lang="bg-BG" dirty="0"/>
              <a:t>проект във </a:t>
            </a:r>
            <a:r>
              <a:rPr lang="en-US" b="1" dirty="0"/>
              <a:t>Visual Studio</a:t>
            </a:r>
          </a:p>
          <a:p>
            <a:r>
              <a:rPr lang="bg-BG" sz="3600" dirty="0"/>
              <a:t>Намираме </a:t>
            </a:r>
            <a:r>
              <a:rPr lang="bg-BG" sz="3600" b="1" dirty="0"/>
              <a:t>контролата</a:t>
            </a:r>
            <a:r>
              <a:rPr lang="bg-BG" sz="3600" dirty="0"/>
              <a:t> в </a:t>
            </a:r>
            <a:r>
              <a:rPr lang="en-US" sz="3600" b="1" dirty="0">
                <a:solidFill>
                  <a:schemeClr val="bg1"/>
                </a:solidFill>
              </a:rPr>
              <a:t>Toolbox</a:t>
            </a:r>
            <a:r>
              <a:rPr lang="en-US" sz="3600" dirty="0"/>
              <a:t> </a:t>
            </a:r>
            <a:r>
              <a:rPr lang="bg-BG" sz="3600" dirty="0"/>
              <a:t>прозореца с контроли</a:t>
            </a:r>
            <a:endParaRPr lang="en-US" sz="3600" dirty="0"/>
          </a:p>
          <a:p>
            <a:endParaRPr lang="bg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Използване на </a:t>
            </a:r>
            <a:r>
              <a:rPr lang="en-US" dirty="0"/>
              <a:t>DataGridView (1)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5C7379-93C0-20D0-37A4-A2DFF9B319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2289" y="3080480"/>
            <a:ext cx="2516540" cy="291129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1F3C1CD-D300-28A9-8E81-1714A89225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3791" y="3415074"/>
            <a:ext cx="3107209" cy="200465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4E1AB2C-6748-3B1D-DB0F-AFBDC1D927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6000" y="3827980"/>
            <a:ext cx="4137173" cy="139317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7DBCAE8F-8460-CB6D-9D4F-1B334208F02D}"/>
              </a:ext>
            </a:extLst>
          </p:cNvPr>
          <p:cNvSpPr/>
          <p:nvPr/>
        </p:nvSpPr>
        <p:spPr>
          <a:xfrm>
            <a:off x="4549019" y="4288653"/>
            <a:ext cx="653270" cy="47183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2" name="Arrow: Right 10">
            <a:extLst>
              <a:ext uri="{FF2B5EF4-FFF2-40B4-BE49-F238E27FC236}">
                <a16:creationId xmlns:a16="http://schemas.microsoft.com/office/drawing/2014/main" id="{217D3FF4-323B-ADB2-4DF7-2B45C5C4EE96}"/>
              </a:ext>
            </a:extLst>
          </p:cNvPr>
          <p:cNvSpPr/>
          <p:nvPr/>
        </p:nvSpPr>
        <p:spPr>
          <a:xfrm>
            <a:off x="7794675" y="4300209"/>
            <a:ext cx="653270" cy="47183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417815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5528766"/>
          </a:xfrm>
        </p:spPr>
        <p:txBody>
          <a:bodyPr/>
          <a:lstStyle/>
          <a:p>
            <a:r>
              <a:rPr lang="bg-BG" sz="3200" dirty="0"/>
              <a:t>Добавяме </a:t>
            </a:r>
            <a:r>
              <a:rPr lang="en-US" sz="3200" b="1" dirty="0">
                <a:solidFill>
                  <a:schemeClr val="bg1"/>
                </a:solidFill>
              </a:rPr>
              <a:t>DataSource</a:t>
            </a:r>
            <a:endParaRPr lang="bg-BG" sz="3200" b="1" dirty="0">
              <a:solidFill>
                <a:schemeClr val="bg1"/>
              </a:solidFill>
            </a:endParaRPr>
          </a:p>
          <a:p>
            <a:pPr lvl="1"/>
            <a:r>
              <a:rPr lang="bg-BG" sz="3000" dirty="0"/>
              <a:t>С натискане на </a:t>
            </a:r>
            <a:r>
              <a:rPr lang="bg-BG" sz="3000" b="1" dirty="0">
                <a:solidFill>
                  <a:schemeClr val="bg1"/>
                </a:solidFill>
              </a:rPr>
              <a:t>бутона</a:t>
            </a:r>
            <a:r>
              <a:rPr lang="bg-BG" sz="3000" dirty="0"/>
              <a:t> на </a:t>
            </a:r>
            <a:r>
              <a:rPr lang="bg-BG" sz="3000" b="1" dirty="0"/>
              <a:t>контролата</a:t>
            </a:r>
          </a:p>
          <a:p>
            <a:r>
              <a:rPr lang="bg-BG" sz="3200" dirty="0"/>
              <a:t>Задаваме </a:t>
            </a:r>
            <a:r>
              <a:rPr lang="bg-BG" sz="3200" b="1" dirty="0">
                <a:solidFill>
                  <a:schemeClr val="bg1"/>
                </a:solidFill>
              </a:rPr>
              <a:t>свойства</a:t>
            </a:r>
          </a:p>
          <a:p>
            <a:pPr lvl="1"/>
            <a:r>
              <a:rPr lang="bg-BG" sz="3000" dirty="0"/>
              <a:t>С </a:t>
            </a:r>
            <a:r>
              <a:rPr lang="bg-BG" sz="3000" b="1" dirty="0"/>
              <a:t>десен бутон </a:t>
            </a:r>
            <a:r>
              <a:rPr lang="bg-BG" sz="3000" dirty="0"/>
              <a:t>върху </a:t>
            </a:r>
            <a:r>
              <a:rPr lang="bg-BG" sz="3000" b="1" dirty="0"/>
              <a:t>контролата</a:t>
            </a:r>
            <a:r>
              <a:rPr lang="bg-BG" sz="3000" dirty="0"/>
              <a:t> -&gt;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Edit Columns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Използване на </a:t>
            </a:r>
            <a:r>
              <a:rPr lang="en-US" dirty="0"/>
              <a:t>DataGridView (2)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204932-6255-376F-6310-18B4D4461B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25701" y="3758396"/>
            <a:ext cx="3105000" cy="275514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7D2A26A-F5B1-726B-766E-F98130D177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48417" y="3758397"/>
            <a:ext cx="4978832" cy="275514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14366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Магазин с продукти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Примерно приложение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78EA4E-4DBD-B5A1-4D1F-933DBA1F9A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465400"/>
            <a:ext cx="7772400" cy="418292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729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F32E4F-E2EF-31D2-89A4-597E31CBAB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95534-CDA4-8D4D-CB49-BAEE33A7F5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Създаваме нов </a:t>
            </a:r>
            <a:r>
              <a:rPr lang="en-US" sz="3200" b="1" dirty="0"/>
              <a:t>WinForms</a:t>
            </a:r>
            <a:r>
              <a:rPr lang="en-US" sz="3200" dirty="0"/>
              <a:t> </a:t>
            </a:r>
            <a:r>
              <a:rPr lang="bg-BG" sz="3200" dirty="0"/>
              <a:t>проект</a:t>
            </a:r>
            <a:r>
              <a:rPr lang="en-US" sz="3200" dirty="0"/>
              <a:t> </a:t>
            </a:r>
            <a:r>
              <a:rPr lang="bg-BG" sz="3200" dirty="0"/>
              <a:t>и задаваме подходящо </a:t>
            </a:r>
            <a:r>
              <a:rPr lang="bg-BG" sz="3200" b="1" dirty="0"/>
              <a:t>име</a:t>
            </a:r>
            <a:r>
              <a:rPr lang="bg-BG" sz="3200" dirty="0"/>
              <a:t>, например ”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StoreApp</a:t>
            </a:r>
            <a:r>
              <a:rPr lang="bg-BG" sz="3200" dirty="0"/>
              <a:t>"</a:t>
            </a:r>
            <a:endParaRPr lang="en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3828FB-E08D-CB64-BD97-65FE8CABF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</a:t>
            </a:r>
            <a:r>
              <a:rPr lang="en-US" dirty="0"/>
              <a:t>WinForms </a:t>
            </a:r>
            <a:r>
              <a:rPr lang="bg-BG" dirty="0"/>
              <a:t>приложение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F0A41E-D773-800B-FF7F-51C48F21A9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7184" y="2986585"/>
            <a:ext cx="5784311" cy="194784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BDA98F1-B320-9F24-C73B-B4829FAEE6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11656" y="1870023"/>
            <a:ext cx="4309459" cy="418096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Arrow: Right 10">
            <a:extLst>
              <a:ext uri="{FF2B5EF4-FFF2-40B4-BE49-F238E27FC236}">
                <a16:creationId xmlns:a16="http://schemas.microsoft.com/office/drawing/2014/main" id="{C4A85985-122B-C335-1CB3-B67D2ADCFFB3}"/>
              </a:ext>
            </a:extLst>
          </p:cNvPr>
          <p:cNvSpPr/>
          <p:nvPr/>
        </p:nvSpPr>
        <p:spPr>
          <a:xfrm>
            <a:off x="6258339" y="3651063"/>
            <a:ext cx="813695" cy="6188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17255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F32E4F-E2EF-31D2-89A4-597E31CBAB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95534-CDA4-8D4D-CB49-BAEE33A7F5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525598" cy="5528766"/>
          </a:xfrm>
        </p:spPr>
        <p:txBody>
          <a:bodyPr/>
          <a:lstStyle/>
          <a:p>
            <a:r>
              <a:rPr lang="bg-BG" sz="3000" dirty="0"/>
              <a:t>Свързваме се със сървъра</a:t>
            </a:r>
          </a:p>
          <a:p>
            <a:pPr lvl="1"/>
            <a:r>
              <a:rPr lang="en-US" sz="2800" b="1" dirty="0">
                <a:solidFill>
                  <a:schemeClr val="bg1"/>
                </a:solidFill>
              </a:rPr>
              <a:t>Tools</a:t>
            </a:r>
            <a:r>
              <a:rPr lang="en-US" sz="2800" dirty="0"/>
              <a:t> -&gt; </a:t>
            </a:r>
            <a:r>
              <a:rPr lang="en-US" sz="2800" b="1" dirty="0">
                <a:solidFill>
                  <a:schemeClr val="bg1"/>
                </a:solidFill>
              </a:rPr>
              <a:t>Connect to Database</a:t>
            </a:r>
            <a:endParaRPr lang="bg-BG" sz="2800" dirty="0"/>
          </a:p>
          <a:p>
            <a:r>
              <a:rPr lang="bg-BG" sz="3000" dirty="0"/>
              <a:t>Свързваме се с </a:t>
            </a:r>
            <a:r>
              <a:rPr lang="bg-BG" sz="3000" b="1" dirty="0"/>
              <a:t>локалната</a:t>
            </a:r>
            <a:r>
              <a:rPr lang="bg-BG" sz="3000" dirty="0"/>
              <a:t> ни </a:t>
            </a:r>
            <a:r>
              <a:rPr lang="bg-BG" sz="3000" b="1" dirty="0"/>
              <a:t>инстанция</a:t>
            </a:r>
            <a:r>
              <a:rPr lang="bg-BG" sz="3000" dirty="0"/>
              <a:t> на </a:t>
            </a:r>
            <a:r>
              <a:rPr lang="en-US" sz="3000" b="1" dirty="0">
                <a:solidFill>
                  <a:schemeClr val="bg1"/>
                </a:solidFill>
              </a:rPr>
              <a:t>SQL </a:t>
            </a:r>
            <a:r>
              <a:rPr lang="bg-BG" sz="3000" b="1" dirty="0">
                <a:solidFill>
                  <a:schemeClr val="bg1"/>
                </a:solidFill>
              </a:rPr>
              <a:t>сървъра</a:t>
            </a:r>
            <a:endParaRPr lang="en-US" sz="3000" b="1" dirty="0">
              <a:solidFill>
                <a:schemeClr val="bg1"/>
              </a:solidFill>
            </a:endParaRPr>
          </a:p>
          <a:p>
            <a:r>
              <a:rPr lang="bg-BG" sz="3000" dirty="0"/>
              <a:t>Създаваме </a:t>
            </a:r>
            <a:r>
              <a:rPr lang="bg-BG" sz="3000" b="1" dirty="0">
                <a:solidFill>
                  <a:schemeClr val="bg1"/>
                </a:solidFill>
              </a:rPr>
              <a:t>база данни</a:t>
            </a:r>
          </a:p>
          <a:p>
            <a:pPr lvl="1"/>
            <a:r>
              <a:rPr lang="bg-BG" sz="2800" dirty="0"/>
              <a:t>В полето </a:t>
            </a:r>
            <a:r>
              <a:rPr lang="en-US" sz="2800" b="1" dirty="0"/>
              <a:t>Select or enter a database name</a:t>
            </a:r>
            <a:r>
              <a:rPr lang="bg-BG" sz="2800" dirty="0"/>
              <a:t> задаваме </a:t>
            </a:r>
            <a:r>
              <a:rPr lang="bg-BG" sz="2800" b="1" dirty="0">
                <a:solidFill>
                  <a:schemeClr val="bg1"/>
                </a:solidFill>
              </a:rPr>
              <a:t>подходящо име</a:t>
            </a:r>
            <a:r>
              <a:rPr lang="en-US" sz="2800" dirty="0"/>
              <a:t>,</a:t>
            </a:r>
            <a:r>
              <a:rPr lang="bg-BG" sz="2800" dirty="0"/>
              <a:t> например</a:t>
            </a:r>
            <a:r>
              <a:rPr lang="en-US" sz="2800" dirty="0"/>
              <a:t> </a:t>
            </a:r>
            <a:r>
              <a:rPr lang="bg-BG" sz="2800" dirty="0"/>
              <a:t>"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StoreDb</a:t>
            </a:r>
            <a:r>
              <a:rPr lang="bg-BG" sz="2800" dirty="0"/>
              <a:t>"</a:t>
            </a:r>
            <a:endParaRPr lang="en-US" sz="2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3828FB-E08D-CB64-BD97-65FE8CABF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Свързване на сървър и конфигурация на връзка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F3CB0C-6EB1-10A0-4C8D-E62A704137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4515" y="1215053"/>
            <a:ext cx="3915000" cy="529194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3098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F32E4F-E2EF-31D2-89A4-597E31CBAB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95534-CDA4-8D4D-CB49-BAEE33A7F5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435598" cy="5528766"/>
          </a:xfrm>
        </p:spPr>
        <p:txBody>
          <a:bodyPr>
            <a:normAutofit/>
          </a:bodyPr>
          <a:lstStyle/>
          <a:p>
            <a:r>
              <a:rPr lang="bg-BG" sz="2800" dirty="0"/>
              <a:t>Избираме да създадем </a:t>
            </a:r>
            <a:r>
              <a:rPr lang="bg-BG" sz="2800" b="1" dirty="0">
                <a:solidFill>
                  <a:schemeClr val="bg1"/>
                </a:solidFill>
              </a:rPr>
              <a:t>нова</a:t>
            </a:r>
            <a:r>
              <a:rPr lang="bg-BG" sz="2800" dirty="0"/>
              <a:t> база данни</a:t>
            </a:r>
          </a:p>
          <a:p>
            <a:r>
              <a:rPr lang="bg-BG" sz="2800" dirty="0"/>
              <a:t>В </a:t>
            </a:r>
            <a:r>
              <a:rPr lang="en-US" sz="2800" b="1" dirty="0">
                <a:solidFill>
                  <a:schemeClr val="bg1"/>
                </a:solidFill>
              </a:rPr>
              <a:t>Server Explorer</a:t>
            </a:r>
            <a:r>
              <a:rPr lang="bg-BG" sz="2800" b="1" dirty="0">
                <a:solidFill>
                  <a:schemeClr val="bg1"/>
                </a:solidFill>
              </a:rPr>
              <a:t> </a:t>
            </a:r>
            <a:r>
              <a:rPr lang="bg-BG" sz="2800" dirty="0"/>
              <a:t>-</a:t>
            </a:r>
            <a:r>
              <a:rPr lang="en-US" sz="2800" dirty="0"/>
              <a:t>&gt; </a:t>
            </a:r>
            <a:r>
              <a:rPr lang="en-US" sz="2800" b="1" dirty="0">
                <a:solidFill>
                  <a:schemeClr val="bg1"/>
                </a:solidFill>
              </a:rPr>
              <a:t>StoreDb</a:t>
            </a:r>
            <a:r>
              <a:rPr lang="en-US" sz="2800" dirty="0"/>
              <a:t> -&gt;</a:t>
            </a:r>
            <a:r>
              <a:rPr lang="en-US" sz="2800" b="1" dirty="0">
                <a:solidFill>
                  <a:schemeClr val="bg1"/>
                </a:solidFill>
              </a:rPr>
              <a:t> New Query</a:t>
            </a:r>
          </a:p>
          <a:p>
            <a:r>
              <a:rPr lang="bg-BG" sz="2800" dirty="0"/>
              <a:t>Изпълняваме дадения </a:t>
            </a:r>
            <a:r>
              <a:rPr lang="en-US" sz="2800" b="1" dirty="0">
                <a:solidFill>
                  <a:schemeClr val="bg1"/>
                </a:solidFill>
              </a:rPr>
              <a:t>SQL </a:t>
            </a:r>
            <a:r>
              <a:rPr lang="bg-BG" sz="2800" b="1" dirty="0">
                <a:solidFill>
                  <a:schemeClr val="bg1"/>
                </a:solidFill>
              </a:rPr>
              <a:t>скрипт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3828FB-E08D-CB64-BD97-65FE8CABF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и попълване на база данни</a:t>
            </a:r>
            <a:endParaRPr lang="en-BG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7F0D9CAD-D9BA-889C-C5EE-7E8DFDDC94FF}"/>
              </a:ext>
            </a:extLst>
          </p:cNvPr>
          <p:cNvSpPr txBox="1">
            <a:spLocks/>
          </p:cNvSpPr>
          <p:nvPr/>
        </p:nvSpPr>
        <p:spPr>
          <a:xfrm>
            <a:off x="595027" y="3073817"/>
            <a:ext cx="11001946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CREATE TABLE Products (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Id INT PRIMARY KEY,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Name NVARCHAR(50),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Category NVARCHAR(50)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INSERT INTO Products (Id, Name, Category)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VALUES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(1, 'Laptop', 'Electronics'),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(2, 'Smartphone', 'Electronics'),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(3, 'Desk', 'Furniture’),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9A5DED-27A8-DA6D-2A2C-0CFA978299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83755" y="1302228"/>
            <a:ext cx="3313218" cy="531655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20896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Инсталираме нужните </a:t>
            </a:r>
            <a:r>
              <a:rPr lang="en-US" sz="3200" b="1" dirty="0">
                <a:solidFill>
                  <a:schemeClr val="bg1"/>
                </a:solidFill>
              </a:rPr>
              <a:t>EF </a:t>
            </a:r>
            <a:r>
              <a:rPr lang="bg-BG" sz="3200" b="1" dirty="0">
                <a:solidFill>
                  <a:schemeClr val="bg1"/>
                </a:solidFill>
              </a:rPr>
              <a:t>пакети</a:t>
            </a:r>
          </a:p>
          <a:p>
            <a:r>
              <a:rPr lang="en-US" sz="3200" b="1" dirty="0">
                <a:solidFill>
                  <a:schemeClr val="bg1"/>
                </a:solidFill>
              </a:rPr>
              <a:t>Tools</a:t>
            </a:r>
            <a:r>
              <a:rPr lang="en-US" sz="3200" dirty="0"/>
              <a:t> -&gt; </a:t>
            </a:r>
            <a:r>
              <a:rPr lang="en-US" sz="3200" b="1" dirty="0">
                <a:solidFill>
                  <a:schemeClr val="bg1"/>
                </a:solidFill>
              </a:rPr>
              <a:t>NuGet Package Manager </a:t>
            </a:r>
            <a:r>
              <a:rPr lang="en-US" sz="3200" dirty="0"/>
              <a:t>-&gt; </a:t>
            </a:r>
            <a:r>
              <a:rPr lang="en-US" sz="3200" b="1" dirty="0">
                <a:solidFill>
                  <a:schemeClr val="bg1"/>
                </a:solidFill>
              </a:rPr>
              <a:t>Package Manager Console</a:t>
            </a:r>
          </a:p>
          <a:p>
            <a:endParaRPr lang="en-US" sz="3200" b="1" dirty="0">
              <a:solidFill>
                <a:schemeClr val="bg1"/>
              </a:solidFill>
            </a:endParaRPr>
          </a:p>
          <a:p>
            <a:endParaRPr lang="en-US" sz="3200" b="1" dirty="0">
              <a:solidFill>
                <a:schemeClr val="bg1"/>
              </a:solidFill>
            </a:endParaRPr>
          </a:p>
          <a:p>
            <a:endParaRPr lang="en-US" sz="3200" b="1" dirty="0">
              <a:solidFill>
                <a:schemeClr val="bg1"/>
              </a:solidFill>
            </a:endParaRPr>
          </a:p>
          <a:p>
            <a:r>
              <a:rPr lang="bg-BG" sz="3200" dirty="0"/>
              <a:t>Създаваме </a:t>
            </a:r>
            <a:r>
              <a:rPr lang="en-US" sz="3200" b="1" dirty="0">
                <a:solidFill>
                  <a:schemeClr val="bg1"/>
                </a:solidFill>
              </a:rPr>
              <a:t>EF </a:t>
            </a:r>
            <a:r>
              <a:rPr lang="bg-BG" sz="3200" b="1" dirty="0">
                <a:solidFill>
                  <a:schemeClr val="bg1"/>
                </a:solidFill>
              </a:rPr>
              <a:t>модели </a:t>
            </a:r>
            <a:r>
              <a:rPr lang="bg-BG" sz="3200" dirty="0"/>
              <a:t>по базата данни:</a:t>
            </a:r>
            <a:endParaRPr lang="en-BG" sz="3200" dirty="0"/>
          </a:p>
          <a:p>
            <a:endParaRPr lang="en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Инсталиране на </a:t>
            </a:r>
            <a:r>
              <a:rPr lang="en-US" dirty="0"/>
              <a:t>EF </a:t>
            </a:r>
            <a:r>
              <a:rPr lang="bg-BG" dirty="0"/>
              <a:t>пакети и </a:t>
            </a:r>
            <a:r>
              <a:rPr lang="en-US" dirty="0"/>
              <a:t>Scaffold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43B2C0-86BC-D2B6-ADA2-7C9EB4C3C34C}"/>
              </a:ext>
            </a:extLst>
          </p:cNvPr>
          <p:cNvSpPr txBox="1">
            <a:spLocks/>
          </p:cNvSpPr>
          <p:nvPr/>
        </p:nvSpPr>
        <p:spPr>
          <a:xfrm>
            <a:off x="606000" y="2523711"/>
            <a:ext cx="11311114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Install-Package Microsoft.EntityFrameworkCore.Tools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46EDBF80-DF00-037C-AB4E-F1F72A547D47}"/>
              </a:ext>
            </a:extLst>
          </p:cNvPr>
          <p:cNvSpPr txBox="1">
            <a:spLocks/>
          </p:cNvSpPr>
          <p:nvPr/>
        </p:nvSpPr>
        <p:spPr>
          <a:xfrm>
            <a:off x="606000" y="3153547"/>
            <a:ext cx="11311114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Install-Package Microsoft.EntityFrameworkCore.SqlServer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F17DAE15-CD39-2C96-4388-862D51876DF9}"/>
              </a:ext>
            </a:extLst>
          </p:cNvPr>
          <p:cNvSpPr txBox="1">
            <a:spLocks/>
          </p:cNvSpPr>
          <p:nvPr/>
        </p:nvSpPr>
        <p:spPr>
          <a:xfrm>
            <a:off x="606000" y="3794779"/>
            <a:ext cx="11311114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Install-Package Microsoft.EntityFrameworkCore.SqlServer.Design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5BA66875-6ED9-186B-E61A-B9002BD6A96E}"/>
              </a:ext>
            </a:extLst>
          </p:cNvPr>
          <p:cNvSpPr txBox="1">
            <a:spLocks/>
          </p:cNvSpPr>
          <p:nvPr/>
        </p:nvSpPr>
        <p:spPr>
          <a:xfrm>
            <a:off x="606000" y="5278616"/>
            <a:ext cx="11311114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Scaffold-DbContext -Connection "Server=(localdb)\MSSQLLocalDB;Database=&lt;и</a:t>
            </a:r>
            <a:r>
              <a:rPr lang="bg-BG" sz="2000" b="1" noProof="1">
                <a:latin typeface="Consolas" panose="020B0609020204030204" pitchFamily="49" charset="0"/>
              </a:rPr>
              <a:t>ме на БД&gt;</a:t>
            </a:r>
            <a:r>
              <a:rPr lang="en-US" sz="2000" b="1" noProof="1">
                <a:latin typeface="Consolas" panose="020B0609020204030204" pitchFamily="49" charset="0"/>
              </a:rPr>
              <a:t>;Integrated Security=True;" -Provider Microsoft.EntityFrameworkCore.SqlServer -OutputDir Data/Models</a:t>
            </a:r>
          </a:p>
        </p:txBody>
      </p:sp>
    </p:spTree>
    <p:extLst>
      <p:ext uri="{BB962C8B-B14F-4D97-AF65-F5344CB8AC3E}">
        <p14:creationId xmlns:p14="http://schemas.microsoft.com/office/powerpoint/2010/main" val="3966053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b="1" dirty="0"/>
              <a:t>Структурираме</a:t>
            </a:r>
            <a:r>
              <a:rPr lang="bg-BG" sz="3400" dirty="0"/>
              <a:t> проекта</a:t>
            </a:r>
            <a:endParaRPr lang="en-US" sz="3400" dirty="0"/>
          </a:p>
          <a:p>
            <a:r>
              <a:rPr lang="bg-BG" sz="3400" dirty="0"/>
              <a:t>Променяме </a:t>
            </a:r>
            <a:r>
              <a:rPr lang="bg-BG" sz="3400" b="1" dirty="0"/>
              <a:t>името</a:t>
            </a:r>
            <a:r>
              <a:rPr lang="bg-BG" sz="3400" dirty="0"/>
              <a:t> на</a:t>
            </a:r>
            <a:r>
              <a:rPr lang="en-US" sz="3400" dirty="0"/>
              <a:t> </a:t>
            </a:r>
            <a:r>
              <a:rPr lang="bg-BG" sz="3400" dirty="0"/>
              <a:t>формата</a:t>
            </a:r>
          </a:p>
          <a:p>
            <a:pPr lvl="1"/>
            <a:r>
              <a:rPr lang="bg-BG" sz="3200" dirty="0"/>
              <a:t>"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Form1</a:t>
            </a:r>
            <a:r>
              <a:rPr lang="bg-BG" sz="3200" dirty="0"/>
              <a:t>"</a:t>
            </a:r>
            <a:r>
              <a:rPr lang="en-US" sz="3200" dirty="0"/>
              <a:t> </a:t>
            </a:r>
            <a:r>
              <a:rPr lang="en-US" sz="3200" dirty="0">
                <a:sym typeface="Wingdings" panose="05000000000000000000" pitchFamily="2" charset="2"/>
              </a:rPr>
              <a:t> </a:t>
            </a:r>
            <a:r>
              <a:rPr lang="bg-BG" sz="3200" dirty="0">
                <a:sym typeface="Wingdings" panose="05000000000000000000" pitchFamily="2" charset="2"/>
              </a:rPr>
              <a:t>"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FormStoreProducts</a:t>
            </a:r>
            <a:r>
              <a:rPr lang="bg-BG" sz="3200" dirty="0">
                <a:sym typeface="Wingdings" panose="05000000000000000000" pitchFamily="2" charset="2"/>
              </a:rPr>
              <a:t>"</a:t>
            </a:r>
            <a:endParaRPr lang="en-BG" sz="3200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r>
              <a:rPr lang="bg-BG" sz="3400" dirty="0">
                <a:sym typeface="Wingdings" panose="05000000000000000000" pitchFamily="2" charset="2"/>
              </a:rPr>
              <a:t>Променяме </a:t>
            </a:r>
            <a:r>
              <a:rPr lang="bg-BG" sz="3400" b="1" dirty="0">
                <a:sym typeface="Wingdings" panose="05000000000000000000" pitchFamily="2" charset="2"/>
              </a:rPr>
              <a:t>заглавието</a:t>
            </a:r>
            <a:r>
              <a:rPr lang="bg-BG" sz="3400" dirty="0">
                <a:sym typeface="Wingdings" panose="05000000000000000000" pitchFamily="2" charset="2"/>
              </a:rPr>
              <a:t> на формата</a:t>
            </a:r>
          </a:p>
          <a:p>
            <a:pPr lvl="1"/>
            <a:r>
              <a:rPr lang="bg-BG" sz="3200" dirty="0"/>
              <a:t>"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Form1</a:t>
            </a:r>
            <a:r>
              <a:rPr lang="bg-BG" sz="3200" dirty="0"/>
              <a:t>"</a:t>
            </a:r>
            <a:r>
              <a:rPr lang="en-US" sz="3200" dirty="0"/>
              <a:t> </a:t>
            </a:r>
            <a:r>
              <a:rPr lang="en-US" sz="3200" dirty="0">
                <a:sym typeface="Wingdings" panose="05000000000000000000" pitchFamily="2" charset="2"/>
              </a:rPr>
              <a:t> </a:t>
            </a:r>
            <a:r>
              <a:rPr lang="bg-BG" sz="3200" dirty="0">
                <a:sym typeface="Wingdings" panose="05000000000000000000" pitchFamily="2" charset="2"/>
              </a:rPr>
              <a:t>“</a:t>
            </a:r>
            <a:r>
              <a:rPr lang="bg-BG" sz="3200" b="1" dirty="0">
                <a:solidFill>
                  <a:schemeClr val="bg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Продукти</a:t>
            </a:r>
            <a:r>
              <a:rPr lang="bg-BG" sz="3200" dirty="0">
                <a:sym typeface="Wingdings" panose="05000000000000000000" pitchFamily="2" charset="2"/>
              </a:rPr>
              <a:t>"</a:t>
            </a:r>
            <a:endParaRPr lang="en-BG" sz="3200" b="1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Структура на проекта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4C1B73-3810-F2E4-598E-BEDC5084B3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81000" y="1200672"/>
            <a:ext cx="4005000" cy="474090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61519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5482657" cy="5528766"/>
          </a:xfrm>
        </p:spPr>
        <p:txBody>
          <a:bodyPr>
            <a:normAutofit/>
          </a:bodyPr>
          <a:lstStyle/>
          <a:p>
            <a:r>
              <a:rPr lang="bg-BG" sz="2800" dirty="0"/>
              <a:t>Добавяме </a:t>
            </a:r>
            <a:r>
              <a:rPr lang="en-US" sz="2800" b="1" dirty="0">
                <a:solidFill>
                  <a:schemeClr val="bg1"/>
                </a:solidFill>
              </a:rPr>
              <a:t>DataGridView</a:t>
            </a:r>
            <a:r>
              <a:rPr lang="en-US" sz="2800" dirty="0"/>
              <a:t> </a:t>
            </a:r>
            <a:r>
              <a:rPr lang="bg-BG" sz="2800" dirty="0"/>
              <a:t>контролата</a:t>
            </a:r>
          </a:p>
          <a:p>
            <a:r>
              <a:rPr lang="bg-BG" sz="2800" dirty="0"/>
              <a:t>Променяме ѝ </a:t>
            </a:r>
            <a:r>
              <a:rPr lang="bg-BG" sz="2800" b="1" dirty="0">
                <a:solidFill>
                  <a:schemeClr val="bg1"/>
                </a:solidFill>
              </a:rPr>
              <a:t>името</a:t>
            </a:r>
            <a:endParaRPr lang="bg-BG" sz="2800" dirty="0"/>
          </a:p>
          <a:p>
            <a:pPr lvl="1"/>
            <a:r>
              <a:rPr lang="bg-BG" sz="2400" dirty="0"/>
              <a:t>"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dataGridView1</a:t>
            </a:r>
            <a:r>
              <a:rPr lang="bg-BG" sz="2400" dirty="0"/>
              <a:t>"</a:t>
            </a:r>
            <a:r>
              <a:rPr lang="en-US" sz="2400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/>
              <a:t> </a:t>
            </a:r>
            <a:r>
              <a:rPr lang="bg-BG" sz="2400" dirty="0"/>
              <a:t>"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dataGridViewProducts</a:t>
            </a:r>
            <a:r>
              <a:rPr lang="bg-BG" sz="2400" dirty="0"/>
              <a:t>"</a:t>
            </a:r>
            <a:endParaRPr lang="ru-RU" sz="2400" dirty="0">
              <a:solidFill>
                <a:schemeClr val="bg1"/>
              </a:solidFill>
            </a:endParaRPr>
          </a:p>
          <a:p>
            <a:endParaRPr lang="en-US" sz="3200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</a:t>
            </a:r>
            <a:r>
              <a:rPr lang="en-US" dirty="0"/>
              <a:t>DataGridView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5C53BC-1DC3-B184-1E21-95DB8DD9D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642" y="1489419"/>
            <a:ext cx="7002052" cy="417245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7918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/>
          <a:p>
            <a:r>
              <a:rPr lang="en-US" sz="3200" dirty="0"/>
              <a:t>​</a:t>
            </a:r>
            <a:r>
              <a:rPr lang="bg-BG" sz="3400" b="1" dirty="0"/>
              <a:t>Визуализация</a:t>
            </a:r>
            <a:r>
              <a:rPr lang="bg-BG" sz="3400" b="1" dirty="0">
                <a:solidFill>
                  <a:schemeClr val="bg1"/>
                </a:solidFill>
              </a:rPr>
              <a:t> </a:t>
            </a:r>
            <a:r>
              <a:rPr lang="bg-BG" sz="3400" dirty="0"/>
              <a:t>на </a:t>
            </a:r>
            <a:r>
              <a:rPr lang="bg-BG" sz="3400" b="1" dirty="0"/>
              <a:t>данни</a:t>
            </a:r>
            <a:r>
              <a:rPr lang="bg-BG" sz="3400" dirty="0"/>
              <a:t> в </a:t>
            </a:r>
            <a:r>
              <a:rPr lang="en-US" sz="3400" b="1" dirty="0">
                <a:solidFill>
                  <a:schemeClr val="bg1"/>
                </a:solidFill>
              </a:rPr>
              <a:t>Windows Forms</a:t>
            </a:r>
            <a:endParaRPr lang="bg-BG" sz="3400" b="1" dirty="0">
              <a:solidFill>
                <a:schemeClr val="bg1"/>
              </a:solidFill>
            </a:endParaRPr>
          </a:p>
          <a:p>
            <a:pPr lvl="1"/>
            <a:r>
              <a:rPr lang="bg-BG" sz="3200" b="1" dirty="0"/>
              <a:t>Свързване</a:t>
            </a:r>
            <a:r>
              <a:rPr lang="bg-BG" sz="3200" dirty="0"/>
              <a:t> на данни </a:t>
            </a:r>
            <a:r>
              <a:rPr lang="en-US" sz="3200" dirty="0"/>
              <a:t>(</a:t>
            </a:r>
            <a:r>
              <a:rPr lang="en-US" sz="3200" b="1" dirty="0">
                <a:solidFill>
                  <a:schemeClr val="bg1"/>
                </a:solidFill>
              </a:rPr>
              <a:t>Data Binding</a:t>
            </a:r>
            <a:r>
              <a:rPr lang="en-US" sz="3200" dirty="0"/>
              <a:t>)</a:t>
            </a:r>
          </a:p>
          <a:p>
            <a:pPr lvl="1"/>
            <a:r>
              <a:rPr lang="bg-BG" sz="3200" b="1" dirty="0"/>
              <a:t>Източници</a:t>
            </a:r>
            <a:r>
              <a:rPr lang="bg-BG" sz="3200" dirty="0"/>
              <a:t> на данни</a:t>
            </a:r>
            <a:endParaRPr lang="en-US" sz="3200" dirty="0"/>
          </a:p>
          <a:p>
            <a:pPr lvl="1"/>
            <a:r>
              <a:rPr lang="bg-BG" sz="3200" b="1" dirty="0"/>
              <a:t>Видове</a:t>
            </a:r>
            <a:r>
              <a:rPr lang="bg-BG" sz="3200" dirty="0"/>
              <a:t> </a:t>
            </a:r>
            <a:r>
              <a:rPr lang="en-US" sz="3200" dirty="0"/>
              <a:t>Data Binding</a:t>
            </a:r>
            <a:endParaRPr lang="bg-BG" sz="3200" dirty="0"/>
          </a:p>
          <a:p>
            <a:r>
              <a:rPr lang="bg-BG" sz="3400" dirty="0"/>
              <a:t>Какво е </a:t>
            </a:r>
            <a:r>
              <a:rPr lang="en-US" sz="3400" dirty="0"/>
              <a:t>​</a:t>
            </a:r>
            <a:r>
              <a:rPr lang="en-US" sz="3400" b="1" dirty="0">
                <a:solidFill>
                  <a:schemeClr val="bg1"/>
                </a:solidFill>
              </a:rPr>
              <a:t>DataGridView</a:t>
            </a:r>
            <a:r>
              <a:rPr lang="bg-BG" sz="3400" dirty="0"/>
              <a:t>?</a:t>
            </a:r>
          </a:p>
          <a:p>
            <a:pPr lvl="1"/>
            <a:r>
              <a:rPr lang="bg-BG" sz="3200" b="1" dirty="0"/>
              <a:t>Описание</a:t>
            </a:r>
            <a:r>
              <a:rPr lang="bg-BG" sz="3200" dirty="0"/>
              <a:t>, </a:t>
            </a:r>
            <a:r>
              <a:rPr lang="bg-BG" sz="3200" b="1" dirty="0"/>
              <a:t>свойства</a:t>
            </a:r>
            <a:r>
              <a:rPr lang="bg-BG" sz="3200" dirty="0"/>
              <a:t> и </a:t>
            </a:r>
            <a:r>
              <a:rPr lang="bg-BG" sz="3200" b="1" dirty="0"/>
              <a:t>използване</a:t>
            </a:r>
          </a:p>
          <a:p>
            <a:pPr>
              <a:buClr>
                <a:schemeClr val="tx1"/>
              </a:buClr>
            </a:pPr>
            <a:r>
              <a:rPr lang="en-GB" sz="3200" dirty="0"/>
              <a:t>​</a:t>
            </a:r>
            <a:r>
              <a:rPr lang="bg-BG" sz="3400" dirty="0"/>
              <a:t>Примерно приложение</a:t>
            </a:r>
            <a:r>
              <a:rPr lang="en-US" sz="3400" dirty="0"/>
              <a:t>: </a:t>
            </a:r>
            <a:r>
              <a:rPr lang="bg-BG" sz="3400" dirty="0"/>
              <a:t>Магазин с продукти</a:t>
            </a:r>
            <a:endParaRPr lang="en-GB" sz="3400" dirty="0"/>
          </a:p>
          <a:p>
            <a:endParaRPr lang="bg-BG" sz="3200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A344CE-837B-5474-434A-D67C35E3F1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E203A2-8BC8-9F89-C7BB-B38BA62936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b="1" dirty="0">
                <a:solidFill>
                  <a:schemeClr val="bg1"/>
                </a:solidFill>
              </a:rPr>
              <a:t>Билдваме</a:t>
            </a:r>
            <a:r>
              <a:rPr lang="bg-BG" sz="3200" dirty="0"/>
              <a:t> проекта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[Ctrl + Shift + B]</a:t>
            </a:r>
            <a:endParaRPr lang="bg-BG" sz="3200" b="1" dirty="0">
              <a:solidFill>
                <a:schemeClr val="bg1"/>
              </a:solidFill>
            </a:endParaRPr>
          </a:p>
          <a:p>
            <a:r>
              <a:rPr lang="bg-BG" sz="3200" dirty="0"/>
              <a:t>Кликаме на </a:t>
            </a:r>
            <a:r>
              <a:rPr lang="en-US" sz="3200" b="1" dirty="0">
                <a:solidFill>
                  <a:schemeClr val="bg1"/>
                </a:solidFill>
              </a:rPr>
              <a:t>action</a:t>
            </a:r>
            <a:r>
              <a:rPr lang="en-US" sz="3200" dirty="0"/>
              <a:t> </a:t>
            </a:r>
            <a:r>
              <a:rPr lang="bg-BG" sz="3200" dirty="0"/>
              <a:t>бутона в </a:t>
            </a:r>
            <a:r>
              <a:rPr lang="bg-BG" sz="3200" b="1" dirty="0"/>
              <a:t>горния десен ъгъл </a:t>
            </a:r>
            <a:r>
              <a:rPr lang="bg-BG" sz="3200" dirty="0"/>
              <a:t>на </a:t>
            </a:r>
            <a:r>
              <a:rPr lang="bg-BG" sz="3200" b="1" dirty="0"/>
              <a:t>контролата</a:t>
            </a:r>
          </a:p>
          <a:p>
            <a:r>
              <a:rPr lang="en-BG" sz="3200" b="1" dirty="0">
                <a:solidFill>
                  <a:schemeClr val="bg1"/>
                </a:solidFill>
              </a:rPr>
              <a:t>Choose Data Source </a:t>
            </a:r>
            <a:r>
              <a:rPr lang="en-BG" sz="3200" dirty="0"/>
              <a:t>-&gt; </a:t>
            </a:r>
            <a:r>
              <a:rPr lang="en-BG" sz="3200" b="1" dirty="0">
                <a:solidFill>
                  <a:schemeClr val="bg1"/>
                </a:solidFill>
              </a:rPr>
              <a:t>Add new Object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FCCDF28-545F-C540-77CF-FBF02016C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Свързване на данни</a:t>
            </a:r>
            <a:endParaRPr lang="en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C22179-341D-F5D9-D839-AA8EC5ED98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51225" y="3268313"/>
            <a:ext cx="6489550" cy="323868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67521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Избираме </a:t>
            </a:r>
            <a:r>
              <a:rPr lang="bg-BG" b="1" dirty="0"/>
              <a:t>моделът</a:t>
            </a:r>
            <a:r>
              <a:rPr lang="bg-BG" dirty="0"/>
              <a:t> ни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Product</a:t>
            </a:r>
          </a:p>
          <a:p>
            <a:r>
              <a:rPr lang="bg-BG" dirty="0"/>
              <a:t>От </a:t>
            </a:r>
            <a:r>
              <a:rPr lang="bg-BG" b="1" dirty="0"/>
              <a:t>падащото меню</a:t>
            </a:r>
            <a:r>
              <a:rPr lang="bg-BG" dirty="0"/>
              <a:t>, избираме модела </a:t>
            </a:r>
            <a:r>
              <a:rPr lang="en-US" b="1" dirty="0">
                <a:solidFill>
                  <a:schemeClr val="bg1"/>
                </a:solidFill>
              </a:rPr>
              <a:t>Product</a:t>
            </a:r>
            <a:endParaRPr lang="bg-BG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bg-BG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Избиране на </a:t>
            </a:r>
            <a:r>
              <a:rPr lang="en-US" dirty="0"/>
              <a:t>Data Source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7EB770-FBFF-F468-951C-5F06BF0983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8960" y="3078968"/>
            <a:ext cx="2793803" cy="176308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2CCA634-370D-0E6E-EF45-2C1CB38247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0402" y="2619769"/>
            <a:ext cx="3814733" cy="291027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2" name="Arrow: Right 10">
            <a:extLst>
              <a:ext uri="{FF2B5EF4-FFF2-40B4-BE49-F238E27FC236}">
                <a16:creationId xmlns:a16="http://schemas.microsoft.com/office/drawing/2014/main" id="{78FBC4BA-F1ED-3618-E587-C943FCEEA2F1}"/>
              </a:ext>
            </a:extLst>
          </p:cNvPr>
          <p:cNvSpPr/>
          <p:nvPr/>
        </p:nvSpPr>
        <p:spPr>
          <a:xfrm>
            <a:off x="4158898" y="3755303"/>
            <a:ext cx="616298" cy="36293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464928-3DB1-C962-DB43-E704DD2D8C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1000" y="3059517"/>
            <a:ext cx="3090574" cy="176307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8" name="Arrow: Right 10">
            <a:extLst>
              <a:ext uri="{FF2B5EF4-FFF2-40B4-BE49-F238E27FC236}">
                <a16:creationId xmlns:a16="http://schemas.microsoft.com/office/drawing/2014/main" id="{5FA2853C-039E-ECAA-3905-04D7688FCDF9}"/>
              </a:ext>
            </a:extLst>
          </p:cNvPr>
          <p:cNvSpPr/>
          <p:nvPr/>
        </p:nvSpPr>
        <p:spPr>
          <a:xfrm>
            <a:off x="7973732" y="3755303"/>
            <a:ext cx="616298" cy="36293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1294546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dirty="0"/>
              <a:t>С </a:t>
            </a:r>
            <a:r>
              <a:rPr lang="bg-BG" sz="3200" b="1" dirty="0"/>
              <a:t>десен бутон </a:t>
            </a:r>
            <a:r>
              <a:rPr lang="bg-BG" sz="3200" dirty="0"/>
              <a:t>върху </a:t>
            </a:r>
            <a:r>
              <a:rPr lang="bg-BG" sz="3200" b="1" dirty="0"/>
              <a:t>контролата</a:t>
            </a:r>
            <a:r>
              <a:rPr lang="bg-BG" sz="3200" dirty="0"/>
              <a:t> -</a:t>
            </a:r>
            <a:r>
              <a:rPr lang="en-US" sz="3200" dirty="0"/>
              <a:t>&gt; </a:t>
            </a:r>
            <a:r>
              <a:rPr lang="en-US" sz="3200" b="1" dirty="0">
                <a:solidFill>
                  <a:schemeClr val="bg1"/>
                </a:solidFill>
              </a:rPr>
              <a:t>Edit Columns</a:t>
            </a:r>
          </a:p>
          <a:p>
            <a:r>
              <a:rPr lang="bg-BG" sz="3200" dirty="0"/>
              <a:t>Избираме </a:t>
            </a:r>
            <a:r>
              <a:rPr lang="bg-BG" sz="3200" b="1" dirty="0"/>
              <a:t>колоната</a:t>
            </a:r>
            <a:r>
              <a:rPr lang="bg-BG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Id</a:t>
            </a:r>
          </a:p>
          <a:p>
            <a:r>
              <a:rPr lang="bg-BG" sz="3200" dirty="0"/>
              <a:t>Намираме </a:t>
            </a:r>
            <a:r>
              <a:rPr lang="bg-BG" sz="3200" b="1" dirty="0"/>
              <a:t>свойството</a:t>
            </a:r>
            <a:r>
              <a:rPr lang="bg-BG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ReadOnly</a:t>
            </a:r>
            <a:r>
              <a:rPr lang="en-US" sz="3200" dirty="0"/>
              <a:t> </a:t>
            </a:r>
            <a:r>
              <a:rPr lang="bg-BG" sz="3200" dirty="0"/>
              <a:t>и задаваме </a:t>
            </a:r>
            <a:r>
              <a:rPr lang="en-US" sz="3200" b="1" dirty="0">
                <a:solidFill>
                  <a:schemeClr val="bg1"/>
                </a:solidFill>
              </a:rPr>
              <a:t>True</a:t>
            </a:r>
            <a:r>
              <a:rPr lang="bg-BG" sz="3200" dirty="0"/>
              <a:t> </a:t>
            </a:r>
          </a:p>
          <a:p>
            <a:endParaRPr lang="bg-BG" dirty="0"/>
          </a:p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Забраняване на редактиране на</a:t>
            </a:r>
            <a:r>
              <a:rPr lang="en-US" dirty="0"/>
              <a:t> </a:t>
            </a:r>
            <a:r>
              <a:rPr lang="bg-BG" dirty="0"/>
              <a:t>колона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E81A79-9D72-CA80-D4D2-58B9C3FF73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5946" y="3437755"/>
            <a:ext cx="4535944" cy="286248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AC17E6-51BA-BA8C-4200-252ABB9CCB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12744" y="3113997"/>
            <a:ext cx="4565593" cy="340313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2" name="Arrow: Right 10">
            <a:extLst>
              <a:ext uri="{FF2B5EF4-FFF2-40B4-BE49-F238E27FC236}">
                <a16:creationId xmlns:a16="http://schemas.microsoft.com/office/drawing/2014/main" id="{1945A479-BB1E-357E-B4F3-7EA3E30A945C}"/>
              </a:ext>
            </a:extLst>
          </p:cNvPr>
          <p:cNvSpPr/>
          <p:nvPr/>
        </p:nvSpPr>
        <p:spPr>
          <a:xfrm>
            <a:off x="5664120" y="4523066"/>
            <a:ext cx="834110" cy="585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4074159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000" dirty="0"/>
              <a:t>Навигираме до </a:t>
            </a:r>
            <a:r>
              <a:rPr lang="bg-BG" sz="3000" b="1" dirty="0"/>
              <a:t>кода</a:t>
            </a:r>
            <a:r>
              <a:rPr lang="bg-BG" sz="3000" dirty="0"/>
              <a:t> на </a:t>
            </a:r>
            <a:r>
              <a:rPr lang="bg-BG" sz="3000" b="1" dirty="0"/>
              <a:t>формата</a:t>
            </a:r>
            <a:endParaRPr lang="en-US" sz="3000" b="1" dirty="0"/>
          </a:p>
          <a:p>
            <a:pPr lvl="1"/>
            <a:r>
              <a:rPr lang="bg-BG" sz="3000" dirty="0"/>
              <a:t>С десен бутон на </a:t>
            </a:r>
            <a:r>
              <a:rPr lang="en-US" sz="3000" b="1" dirty="0">
                <a:solidFill>
                  <a:schemeClr val="bg1"/>
                </a:solidFill>
              </a:rPr>
              <a:t>FormStoreProducts</a:t>
            </a:r>
            <a:r>
              <a:rPr lang="en-US" sz="3000" dirty="0"/>
              <a:t> -&gt; </a:t>
            </a:r>
            <a:r>
              <a:rPr lang="en-US" sz="3000" b="1" dirty="0">
                <a:solidFill>
                  <a:schemeClr val="bg1"/>
                </a:solidFill>
              </a:rPr>
              <a:t>View Code</a:t>
            </a:r>
            <a:endParaRPr lang="bg-BG" sz="3000" b="1" dirty="0">
              <a:solidFill>
                <a:schemeClr val="bg1"/>
              </a:solidFill>
            </a:endParaRPr>
          </a:p>
          <a:p>
            <a:r>
              <a:rPr lang="bg-BG" sz="3000" dirty="0"/>
              <a:t>Добавяме</a:t>
            </a:r>
            <a:r>
              <a:rPr lang="en-US" sz="3000" dirty="0"/>
              <a:t> </a:t>
            </a:r>
            <a:r>
              <a:rPr lang="en-US" sz="3000" b="1" dirty="0"/>
              <a:t>private</a:t>
            </a:r>
            <a:r>
              <a:rPr lang="bg-BG" sz="3000" dirty="0"/>
              <a:t> </a:t>
            </a:r>
            <a:r>
              <a:rPr lang="bg-BG" sz="3000" b="1" dirty="0"/>
              <a:t>поле</a:t>
            </a:r>
            <a:r>
              <a:rPr lang="bg-BG" sz="3000" dirty="0"/>
              <a:t> за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DbContext</a:t>
            </a:r>
          </a:p>
          <a:p>
            <a:endParaRPr lang="en-US" dirty="0"/>
          </a:p>
          <a:p>
            <a:r>
              <a:rPr lang="bg-BG" sz="3000" dirty="0"/>
              <a:t>Пренаписваме </a:t>
            </a:r>
            <a:r>
              <a:rPr lang="en-US" sz="3000" dirty="0"/>
              <a:t>(</a:t>
            </a:r>
            <a:r>
              <a:rPr lang="en-US" sz="3000" b="1" dirty="0"/>
              <a:t>override-</a:t>
            </a:r>
            <a:r>
              <a:rPr lang="bg-BG" sz="3000" dirty="0"/>
              <a:t>ваме</a:t>
            </a:r>
            <a:r>
              <a:rPr lang="en-US" sz="3000" dirty="0"/>
              <a:t>)</a:t>
            </a:r>
            <a:r>
              <a:rPr lang="bg-BG" sz="3000" dirty="0"/>
              <a:t> методите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OnLoad()</a:t>
            </a:r>
            <a:r>
              <a:rPr lang="bg-BG" sz="3000" dirty="0"/>
              <a:t> и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OnClosing()</a:t>
            </a:r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Свързване с </a:t>
            </a:r>
            <a:r>
              <a:rPr lang="en-US" dirty="0"/>
              <a:t>EF Core</a:t>
            </a:r>
            <a:endParaRPr lang="en-BG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A75336D9-1A18-7285-174D-DC094A474A5C}"/>
              </a:ext>
            </a:extLst>
          </p:cNvPr>
          <p:cNvSpPr txBox="1">
            <a:spLocks/>
          </p:cNvSpPr>
          <p:nvPr/>
        </p:nvSpPr>
        <p:spPr>
          <a:xfrm>
            <a:off x="669137" y="3213556"/>
            <a:ext cx="11083893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StoreDbContext? dbContext;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5B98DEF-3747-3C37-7A1B-9A350C492B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137" y="4597754"/>
            <a:ext cx="7653357" cy="119902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56985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Методът </a:t>
            </a:r>
            <a:r>
              <a:rPr lang="en-US" dirty="0"/>
              <a:t>OnLoad() (1)</a:t>
            </a:r>
            <a:endParaRPr lang="en-BG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5CF1146-B365-3838-060B-769E324726FF}"/>
              </a:ext>
            </a:extLst>
          </p:cNvPr>
          <p:cNvSpPr txBox="1">
            <a:spLocks/>
          </p:cNvSpPr>
          <p:nvPr/>
        </p:nvSpPr>
        <p:spPr>
          <a:xfrm>
            <a:off x="190402" y="1196125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000" dirty="0"/>
              <a:t>При </a:t>
            </a:r>
            <a:r>
              <a:rPr lang="bg-BG" sz="3000" b="1" dirty="0"/>
              <a:t>зареждането</a:t>
            </a:r>
            <a:r>
              <a:rPr lang="bg-BG" sz="3000" dirty="0"/>
              <a:t> на </a:t>
            </a:r>
            <a:r>
              <a:rPr lang="bg-BG" sz="3000" b="1" dirty="0"/>
              <a:t>формата</a:t>
            </a:r>
            <a:r>
              <a:rPr lang="bg-BG" sz="3000" dirty="0"/>
              <a:t> се извиква </a:t>
            </a:r>
            <a:r>
              <a:rPr lang="bg-BG" sz="3000" b="1" dirty="0"/>
              <a:t>методът</a:t>
            </a:r>
            <a:r>
              <a:rPr lang="bg-BG" sz="3000" dirty="0"/>
              <a:t>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OnLoad()</a:t>
            </a:r>
          </a:p>
          <a:p>
            <a:pPr marL="0" indent="0">
              <a:buNone/>
            </a:pPr>
            <a:endParaRPr lang="en-US" sz="28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3000" dirty="0"/>
              <a:t>Създаваме </a:t>
            </a:r>
            <a:r>
              <a:rPr lang="bg-BG" sz="3000" b="1" dirty="0">
                <a:solidFill>
                  <a:schemeClr val="bg1"/>
                </a:solidFill>
              </a:rPr>
              <a:t>инстанция</a:t>
            </a:r>
            <a:r>
              <a:rPr lang="bg-BG" sz="3000" dirty="0"/>
              <a:t> на нашият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DbContext</a:t>
            </a:r>
            <a:endParaRPr lang="en-US" sz="28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8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3000" dirty="0"/>
              <a:t>Методът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EnsureCreated()</a:t>
            </a:r>
            <a:r>
              <a:rPr lang="bg-BG" sz="3000" dirty="0"/>
              <a:t> </a:t>
            </a:r>
            <a:r>
              <a:rPr lang="bg-BG" sz="3000" b="1" dirty="0"/>
              <a:t>проверява</a:t>
            </a:r>
            <a:r>
              <a:rPr lang="bg-BG" sz="3000" dirty="0"/>
              <a:t> дали има такава </a:t>
            </a:r>
            <a:r>
              <a:rPr lang="bg-BG" sz="3000" b="1" dirty="0"/>
              <a:t>БД</a:t>
            </a:r>
          </a:p>
          <a:p>
            <a:pPr lvl="1"/>
            <a:r>
              <a:rPr lang="bg-BG" sz="2800" dirty="0"/>
              <a:t>Ако няма, създава </a:t>
            </a:r>
            <a:r>
              <a:rPr lang="bg-BG" sz="2800" b="1" dirty="0"/>
              <a:t>нова</a:t>
            </a:r>
            <a:endParaRPr lang="en-US" sz="2800" b="1" dirty="0"/>
          </a:p>
          <a:p>
            <a:endParaRPr lang="en-BG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BE4DE903-B98D-64CB-13A3-C005968F8E39}"/>
              </a:ext>
            </a:extLst>
          </p:cNvPr>
          <p:cNvSpPr txBox="1">
            <a:spLocks/>
          </p:cNvSpPr>
          <p:nvPr/>
        </p:nvSpPr>
        <p:spPr>
          <a:xfrm>
            <a:off x="674262" y="1902267"/>
            <a:ext cx="2451738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base.OnLoad(e);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D8DDF63C-77AE-EC59-FE3A-531C322B51A8}"/>
              </a:ext>
            </a:extLst>
          </p:cNvPr>
          <p:cNvSpPr txBox="1">
            <a:spLocks/>
          </p:cNvSpPr>
          <p:nvPr/>
        </p:nvSpPr>
        <p:spPr>
          <a:xfrm>
            <a:off x="674262" y="3125593"/>
            <a:ext cx="5601738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this.dbContext = new StoreDbContext();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2B241276-0C11-530B-FAE1-AE002141E120}"/>
              </a:ext>
            </a:extLst>
          </p:cNvPr>
          <p:cNvSpPr txBox="1">
            <a:spLocks/>
          </p:cNvSpPr>
          <p:nvPr/>
        </p:nvSpPr>
        <p:spPr>
          <a:xfrm>
            <a:off x="674262" y="4933010"/>
            <a:ext cx="6006738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this.dbContext.Database.EnsureCreated();</a:t>
            </a:r>
          </a:p>
        </p:txBody>
      </p:sp>
    </p:spTree>
    <p:extLst>
      <p:ext uri="{BB962C8B-B14F-4D97-AF65-F5344CB8AC3E}">
        <p14:creationId xmlns:p14="http://schemas.microsoft.com/office/powerpoint/2010/main" val="244527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Методът </a:t>
            </a:r>
            <a:r>
              <a:rPr lang="en-US" dirty="0"/>
              <a:t>OnLoad() (2)</a:t>
            </a:r>
            <a:endParaRPr lang="en-BG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5CF1146-B365-3838-060B-769E324726FF}"/>
              </a:ext>
            </a:extLst>
          </p:cNvPr>
          <p:cNvSpPr txBox="1">
            <a:spLocks/>
          </p:cNvSpPr>
          <p:nvPr/>
        </p:nvSpPr>
        <p:spPr>
          <a:xfrm>
            <a:off x="190402" y="1196125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2800" dirty="0"/>
              <a:t>Методът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Load()</a:t>
            </a:r>
            <a:r>
              <a:rPr lang="en-US" sz="2800" dirty="0"/>
              <a:t> </a:t>
            </a:r>
            <a:r>
              <a:rPr lang="bg-BG" sz="2800" b="1" dirty="0"/>
              <a:t>зарежда</a:t>
            </a:r>
            <a:r>
              <a:rPr lang="bg-BG" sz="2800" dirty="0"/>
              <a:t> </a:t>
            </a:r>
            <a:r>
              <a:rPr lang="bg-BG" sz="2800" b="1" dirty="0"/>
              <a:t>данните</a:t>
            </a:r>
            <a:r>
              <a:rPr lang="bg-BG" sz="2800" dirty="0"/>
              <a:t> от БД и </a:t>
            </a:r>
            <a:r>
              <a:rPr lang="bg-BG" sz="2800" b="1" dirty="0"/>
              <a:t>следи</a:t>
            </a:r>
            <a:r>
              <a:rPr lang="bg-BG" sz="2800" dirty="0"/>
              <a:t> за </a:t>
            </a:r>
            <a:r>
              <a:rPr lang="bg-BG" sz="2800" b="1" dirty="0"/>
              <a:t>промени</a:t>
            </a:r>
            <a:endParaRPr lang="en-US" sz="2800" b="1" dirty="0"/>
          </a:p>
          <a:p>
            <a:endParaRPr lang="bg-BG" sz="2800" b="1" dirty="0"/>
          </a:p>
          <a:p>
            <a:r>
              <a:rPr lang="bg-BG" sz="2800" dirty="0"/>
              <a:t>Свойството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productBindingSource</a:t>
            </a:r>
            <a:r>
              <a:rPr lang="bg-BG" sz="2800" dirty="0"/>
              <a:t> пази </a:t>
            </a:r>
            <a:r>
              <a:rPr lang="bg-BG" sz="2800" b="1" dirty="0"/>
              <a:t>локалните промени </a:t>
            </a:r>
            <a:r>
              <a:rPr lang="bg-BG" sz="2800" dirty="0"/>
              <a:t>и гарантира, че данните са </a:t>
            </a:r>
            <a:r>
              <a:rPr lang="bg-BG" sz="2800" b="1" dirty="0"/>
              <a:t>съгласувани</a:t>
            </a:r>
          </a:p>
          <a:p>
            <a:endParaRPr lang="en-BG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BE4DE903-B98D-64CB-13A3-C005968F8E39}"/>
              </a:ext>
            </a:extLst>
          </p:cNvPr>
          <p:cNvSpPr txBox="1">
            <a:spLocks/>
          </p:cNvSpPr>
          <p:nvPr/>
        </p:nvSpPr>
        <p:spPr>
          <a:xfrm>
            <a:off x="651000" y="1839158"/>
            <a:ext cx="423000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</a:rPr>
              <a:t>this.dbContext.Products.Load();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D8DDF63C-77AE-EC59-FE3A-531C322B51A8}"/>
              </a:ext>
            </a:extLst>
          </p:cNvPr>
          <p:cNvSpPr txBox="1">
            <a:spLocks/>
          </p:cNvSpPr>
          <p:nvPr/>
        </p:nvSpPr>
        <p:spPr>
          <a:xfrm>
            <a:off x="583500" y="3429000"/>
            <a:ext cx="1102500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</a:rPr>
              <a:t>this.productBindingSource.DataSource = dbContext.Products.Local.ToBindingList();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CCB5B1F8-BC66-C03C-02E9-A565548E9AEE}"/>
              </a:ext>
            </a:extLst>
          </p:cNvPr>
          <p:cNvSpPr txBox="1">
            <a:spLocks/>
          </p:cNvSpPr>
          <p:nvPr/>
        </p:nvSpPr>
        <p:spPr>
          <a:xfrm>
            <a:off x="572953" y="3894687"/>
            <a:ext cx="11025000" cy="25853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</a:rPr>
              <a:t> protected override void OnLoad(EventArgs e)</a:t>
            </a:r>
          </a:p>
          <a:p>
            <a:pPr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</a:rPr>
              <a:t> {</a:t>
            </a:r>
          </a:p>
          <a:p>
            <a:pPr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</a:rPr>
              <a:t>     base.OnLoad(e);</a:t>
            </a:r>
            <a:br>
              <a:rPr lang="en-US" b="1" noProof="1">
                <a:latin typeface="Consolas" panose="020B0609020204030204" pitchFamily="49" charset="0"/>
              </a:rPr>
            </a:br>
            <a:endParaRPr lang="en-US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</a:rPr>
              <a:t>     this.dbContext =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new StoreDbContext()</a:t>
            </a:r>
            <a:r>
              <a:rPr lang="en-US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</a:rPr>
              <a:t>     this.dbContext.Database.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EnsureCreated()</a:t>
            </a:r>
            <a:r>
              <a:rPr lang="en-US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</a:rPr>
              <a:t>     this.dbContext.Products.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Load()</a:t>
            </a:r>
            <a:r>
              <a:rPr lang="en-US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</a:rPr>
              <a:t>     this.productBindingSource.DataSource =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dbContext.Products.Local.ToBindingList()</a:t>
            </a:r>
            <a:r>
              <a:rPr lang="en-US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</a:rPr>
              <a:t> }</a:t>
            </a:r>
          </a:p>
        </p:txBody>
      </p:sp>
    </p:spTree>
    <p:extLst>
      <p:ext uri="{BB962C8B-B14F-4D97-AF65-F5344CB8AC3E}">
        <p14:creationId xmlns:p14="http://schemas.microsoft.com/office/powerpoint/2010/main" val="1412430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Методът </a:t>
            </a:r>
            <a:r>
              <a:rPr lang="en-US" dirty="0"/>
              <a:t>OnClosing()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BA60DF-6890-4609-78B2-933416A22B72}"/>
              </a:ext>
            </a:extLst>
          </p:cNvPr>
          <p:cNvSpPr txBox="1">
            <a:spLocks/>
          </p:cNvSpPr>
          <p:nvPr/>
        </p:nvSpPr>
        <p:spPr>
          <a:xfrm>
            <a:off x="471000" y="3237463"/>
            <a:ext cx="11290528" cy="267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 protected override void OnClosing(CancelEventArgs e)</a:t>
            </a:r>
          </a:p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 {</a:t>
            </a:r>
          </a:p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     base.OnClosing(e);</a:t>
            </a:r>
          </a:p>
          <a:p>
            <a:pPr>
              <a:lnSpc>
                <a:spcPct val="100000"/>
              </a:lnSpc>
            </a:pPr>
            <a:endParaRPr lang="en-US" sz="2399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     this.dbContext?.</a:t>
            </a:r>
            <a:r>
              <a:rPr lang="en-US" sz="2399" b="1" noProof="1">
                <a:solidFill>
                  <a:schemeClr val="bg1"/>
                </a:solidFill>
                <a:latin typeface="Consolas" panose="020B0609020204030204" pitchFamily="49" charset="0"/>
              </a:rPr>
              <a:t>Dispose()</a:t>
            </a:r>
            <a:r>
              <a:rPr lang="en-US" sz="2399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     this.dbContext = </a:t>
            </a:r>
            <a:r>
              <a:rPr lang="en-US" sz="2399" b="1" noProof="1">
                <a:solidFill>
                  <a:schemeClr val="bg1"/>
                </a:solidFill>
                <a:latin typeface="Consolas" panose="020B0609020204030204" pitchFamily="49" charset="0"/>
              </a:rPr>
              <a:t>null</a:t>
            </a:r>
            <a:r>
              <a:rPr lang="en-US" sz="2399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 }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2800" dirty="0"/>
              <a:t>При </a:t>
            </a:r>
            <a:r>
              <a:rPr lang="bg-BG" sz="2800" b="1" dirty="0"/>
              <a:t>затварянето</a:t>
            </a:r>
            <a:r>
              <a:rPr lang="bg-BG" sz="2800" dirty="0"/>
              <a:t> на </a:t>
            </a:r>
            <a:r>
              <a:rPr lang="bg-BG" sz="2800" b="1" dirty="0"/>
              <a:t>формата</a:t>
            </a:r>
            <a:r>
              <a:rPr lang="bg-BG" sz="2800" dirty="0"/>
              <a:t> се извиква </a:t>
            </a:r>
            <a:r>
              <a:rPr lang="bg-BG" sz="2800" b="1" dirty="0"/>
              <a:t>методът</a:t>
            </a:r>
            <a:r>
              <a:rPr lang="bg-BG" sz="2800" dirty="0"/>
              <a:t>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OnClosing()</a:t>
            </a:r>
          </a:p>
          <a:p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DbContext</a:t>
            </a:r>
            <a:r>
              <a:rPr lang="bg-BG" sz="2800" dirty="0"/>
              <a:t> се </a:t>
            </a:r>
            <a:r>
              <a:rPr lang="bg-BG" sz="2800" b="1" dirty="0"/>
              <a:t>унищожава</a:t>
            </a:r>
          </a:p>
          <a:p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DbContext</a:t>
            </a:r>
            <a:r>
              <a:rPr lang="en-US" sz="2800" dirty="0"/>
              <a:t> </a:t>
            </a:r>
            <a:r>
              <a:rPr lang="bg-BG" sz="2800" dirty="0"/>
              <a:t>се задава на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bg-BG" sz="2800" dirty="0"/>
              <a:t>, което позволява </a:t>
            </a:r>
            <a:r>
              <a:rPr lang="bg-BG" sz="2800" b="1" dirty="0"/>
              <a:t>повторно</a:t>
            </a:r>
            <a:r>
              <a:rPr lang="bg-BG" sz="2800" dirty="0"/>
              <a:t> </a:t>
            </a:r>
            <a:r>
              <a:rPr lang="bg-BG" sz="2800" b="1" dirty="0"/>
              <a:t>ползване</a:t>
            </a:r>
          </a:p>
        </p:txBody>
      </p:sp>
    </p:spTree>
    <p:extLst>
      <p:ext uri="{BB962C8B-B14F-4D97-AF65-F5344CB8AC3E}">
        <p14:creationId xmlns:p14="http://schemas.microsoft.com/office/powerpoint/2010/main" val="2359072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F76B5AE-571E-0C37-5F18-187DF3088A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b="1" dirty="0">
                <a:solidFill>
                  <a:schemeClr val="bg1"/>
                </a:solidFill>
              </a:rPr>
              <a:t>Стартираме</a:t>
            </a:r>
            <a:r>
              <a:rPr lang="bg-BG" sz="3600" b="1" dirty="0"/>
              <a:t> </a:t>
            </a:r>
            <a:r>
              <a:rPr lang="bg-BG" sz="3600" dirty="0"/>
              <a:t>приложението с </a:t>
            </a:r>
            <a:r>
              <a:rPr lang="bg-BG" sz="3600" dirty="0">
                <a:solidFill>
                  <a:schemeClr val="bg1"/>
                </a:solidFill>
              </a:rPr>
              <a:t>[</a:t>
            </a:r>
            <a:r>
              <a:rPr lang="en-US" sz="3600" b="1" dirty="0">
                <a:solidFill>
                  <a:schemeClr val="bg1"/>
                </a:solidFill>
              </a:rPr>
              <a:t>Ctrl+F5</a:t>
            </a:r>
            <a:r>
              <a:rPr lang="en-US" sz="3600" dirty="0">
                <a:solidFill>
                  <a:schemeClr val="bg1"/>
                </a:solidFill>
              </a:rPr>
              <a:t>]</a:t>
            </a:r>
            <a:endParaRPr lang="en-BG" sz="36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Резултат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EC7481-3073-CB03-38C4-BCDF2578B7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000" y="1633230"/>
            <a:ext cx="2863968" cy="487377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1905FC3-51DB-CFAA-B4BB-342A7EE58C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24" y="2304000"/>
            <a:ext cx="6542554" cy="352104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5" name="Arrow: Right 10">
            <a:extLst>
              <a:ext uri="{FF2B5EF4-FFF2-40B4-BE49-F238E27FC236}">
                <a16:creationId xmlns:a16="http://schemas.microsoft.com/office/drawing/2014/main" id="{95E14401-A651-6818-B6BC-949171DDB558}"/>
              </a:ext>
            </a:extLst>
          </p:cNvPr>
          <p:cNvSpPr/>
          <p:nvPr/>
        </p:nvSpPr>
        <p:spPr>
          <a:xfrm>
            <a:off x="7435869" y="3883056"/>
            <a:ext cx="616298" cy="36293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97407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2628" y="1362922"/>
            <a:ext cx="1156040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7" y="1676785"/>
            <a:ext cx="10826670" cy="4830215"/>
          </a:xfrm>
        </p:spPr>
        <p:txBody>
          <a:bodyPr>
            <a:normAutofit fontScale="85000" lnSpcReduction="200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bg-BG" sz="3200" b="1" dirty="0">
                <a:solidFill>
                  <a:schemeClr val="accent1"/>
                </a:solidFill>
              </a:rPr>
              <a:t>Визуализация</a:t>
            </a:r>
            <a:r>
              <a:rPr lang="bg-BG" sz="3200" dirty="0">
                <a:solidFill>
                  <a:schemeClr val="bg2"/>
                </a:solidFill>
              </a:rPr>
              <a:t> на </a:t>
            </a:r>
            <a:r>
              <a:rPr lang="bg-BG" sz="3200" b="1" dirty="0">
                <a:solidFill>
                  <a:schemeClr val="accent1"/>
                </a:solidFill>
              </a:rPr>
              <a:t>данни</a:t>
            </a:r>
            <a:r>
              <a:rPr lang="bg-BG" sz="3200" dirty="0">
                <a:solidFill>
                  <a:schemeClr val="bg2"/>
                </a:solidFill>
              </a:rPr>
              <a:t> в </a:t>
            </a:r>
            <a:r>
              <a:rPr lang="en-US" sz="3200" b="1" dirty="0"/>
              <a:t>Windows Forms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en-US" sz="3000" b="1" dirty="0">
                <a:solidFill>
                  <a:schemeClr val="accent1"/>
                </a:solidFill>
              </a:rPr>
              <a:t>Data Binding</a:t>
            </a:r>
            <a:endParaRPr lang="bg-BG" sz="3000" b="1" dirty="0">
              <a:solidFill>
                <a:schemeClr val="accent1"/>
              </a:solidFill>
            </a:endParaRPr>
          </a:p>
          <a:p>
            <a:pPr marL="1579533" lvl="2" indent="-360363" fontAlgn="base">
              <a:buClr>
                <a:schemeClr val="bg2"/>
              </a:buClr>
            </a:pPr>
            <a:r>
              <a:rPr lang="bg-BG" sz="2800" b="1" dirty="0">
                <a:solidFill>
                  <a:schemeClr val="bg2"/>
                </a:solidFill>
              </a:rPr>
              <a:t>Динамично извличане </a:t>
            </a:r>
            <a:r>
              <a:rPr lang="bg-BG" sz="2800" dirty="0">
                <a:solidFill>
                  <a:schemeClr val="bg2"/>
                </a:solidFill>
              </a:rPr>
              <a:t>на </a:t>
            </a:r>
            <a:r>
              <a:rPr lang="bg-BG" sz="2800" b="1" dirty="0">
                <a:solidFill>
                  <a:schemeClr val="bg2"/>
                </a:solidFill>
              </a:rPr>
              <a:t>данни</a:t>
            </a:r>
            <a:r>
              <a:rPr lang="bg-BG" sz="2800" dirty="0">
                <a:solidFill>
                  <a:schemeClr val="bg2"/>
                </a:solidFill>
              </a:rPr>
              <a:t> от </a:t>
            </a:r>
            <a:r>
              <a:rPr lang="bg-BG" sz="2800" b="1" dirty="0">
                <a:solidFill>
                  <a:schemeClr val="bg2"/>
                </a:solidFill>
              </a:rPr>
              <a:t>източник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3000" b="1" dirty="0">
                <a:solidFill>
                  <a:schemeClr val="accent1"/>
                </a:solidFill>
              </a:rPr>
              <a:t>Източници</a:t>
            </a:r>
            <a:r>
              <a:rPr lang="bg-BG" sz="3000" dirty="0">
                <a:solidFill>
                  <a:schemeClr val="bg2"/>
                </a:solidFill>
              </a:rPr>
              <a:t> на данни</a:t>
            </a:r>
            <a:endParaRPr lang="en-US" sz="3000" dirty="0">
              <a:solidFill>
                <a:schemeClr val="bg2"/>
              </a:solidFill>
            </a:endParaRPr>
          </a:p>
          <a:p>
            <a:pPr marL="1579533" lvl="2" indent="-360363" fontAlgn="base">
              <a:buClr>
                <a:schemeClr val="bg2"/>
              </a:buClr>
            </a:pPr>
            <a:r>
              <a:rPr lang="bg-BG" sz="2800" dirty="0">
                <a:solidFill>
                  <a:schemeClr val="bg2"/>
                </a:solidFill>
              </a:rPr>
              <a:t>Всеки </a:t>
            </a:r>
            <a:r>
              <a:rPr lang="bg-BG" sz="2800" b="1" dirty="0">
                <a:solidFill>
                  <a:schemeClr val="bg2"/>
                </a:solidFill>
              </a:rPr>
              <a:t>обект</a:t>
            </a:r>
            <a:r>
              <a:rPr lang="bg-BG" sz="2800" dirty="0">
                <a:solidFill>
                  <a:schemeClr val="bg2"/>
                </a:solidFill>
              </a:rPr>
              <a:t> от </a:t>
            </a:r>
            <a:r>
              <a:rPr lang="bg-BG" sz="2800" b="1" dirty="0">
                <a:solidFill>
                  <a:schemeClr val="bg2"/>
                </a:solidFill>
              </a:rPr>
              <a:t>клас</a:t>
            </a:r>
            <a:r>
              <a:rPr lang="bg-BG" sz="2800" dirty="0">
                <a:solidFill>
                  <a:schemeClr val="bg2"/>
                </a:solidFill>
              </a:rPr>
              <a:t>, </a:t>
            </a:r>
            <a:r>
              <a:rPr lang="bg-BG" sz="2800" b="1" dirty="0">
                <a:solidFill>
                  <a:schemeClr val="bg2"/>
                </a:solidFill>
              </a:rPr>
              <a:t>имплементиращ</a:t>
            </a:r>
            <a:r>
              <a:rPr lang="bg-BG" sz="2800" dirty="0">
                <a:solidFill>
                  <a:schemeClr val="bg2"/>
                </a:solidFill>
              </a:rPr>
              <a:t> интерфейса </a:t>
            </a:r>
            <a:r>
              <a:rPr lang="en-US" sz="2800" b="1" dirty="0">
                <a:solidFill>
                  <a:schemeClr val="accent1"/>
                </a:solidFill>
              </a:rPr>
              <a:t>I</a:t>
            </a:r>
            <a:r>
              <a:rPr lang="bg-BG" sz="2800" b="1" dirty="0">
                <a:solidFill>
                  <a:schemeClr val="accent1"/>
                </a:solidFill>
              </a:rPr>
              <a:t>C</a:t>
            </a:r>
            <a:r>
              <a:rPr lang="en-US" sz="2800" b="1" dirty="0">
                <a:solidFill>
                  <a:schemeClr val="accent1"/>
                </a:solidFill>
              </a:rPr>
              <a:t>ollection</a:t>
            </a:r>
            <a:endParaRPr lang="bg-BG" sz="2800" b="1" dirty="0">
              <a:solidFill>
                <a:schemeClr val="accent1"/>
              </a:solidFill>
            </a:endParaRPr>
          </a:p>
          <a:p>
            <a:pPr marL="969948" lvl="1" indent="-360363" fontAlgn="base">
              <a:buClr>
                <a:schemeClr val="bg2"/>
              </a:buClr>
            </a:pPr>
            <a:r>
              <a:rPr lang="bg-BG" sz="3000" b="1" dirty="0">
                <a:solidFill>
                  <a:schemeClr val="accent1"/>
                </a:solidFill>
              </a:rPr>
              <a:t>Видове</a:t>
            </a:r>
            <a:r>
              <a:rPr lang="bg-BG" sz="3000" dirty="0">
                <a:solidFill>
                  <a:schemeClr val="bg2"/>
                </a:solidFill>
              </a:rPr>
              <a:t> </a:t>
            </a:r>
            <a:r>
              <a:rPr lang="en-US" sz="3000" b="1" dirty="0">
                <a:solidFill>
                  <a:schemeClr val="bg2"/>
                </a:solidFill>
              </a:rPr>
              <a:t>Data Binding</a:t>
            </a:r>
          </a:p>
          <a:p>
            <a:pPr marL="1579533" lvl="2" indent="-360363" fontAlgn="base">
              <a:buClr>
                <a:schemeClr val="bg2"/>
              </a:buClr>
            </a:pPr>
            <a:r>
              <a:rPr lang="bg-BG" sz="2800" b="1" dirty="0">
                <a:solidFill>
                  <a:schemeClr val="accent1"/>
                </a:solidFill>
              </a:rPr>
              <a:t>Просто</a:t>
            </a:r>
            <a:r>
              <a:rPr lang="bg-BG" sz="2800" dirty="0">
                <a:solidFill>
                  <a:schemeClr val="bg2"/>
                </a:solidFill>
              </a:rPr>
              <a:t> свързване</a:t>
            </a:r>
          </a:p>
          <a:p>
            <a:pPr marL="1579533" lvl="2" indent="-360363" fontAlgn="base">
              <a:buClr>
                <a:schemeClr val="bg2"/>
              </a:buClr>
            </a:pPr>
            <a:r>
              <a:rPr lang="bg-BG" sz="2800" b="1" dirty="0">
                <a:solidFill>
                  <a:schemeClr val="accent1"/>
                </a:solidFill>
              </a:rPr>
              <a:t>Сложно</a:t>
            </a:r>
            <a:r>
              <a:rPr lang="bg-BG" sz="2800" dirty="0">
                <a:solidFill>
                  <a:schemeClr val="bg2"/>
                </a:solidFill>
              </a:rPr>
              <a:t> свързване</a:t>
            </a:r>
            <a:endParaRPr lang="en-US" sz="2800" dirty="0">
              <a:solidFill>
                <a:schemeClr val="bg2"/>
              </a:solidFill>
            </a:endParaRPr>
          </a:p>
          <a:p>
            <a:pPr marL="360363" indent="-360363" fontAlgn="base">
              <a:buClr>
                <a:schemeClr val="bg2"/>
              </a:buClr>
            </a:pPr>
            <a:r>
              <a:rPr lang="en-US" sz="3200" b="1" dirty="0">
                <a:solidFill>
                  <a:schemeClr val="accent1"/>
                </a:solidFill>
              </a:rPr>
              <a:t>DataGridView</a:t>
            </a:r>
            <a:endParaRPr lang="bg-BG" sz="3200" b="1" dirty="0">
              <a:solidFill>
                <a:schemeClr val="accent1"/>
              </a:solidFill>
            </a:endParaRPr>
          </a:p>
          <a:p>
            <a:pPr marL="969948" lvl="1" indent="-360363" fontAlgn="base">
              <a:buClr>
                <a:schemeClr val="bg2"/>
              </a:buClr>
            </a:pPr>
            <a:r>
              <a:rPr lang="bg-BG" sz="3000" dirty="0">
                <a:solidFill>
                  <a:schemeClr val="bg2"/>
                </a:solidFill>
              </a:rPr>
              <a:t>Контрола, </a:t>
            </a:r>
            <a:r>
              <a:rPr lang="bg-BG" sz="3000" b="1" dirty="0">
                <a:solidFill>
                  <a:schemeClr val="bg2"/>
                </a:solidFill>
              </a:rPr>
              <a:t>визуализираща</a:t>
            </a:r>
            <a:r>
              <a:rPr lang="bg-BG" sz="3000" dirty="0">
                <a:solidFill>
                  <a:schemeClr val="bg2"/>
                </a:solidFill>
              </a:rPr>
              <a:t> </a:t>
            </a:r>
            <a:r>
              <a:rPr lang="bg-BG" sz="3000" b="1" dirty="0">
                <a:solidFill>
                  <a:schemeClr val="accent1"/>
                </a:solidFill>
              </a:rPr>
              <a:t>таблични данни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369AAE7-BDDC-FE11-A61E-E20F7F663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0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Извличане на съдържание от таблица от БД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4400" dirty="0"/>
              <a:t>Визуализация на данни в </a:t>
            </a:r>
            <a:r>
              <a:rPr lang="en-US" sz="4400" dirty="0"/>
              <a:t>Windows Forms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C01025-C143-3AE8-DB39-D3730A2A7E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255" y="1777703"/>
            <a:ext cx="2651489" cy="173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E15CE6-EE1E-AC46-AA7E-1C2A9D1C1C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7F95F2-74B4-BFE5-DD16-3C0FF3CE46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Процесът на </a:t>
            </a:r>
            <a:r>
              <a:rPr lang="bg-BG" b="1" dirty="0">
                <a:solidFill>
                  <a:schemeClr val="bg1"/>
                </a:solidFill>
              </a:rPr>
              <a:t>динамично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извличане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dirty="0"/>
              <a:t>на </a:t>
            </a:r>
            <a:r>
              <a:rPr lang="bg-BG" b="1" dirty="0"/>
              <a:t>данни</a:t>
            </a:r>
            <a:r>
              <a:rPr lang="bg-BG" dirty="0"/>
              <a:t> от зададен </a:t>
            </a:r>
            <a:r>
              <a:rPr lang="bg-BG" b="1" dirty="0">
                <a:solidFill>
                  <a:schemeClr val="bg1"/>
                </a:solidFill>
              </a:rPr>
              <a:t>източник</a:t>
            </a:r>
          </a:p>
          <a:p>
            <a:r>
              <a:rPr lang="bg-BG" b="1" dirty="0"/>
              <a:t>Визуализиране</a:t>
            </a:r>
            <a:r>
              <a:rPr lang="bg-BG" dirty="0"/>
              <a:t> чрез подходящи </a:t>
            </a:r>
            <a:r>
              <a:rPr lang="bg-BG" b="1" dirty="0">
                <a:solidFill>
                  <a:schemeClr val="bg1"/>
                </a:solidFill>
              </a:rPr>
              <a:t>контроли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4CE86D8-C1F0-2970-1E99-5B72D0E84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Свързване на данни (</a:t>
            </a:r>
            <a:r>
              <a:rPr lang="en-US" dirty="0"/>
              <a:t>Data Binding)</a:t>
            </a:r>
            <a:endParaRPr lang="en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1E904F-F541-4693-028D-9F4B493442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500" y="2799000"/>
            <a:ext cx="8613000" cy="430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316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D9961D-8D49-D3B8-10AA-62DF897668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84AD4-994B-E119-9A9B-737D5B8FF1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000" dirty="0"/>
              <a:t>Задават се чрез различни </a:t>
            </a:r>
            <a:r>
              <a:rPr lang="bg-BG" sz="3000" b="1" dirty="0"/>
              <a:t>свойства</a:t>
            </a:r>
          </a:p>
          <a:p>
            <a:pPr lvl="1"/>
            <a:r>
              <a:rPr lang="en-US" sz="2800" b="1" dirty="0">
                <a:solidFill>
                  <a:schemeClr val="bg1"/>
                </a:solidFill>
              </a:rPr>
              <a:t>Text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bg1"/>
                </a:solidFill>
              </a:rPr>
              <a:t>DataSource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bg1"/>
                </a:solidFill>
              </a:rPr>
              <a:t>DataTextField</a:t>
            </a:r>
          </a:p>
          <a:p>
            <a:r>
              <a:rPr lang="bg-BG" sz="3000" dirty="0"/>
              <a:t>Може да е </a:t>
            </a:r>
            <a:r>
              <a:rPr lang="bg-BG" sz="3000" b="1" dirty="0">
                <a:solidFill>
                  <a:schemeClr val="bg1"/>
                </a:solidFill>
              </a:rPr>
              <a:t>всеки</a:t>
            </a:r>
            <a:r>
              <a:rPr lang="bg-BG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обект</a:t>
            </a:r>
            <a:r>
              <a:rPr lang="bg-BG" sz="3000" dirty="0"/>
              <a:t> от </a:t>
            </a:r>
            <a:r>
              <a:rPr lang="bg-BG" sz="3000" b="1" dirty="0"/>
              <a:t>клас</a:t>
            </a:r>
            <a:r>
              <a:rPr lang="bg-BG" sz="3000" dirty="0"/>
              <a:t>, който </a:t>
            </a:r>
            <a:r>
              <a:rPr lang="bg-BG" sz="3000" b="1" dirty="0"/>
              <a:t>имплементира</a:t>
            </a:r>
            <a:r>
              <a:rPr lang="bg-BG" sz="3000" dirty="0"/>
              <a:t> интерфейса </a:t>
            </a:r>
            <a:r>
              <a:rPr lang="en-GB" sz="3000" b="1" dirty="0">
                <a:solidFill>
                  <a:schemeClr val="bg1"/>
                </a:solidFill>
              </a:rPr>
              <a:t>ICollection</a:t>
            </a:r>
            <a:endParaRPr lang="bg-BG" sz="3000" b="1" dirty="0">
              <a:solidFill>
                <a:schemeClr val="bg1"/>
              </a:solidFill>
            </a:endParaRP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4E8930B-FFA6-DB7E-FFC0-6E4DBA009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Източници на данни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9C4793-13E9-32AD-9023-662E496616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6683" y="3429000"/>
            <a:ext cx="4470067" cy="323084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01534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D9961D-8D49-D3B8-10AA-62DF897668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84AD4-994B-E119-9A9B-737D5B8FF1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Просто свързване</a:t>
            </a:r>
          </a:p>
          <a:p>
            <a:pPr lvl="1"/>
            <a:r>
              <a:rPr lang="bg-BG" dirty="0"/>
              <a:t>Указва </a:t>
            </a:r>
            <a:r>
              <a:rPr lang="bg-BG" b="1" dirty="0">
                <a:solidFill>
                  <a:schemeClr val="bg1"/>
                </a:solidFill>
              </a:rPr>
              <a:t>връзка</a:t>
            </a:r>
            <a:r>
              <a:rPr lang="bg-BG" dirty="0"/>
              <a:t> между </a:t>
            </a:r>
            <a:r>
              <a:rPr lang="bg-BG" b="1" dirty="0"/>
              <a:t>данни</a:t>
            </a:r>
            <a:r>
              <a:rPr lang="bg-BG" dirty="0"/>
              <a:t> и </a:t>
            </a:r>
            <a:r>
              <a:rPr lang="bg-BG" b="1" dirty="0"/>
              <a:t>свойство</a:t>
            </a:r>
            <a:r>
              <a:rPr lang="bg-BG" dirty="0"/>
              <a:t> на </a:t>
            </a:r>
            <a:r>
              <a:rPr lang="bg-BG" b="1" dirty="0"/>
              <a:t>контрола</a:t>
            </a:r>
          </a:p>
          <a:p>
            <a:pPr lvl="1"/>
            <a:r>
              <a:rPr lang="bg-BG" dirty="0"/>
              <a:t>Задейства се при </a:t>
            </a:r>
            <a:r>
              <a:rPr lang="bg-BG" b="1" dirty="0"/>
              <a:t>извикване</a:t>
            </a:r>
            <a:r>
              <a:rPr lang="bg-BG" dirty="0"/>
              <a:t> на </a:t>
            </a:r>
            <a:r>
              <a:rPr lang="bg-BG" b="1" dirty="0">
                <a:solidFill>
                  <a:schemeClr val="bg1"/>
                </a:solidFill>
              </a:rPr>
              <a:t>метод</a:t>
            </a:r>
            <a:r>
              <a:rPr lang="bg-BG" dirty="0"/>
              <a:t> на </a:t>
            </a:r>
            <a:r>
              <a:rPr lang="bg-BG" b="1" dirty="0"/>
              <a:t>форма</a:t>
            </a:r>
            <a:r>
              <a:rPr lang="bg-BG" dirty="0"/>
              <a:t> или </a:t>
            </a:r>
            <a:r>
              <a:rPr lang="bg-BG" b="1" dirty="0"/>
              <a:t>контрола</a:t>
            </a:r>
          </a:p>
          <a:p>
            <a:r>
              <a:rPr lang="bg-BG" b="1" dirty="0">
                <a:solidFill>
                  <a:schemeClr val="bg1"/>
                </a:solidFill>
              </a:rPr>
              <a:t>Сложно свързване</a:t>
            </a:r>
          </a:p>
          <a:p>
            <a:pPr lvl="1"/>
            <a:r>
              <a:rPr lang="bg-BG" dirty="0"/>
              <a:t>Указва </a:t>
            </a:r>
            <a:r>
              <a:rPr lang="bg-BG" b="1" dirty="0">
                <a:solidFill>
                  <a:schemeClr val="bg1"/>
                </a:solidFill>
              </a:rPr>
              <a:t>връзка</a:t>
            </a:r>
            <a:r>
              <a:rPr lang="bg-BG" dirty="0"/>
              <a:t> на </a:t>
            </a:r>
            <a:r>
              <a:rPr lang="bg-BG" b="1" dirty="0"/>
              <a:t>множество</a:t>
            </a:r>
            <a:r>
              <a:rPr lang="bg-BG" dirty="0"/>
              <a:t> </a:t>
            </a:r>
            <a:r>
              <a:rPr lang="bg-BG" b="1" dirty="0"/>
              <a:t>редове</a:t>
            </a:r>
            <a:r>
              <a:rPr lang="en-US" dirty="0"/>
              <a:t>/</a:t>
            </a:r>
            <a:r>
              <a:rPr lang="bg-BG" b="1" dirty="0"/>
              <a:t>свойства</a:t>
            </a:r>
            <a:r>
              <a:rPr lang="bg-BG" dirty="0"/>
              <a:t> с една </a:t>
            </a:r>
            <a:r>
              <a:rPr lang="bg-BG" b="1" dirty="0"/>
              <a:t>контрола</a:t>
            </a:r>
          </a:p>
          <a:p>
            <a:pPr lvl="1"/>
            <a:r>
              <a:rPr lang="bg-BG" dirty="0"/>
              <a:t>Използва се в </a:t>
            </a:r>
            <a:r>
              <a:rPr lang="bg-BG" b="1" dirty="0">
                <a:solidFill>
                  <a:schemeClr val="bg1"/>
                </a:solidFill>
              </a:rPr>
              <a:t>списъчни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итериращи</a:t>
            </a:r>
            <a:r>
              <a:rPr lang="bg-BG" dirty="0"/>
              <a:t> контроли</a:t>
            </a:r>
          </a:p>
          <a:p>
            <a:pPr lvl="2"/>
            <a:r>
              <a:rPr lang="en-US" b="1" dirty="0"/>
              <a:t>ListBox</a:t>
            </a:r>
            <a:r>
              <a:rPr lang="en-US" dirty="0"/>
              <a:t>, </a:t>
            </a:r>
            <a:r>
              <a:rPr lang="en-US" b="1" dirty="0"/>
              <a:t>ComboBox</a:t>
            </a:r>
            <a:r>
              <a:rPr lang="en-US" dirty="0"/>
              <a:t>, </a:t>
            </a:r>
            <a:r>
              <a:rPr lang="en-US" b="1" dirty="0"/>
              <a:t>CheckedListBox</a:t>
            </a:r>
            <a:r>
              <a:rPr lang="bg-BG" b="1" dirty="0"/>
              <a:t> </a:t>
            </a:r>
            <a:r>
              <a:rPr lang="bg-BG" dirty="0"/>
              <a:t>и други</a:t>
            </a:r>
            <a:endParaRPr lang="en-US" dirty="0"/>
          </a:p>
          <a:p>
            <a:pPr lvl="2"/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4E8930B-FFA6-DB7E-FFC0-6E4DBA009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Видове </a:t>
            </a:r>
            <a:r>
              <a:rPr lang="en-US" dirty="0"/>
              <a:t>Data Binding (1)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2710847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D9961D-8D49-D3B8-10AA-62DF897668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84AD4-994B-E119-9A9B-737D5B8FF1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2"/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4E8930B-FFA6-DB7E-FFC0-6E4DBA009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Видове </a:t>
            </a:r>
            <a:r>
              <a:rPr lang="en-US" dirty="0"/>
              <a:t>Data Binding</a:t>
            </a:r>
            <a:r>
              <a:rPr lang="bg-BG" dirty="0"/>
              <a:t> (</a:t>
            </a:r>
            <a:r>
              <a:rPr lang="en-US" dirty="0"/>
              <a:t>2)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5D60A6-0690-7D20-9A2E-60F26F6905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545" y="1954692"/>
            <a:ext cx="6610910" cy="3420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AE33DC17-E194-3CF4-0140-D6B38246823E}"/>
              </a:ext>
            </a:extLst>
          </p:cNvPr>
          <p:cNvSpPr/>
          <p:nvPr/>
        </p:nvSpPr>
        <p:spPr bwMode="auto">
          <a:xfrm>
            <a:off x="9591767" y="1978308"/>
            <a:ext cx="2160000" cy="1450692"/>
          </a:xfrm>
          <a:prstGeom prst="wedgeRoundRectCallout">
            <a:avLst>
              <a:gd name="adj1" fmla="val -94027"/>
              <a:gd name="adj2" fmla="val 3837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Сложно</a:t>
            </a:r>
            <a:r>
              <a:rPr lang="bg-BG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свързване на данни</a:t>
            </a:r>
            <a:endParaRPr lang="en-BG" sz="2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7A007029-AA98-6088-883C-74605720BCCD}"/>
              </a:ext>
            </a:extLst>
          </p:cNvPr>
          <p:cNvSpPr/>
          <p:nvPr/>
        </p:nvSpPr>
        <p:spPr bwMode="auto">
          <a:xfrm>
            <a:off x="291000" y="4734000"/>
            <a:ext cx="2099474" cy="1439220"/>
          </a:xfrm>
          <a:prstGeom prst="wedgeRoundRectCallout">
            <a:avLst>
              <a:gd name="adj1" fmla="val 138853"/>
              <a:gd name="adj2" fmla="val -6078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Просто</a:t>
            </a:r>
            <a:r>
              <a:rPr lang="bg-BG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свързване на данни</a:t>
            </a:r>
            <a:endParaRPr lang="en-BG" sz="2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0754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Описание, свойства и използване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DataGridView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A3DB9D-525C-F125-670E-FB8110DCC9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000" y="1764000"/>
            <a:ext cx="2520000" cy="180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22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0000598" cy="5528766"/>
          </a:xfrm>
        </p:spPr>
        <p:txBody>
          <a:bodyPr/>
          <a:lstStyle/>
          <a:p>
            <a:r>
              <a:rPr lang="bg-BG" b="1" dirty="0"/>
              <a:t>Контрола</a:t>
            </a:r>
            <a:r>
              <a:rPr lang="bg-BG" dirty="0"/>
              <a:t>, която визуализира </a:t>
            </a:r>
            <a:r>
              <a:rPr lang="bg-BG" b="1" dirty="0">
                <a:solidFill>
                  <a:schemeClr val="bg1"/>
                </a:solidFill>
              </a:rPr>
              <a:t>таблични данни</a:t>
            </a:r>
          </a:p>
          <a:p>
            <a:r>
              <a:rPr lang="bg-BG" dirty="0"/>
              <a:t>Осигурява </a:t>
            </a:r>
            <a:r>
              <a:rPr lang="bg-BG" b="1" dirty="0">
                <a:solidFill>
                  <a:schemeClr val="bg1"/>
                </a:solidFill>
              </a:rPr>
              <a:t>навигация</a:t>
            </a:r>
            <a:r>
              <a:rPr lang="bg-BG" dirty="0"/>
              <a:t> по </a:t>
            </a:r>
            <a:r>
              <a:rPr lang="bg-BG" b="1" dirty="0"/>
              <a:t>редове</a:t>
            </a:r>
            <a:r>
              <a:rPr lang="bg-BG" dirty="0"/>
              <a:t> и </a:t>
            </a:r>
            <a:r>
              <a:rPr lang="bg-BG" b="1" dirty="0"/>
              <a:t>колони</a:t>
            </a:r>
          </a:p>
          <a:p>
            <a:r>
              <a:rPr lang="bg-BG" dirty="0"/>
              <a:t>Позволява </a:t>
            </a:r>
            <a:r>
              <a:rPr lang="bg-BG" b="1" dirty="0">
                <a:solidFill>
                  <a:schemeClr val="bg1"/>
                </a:solidFill>
              </a:rPr>
              <a:t>редактиране</a:t>
            </a:r>
            <a:r>
              <a:rPr lang="bg-BG" dirty="0"/>
              <a:t> на </a:t>
            </a:r>
            <a:r>
              <a:rPr lang="bg-BG" b="1" dirty="0"/>
              <a:t>данните</a:t>
            </a:r>
            <a:endParaRPr lang="en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Описание на </a:t>
            </a:r>
            <a:r>
              <a:rPr lang="en-US" dirty="0"/>
              <a:t>DataGridView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300B93-A3A6-04B5-13B3-ED2687B8AA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201" y="3429000"/>
            <a:ext cx="5635598" cy="285075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75920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28423</TotalTime>
  <Words>1237</Words>
  <Application>Microsoft Macintosh PowerPoint</Application>
  <PresentationFormat>Widescreen</PresentationFormat>
  <Paragraphs>232</Paragraphs>
  <Slides>30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Consolas</vt:lpstr>
      <vt:lpstr>Wingdings</vt:lpstr>
      <vt:lpstr>SoftUni</vt:lpstr>
      <vt:lpstr>Свързване на Windows Forms с база данни</vt:lpstr>
      <vt:lpstr>Съдържание</vt:lpstr>
      <vt:lpstr>Визуализация на данни в Windows Forms</vt:lpstr>
      <vt:lpstr>Свързване на данни (Data Binding)</vt:lpstr>
      <vt:lpstr>Източници на данни</vt:lpstr>
      <vt:lpstr>Видове Data Binding (1)</vt:lpstr>
      <vt:lpstr>Видове Data Binding (2)</vt:lpstr>
      <vt:lpstr>DataGridView</vt:lpstr>
      <vt:lpstr>Описание на DataGridView</vt:lpstr>
      <vt:lpstr>Свойства на DataGridView</vt:lpstr>
      <vt:lpstr>Използване на DataGridView (1)</vt:lpstr>
      <vt:lpstr>Използване на DataGridView (2)</vt:lpstr>
      <vt:lpstr>Примерно приложение</vt:lpstr>
      <vt:lpstr>Създаване на WinForms приложение</vt:lpstr>
      <vt:lpstr>Свързване на сървър и конфигурация на връзка</vt:lpstr>
      <vt:lpstr>Създаване и попълване на база данни</vt:lpstr>
      <vt:lpstr>Инсталиране на EF пакети и Scaffold</vt:lpstr>
      <vt:lpstr>Структура на проекта</vt:lpstr>
      <vt:lpstr>Добавяне на DataGridView</vt:lpstr>
      <vt:lpstr>Свързване на данни</vt:lpstr>
      <vt:lpstr>Избиране на Data Source</vt:lpstr>
      <vt:lpstr>Забраняване на редактиране на колона</vt:lpstr>
      <vt:lpstr>Свързване с EF Core</vt:lpstr>
      <vt:lpstr>Методът OnLoad() (1)</vt:lpstr>
      <vt:lpstr>Методът OnLoad() (2)</vt:lpstr>
      <vt:lpstr>Методът OnClosing()</vt:lpstr>
      <vt:lpstr>Резултат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Свързване на Windows Forms с база данни</dc:title>
  <dc:subject>Модул 4: Информационни системи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Mirela Damyanova</cp:lastModifiedBy>
  <cp:revision>282</cp:revision>
  <dcterms:created xsi:type="dcterms:W3CDTF">2018-05-23T13:08:44Z</dcterms:created>
  <dcterms:modified xsi:type="dcterms:W3CDTF">2024-05-22T08:45:18Z</dcterms:modified>
  <cp:category/>
</cp:coreProperties>
</file>