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627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6" r:id="rId13"/>
    <p:sldId id="307" r:id="rId14"/>
    <p:sldId id="628" r:id="rId15"/>
    <p:sldId id="630" r:id="rId16"/>
    <p:sldId id="629" r:id="rId17"/>
    <p:sldId id="499" r:id="rId18"/>
    <p:sldId id="498" r:id="rId19"/>
    <p:sldId id="501" r:id="rId20"/>
    <p:sldId id="503" r:id="rId21"/>
    <p:sldId id="502" r:id="rId22"/>
    <p:sldId id="308" r:id="rId23"/>
    <p:sldId id="309" r:id="rId24"/>
    <p:sldId id="310" r:id="rId25"/>
    <p:sldId id="311" r:id="rId26"/>
    <p:sldId id="312" r:id="rId27"/>
    <p:sldId id="319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2A2191E-D9EB-462A-BB28-727BDBE10807}">
          <p14:sldIdLst>
            <p14:sldId id="627"/>
            <p14:sldId id="292"/>
          </p14:sldIdLst>
        </p14:section>
        <p14:section name="Какво е капсулация?" id="{1C875676-9031-42C7-AC3D-1C604A41CC85}">
          <p14:sldIdLst>
            <p14:sldId id="294"/>
            <p14:sldId id="295"/>
            <p14:sldId id="296"/>
          </p14:sldIdLst>
        </p14:section>
        <p14:section name="Модификатори за достъп" id="{31FF4090-1ADF-41C3-94E9-DA9D0500998C}">
          <p14:sldIdLst>
            <p14:sldId id="298"/>
            <p14:sldId id="299"/>
            <p14:sldId id="300"/>
            <p14:sldId id="495"/>
            <p14:sldId id="301"/>
            <p14:sldId id="496"/>
            <p14:sldId id="306"/>
            <p14:sldId id="307"/>
            <p14:sldId id="628"/>
            <p14:sldId id="630"/>
            <p14:sldId id="629"/>
          </p14:sldIdLst>
        </p14:section>
        <p14:section name="Изключения" id="{5485EFD2-1174-4EB7-AF54-0763EFEFC371}">
          <p14:sldIdLst>
            <p14:sldId id="499"/>
            <p14:sldId id="498"/>
            <p14:sldId id="501"/>
            <p14:sldId id="503"/>
            <p14:sldId id="502"/>
          </p14:sldIdLst>
        </p14:section>
        <p14:section name="Валидация" id="{DB6F0F7D-BC05-48B3-BCD3-47A0030EEF39}">
          <p14:sldIdLst>
            <p14:sldId id="308"/>
            <p14:sldId id="309"/>
            <p14:sldId id="310"/>
            <p14:sldId id="311"/>
            <p14:sldId id="312"/>
          </p14:sldIdLst>
        </p14:section>
        <p14:section name="Обобщение" id="{92D2784E-958D-41B5-9EC0-DC0EE4AD291F}">
          <p14:sldIdLst>
            <p14:sldId id="31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6" autoAdjust="0"/>
    <p:restoredTop sz="95241" autoAdjust="0"/>
  </p:normalViewPr>
  <p:slideViewPr>
    <p:cSldViewPr showGuides="1">
      <p:cViewPr varScale="1">
        <p:scale>
          <a:sx n="63" d="100"/>
          <a:sy n="63" d="100"/>
        </p:scale>
        <p:origin x="208" y="20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06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680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494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ED8339-05C9-54D5-2EBE-7C1F14F254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339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B73605B-708F-53D9-694F-39EDB26B13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804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855048-0D48-FD37-027D-4BF354CDA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033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6953B67-1868-51F9-AB67-04E1EE3CD4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7505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F93B9E9-BB49-7E82-4718-A90103F9A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546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BF85623-8722-B2AB-EA97-9A71ED70C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435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1F2EFB-F494-D6B9-9166-06F33C896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547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954D3B-5627-5EFD-6402-E55638B62F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1693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8D3B75-A3E0-F3DE-98F8-D31E40579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2792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A8737F-AA70-3B54-EE3B-67D3781212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906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7853B77-3888-7346-59BE-899533CD3D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668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9E051E-788B-5BA8-5CE5-E87DF82F9C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795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08F8C-7607-CB76-BD9F-809598EB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091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DFC2F45-A8E6-1CE2-0D3E-1C872C923D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266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35DA1DB-BE57-71FD-B976-5B73166AEB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92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D98BAA-526D-83F1-B68B-4A2C2A0D25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081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D25E6EF-2383-5102-BD8A-53C2DC3E7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531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BB0749E-607F-4B46-0FBB-FBDF8E9BA5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6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5E3429-1ED9-4587-E693-BFA817FF8B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0823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2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ru-RU" dirty="0"/>
              <a:t>Ползи от капсулацията на данни в ООП,</a:t>
            </a:r>
            <a:br>
              <a:rPr lang="ru-RU" dirty="0"/>
            </a:br>
            <a:r>
              <a:rPr lang="ru-RU" dirty="0"/>
              <a:t>скриване на детайлите в Private полета и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Капсулация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latin typeface="Consolas" panose="020B0609020204030204" pitchFamily="49" charset="0"/>
              </a:rPr>
              <a:t>internal</a:t>
            </a:r>
            <a:r>
              <a:rPr lang="en-US" sz="3200" dirty="0"/>
              <a:t> </a:t>
            </a:r>
            <a:r>
              <a:rPr lang="bg-BG" sz="3200" dirty="0"/>
              <a:t>е модификаторът </a:t>
            </a:r>
            <a:r>
              <a:rPr lang="bg-BG" sz="32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Достъпен</a:t>
            </a:r>
            <a:r>
              <a:rPr lang="en-US" sz="3200" dirty="0"/>
              <a:t> </a:t>
            </a:r>
            <a:r>
              <a:rPr lang="bg-BG" sz="3200" dirty="0"/>
              <a:t>от всеки друг клас </a:t>
            </a:r>
            <a:r>
              <a:rPr lang="bg-BG" sz="3200" b="1" dirty="0">
                <a:solidFill>
                  <a:schemeClr val="bg1"/>
                </a:solidFill>
              </a:rPr>
              <a:t>в същия проект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1932732"/>
            <a:ext cx="76950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internal class Team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5184000"/>
            <a:ext cx="6613592" cy="1172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rm = new Team();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BAD7979-6D12-938A-7659-C6E5C0902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8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презаписваме метода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/>
              <a:t>ToString()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{LastName}.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E45A4A8-0F8E-BD50-A69F-F2950A2C4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427875"/>
          </a:xfrm>
        </p:spPr>
        <p:txBody>
          <a:bodyPr>
            <a:normAutofit/>
          </a:bodyPr>
          <a:lstStyle/>
          <a:p>
            <a:r>
              <a:rPr lang="bg-BG" sz="3000" dirty="0"/>
              <a:t>Използвайте класа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3000" b="1" dirty="0"/>
              <a:t> </a:t>
            </a:r>
            <a:r>
              <a:rPr lang="bg-BG" sz="3000" dirty="0"/>
              <a:t>от предишните слайдове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/>
              <a:t>Презапишете метода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Методът трябва да връща информацията за човека в следния формат:</a:t>
            </a:r>
          </a:p>
          <a:p>
            <a:pPr lvl="1"/>
            <a:r>
              <a:rPr lang="en-US" sz="2800" b="1" dirty="0"/>
              <a:t>"{</a:t>
            </a:r>
            <a:r>
              <a:rPr lang="bg-BG" sz="2800" b="1" dirty="0"/>
              <a:t>първо име</a:t>
            </a:r>
            <a:r>
              <a:rPr lang="en-US" sz="2800" b="1" dirty="0"/>
              <a:t>} {</a:t>
            </a:r>
            <a:r>
              <a:rPr lang="bg-BG" sz="2800" b="1" dirty="0"/>
              <a:t>фамилно име</a:t>
            </a:r>
            <a:r>
              <a:rPr lang="en-US" sz="2800" b="1" dirty="0"/>
              <a:t>} is {</a:t>
            </a:r>
            <a:r>
              <a:rPr lang="bg-BG" sz="2800" b="1" dirty="0"/>
              <a:t>възраст</a:t>
            </a:r>
            <a:r>
              <a:rPr lang="en-US" sz="2800" b="1" dirty="0"/>
              <a:t>} years old."</a:t>
            </a:r>
            <a:endParaRPr lang="en-BG" sz="2800" b="1" dirty="0"/>
          </a:p>
          <a:p>
            <a:pPr marL="442912" lvl="1" indent="0">
              <a:buNone/>
            </a:pP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Отпечатване на информация за човек</a:t>
            </a:r>
            <a:endParaRPr lang="en-US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963819" y="3910062"/>
            <a:ext cx="6295960" cy="6027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ctr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963819" y="4538111"/>
            <a:ext cx="6295960" cy="19163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+FirstName: string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+LasName: string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+Age: int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+ToString():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4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</a:t>
            </a:r>
            <a:r>
              <a:rPr lang="bg-BG" dirty="0"/>
              <a:t> Отпечатване на информация за човек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670" y="2447895"/>
            <a:ext cx="10365284" cy="2403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public override string </a:t>
            </a:r>
            <a:r>
              <a:rPr lang="en-US" sz="2800" noProof="1">
                <a:solidFill>
                  <a:schemeClr val="bg1"/>
                </a:solidFill>
              </a:rPr>
              <a:t>ToString</a:t>
            </a:r>
            <a:r>
              <a:rPr lang="en-US" sz="2800" noProof="1"/>
              <a:t>(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</a:t>
            </a:r>
            <a:r>
              <a:rPr lang="en-GB" dirty="0"/>
              <a:t>$"{FirstName} {LastName} is {Age} years old."</a:t>
            </a:r>
            <a:endParaRPr lang="en-US" sz="2800" dirty="0"/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32B9AF-3ACF-18B2-5577-72D617CC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0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bg-BG" sz="3100" dirty="0"/>
              <a:t>, като добавите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</a:t>
            </a:r>
            <a:r>
              <a:rPr lang="en-US" sz="3100" b="1" dirty="0"/>
              <a:t>getter</a:t>
            </a:r>
            <a:r>
              <a:rPr lang="bg-BG" sz="3100" dirty="0"/>
              <a:t> и </a:t>
            </a:r>
            <a:r>
              <a:rPr lang="bg-BG" sz="3100" b="1" dirty="0"/>
              <a:t>частен </a:t>
            </a:r>
            <a:r>
              <a:rPr lang="en-US" sz="3100" b="1" dirty="0"/>
              <a:t>setter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pPr lvl="1"/>
            <a:r>
              <a:rPr lang="bg-BG" sz="2900" dirty="0"/>
              <a:t>Хора, </a:t>
            </a:r>
            <a:r>
              <a:rPr lang="bg-BG" sz="2900" b="1" dirty="0"/>
              <a:t>по-млади от 30</a:t>
            </a:r>
            <a:r>
              <a:rPr lang="bg-BG" sz="2900" dirty="0"/>
              <a:t>, </a:t>
            </a:r>
            <a:br>
              <a:rPr lang="en-US" sz="2900" dirty="0"/>
            </a:br>
            <a:r>
              <a:rPr lang="bg-BG" sz="2900" dirty="0"/>
              <a:t>получават </a:t>
            </a:r>
            <a:r>
              <a:rPr lang="bg-BG" sz="2900" b="1" dirty="0"/>
              <a:t>половината</a:t>
            </a:r>
            <a:r>
              <a:rPr lang="bg-BG" sz="2900" dirty="0"/>
              <a:t> от </a:t>
            </a:r>
            <a:br>
              <a:rPr lang="en-US" sz="2900" dirty="0"/>
            </a:br>
            <a:r>
              <a:rPr lang="bg-BG" sz="2900" dirty="0"/>
              <a:t>стандартното увеличение.</a:t>
            </a:r>
            <a:endParaRPr lang="en-US" sz="29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r>
              <a:rPr lang="en-US" dirty="0"/>
              <a:t> (1)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07257" y="2709000"/>
            <a:ext cx="5760000" cy="3810687"/>
            <a:chOff x="-306388" y="2128097"/>
            <a:chExt cx="3137848" cy="383962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32278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+Salary: 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+IncreaseSalary(double):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5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Променете метода 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3100" dirty="0"/>
              <a:t>, така че да връща информацията в следния формат:</a:t>
            </a:r>
          </a:p>
          <a:p>
            <a:pPr lvl="1"/>
            <a:r>
              <a:rPr lang="en-US" b="1" dirty="0"/>
              <a:t>"{</a:t>
            </a:r>
            <a:r>
              <a:rPr lang="bg-BG" b="1" dirty="0"/>
              <a:t>първо име</a:t>
            </a:r>
            <a:r>
              <a:rPr lang="en-US" b="1" dirty="0"/>
              <a:t>} {</a:t>
            </a:r>
            <a:r>
              <a:rPr lang="bg-BG" b="1" dirty="0"/>
              <a:t>фамилно име</a:t>
            </a:r>
            <a:r>
              <a:rPr lang="en-US" b="1" dirty="0"/>
              <a:t>} receives {</a:t>
            </a:r>
            <a:r>
              <a:rPr lang="bg-BG" b="1" dirty="0"/>
              <a:t>повишена заплата</a:t>
            </a:r>
            <a:r>
              <a:rPr lang="en-US" b="1" dirty="0"/>
              <a:t>} leva."</a:t>
            </a:r>
            <a:endParaRPr lang="en-US" sz="27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C2C8E-3831-E358-D0FC-CD446E509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041515"/>
            <a:ext cx="3889536" cy="1815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John Green 34 2000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Mike Adams 20 1560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7F4DDAEB-4E03-1C94-BD86-F3D474913479}"/>
              </a:ext>
            </a:extLst>
          </p:cNvPr>
          <p:cNvSpPr/>
          <p:nvPr/>
        </p:nvSpPr>
        <p:spPr>
          <a:xfrm>
            <a:off x="4554230" y="4692320"/>
            <a:ext cx="883209" cy="60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416F5-AE57-F761-6A16-BCD9AAEF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897" y="4518439"/>
            <a:ext cx="6255001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Green receives 2200 leva. 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Mike Adams receives 1638 leva.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588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double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double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&lt; 30)</a:t>
            </a:r>
          </a:p>
          <a:p>
            <a:r>
              <a:rPr lang="en-US" sz="2800" dirty="0"/>
              <a:t>	percentage /= 2;</a:t>
            </a:r>
            <a:br>
              <a:rPr lang="en-US" sz="2800" dirty="0"/>
            </a:br>
            <a:endParaRPr lang="en-US" sz="2800" dirty="0"/>
          </a:p>
          <a:p>
            <a:r>
              <a:rPr lang="en-US" sz="2800" noProof="1"/>
              <a:t>  this.Salary += (</a:t>
            </a:r>
            <a:r>
              <a:rPr lang="en-US" sz="2800" dirty="0"/>
              <a:t>percentage / 100) * </a:t>
            </a:r>
            <a:r>
              <a:rPr lang="en-US" sz="2800" noProof="1"/>
              <a:t>this.Salary</a:t>
            </a:r>
            <a:r>
              <a:rPr lang="en-US" sz="2800" dirty="0"/>
              <a:t>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32B9AF-3ACF-18B2-5577-72D617CC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16E5FE9-2BD6-73E6-1B9B-751D288B4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Хвърляне и хващане на изключения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B88EB86-FB00-4F50-AC41-58BFF50E8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</a:p>
        </p:txBody>
      </p:sp>
    </p:spTree>
    <p:extLst>
      <p:ext uri="{BB962C8B-B14F-4D97-AF65-F5344CB8AC3E}">
        <p14:creationId xmlns:p14="http://schemas.microsoft.com/office/powerpoint/2010/main" val="21652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"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"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005D546-D1FE-967E-B698-A699D68D4E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</a:t>
            </a:r>
            <a:r>
              <a:rPr lang="bg-BG" sz="3599" b="1" dirty="0"/>
              <a:t>хвърлят</a:t>
            </a:r>
            <a:r>
              <a:rPr lang="bg-BG" sz="3599" dirty="0"/>
              <a:t>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</a:t>
            </a:r>
            <a:r>
              <a:rPr lang="bg-BG" sz="3599" b="1" dirty="0"/>
              <a:t>хвърлено</a:t>
            </a:r>
            <a:r>
              <a:rPr lang="bg-BG" sz="3599" dirty="0"/>
              <a:t>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</a:t>
            </a:r>
            <a:r>
              <a:rPr lang="bg-BG" sz="3399" b="1" dirty="0">
                <a:solidFill>
                  <a:schemeClr val="bg1"/>
                </a:solidFill>
              </a:rPr>
              <a:t>спира</a:t>
            </a:r>
            <a:r>
              <a:rPr lang="bg-BG" sz="3399" dirty="0"/>
              <a:t> (временно)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трябва да </a:t>
            </a:r>
            <a:r>
              <a:rPr lang="bg-BG" sz="3400" dirty="0"/>
              <a:t>достигне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блок, който да предприеме действие</a:t>
            </a:r>
            <a:endParaRPr lang="en-US" sz="34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9D4370-AFAA-44F3-4B9F-213EFF711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0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59000"/>
            <a:ext cx="11818096" cy="5310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</a:t>
            </a:r>
            <a:r>
              <a:rPr lang="bg-BG" sz="4000" b="1" dirty="0"/>
              <a:t>капсулация</a:t>
            </a:r>
            <a:r>
              <a:rPr lang="bg-BG" sz="4000" dirty="0"/>
              <a:t> в ООП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достъп: </a:t>
            </a:r>
            <a:r>
              <a:rPr lang="en-US" sz="4000" b="1" dirty="0"/>
              <a:t>public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/>
              <a:t>private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͏͏</a:t>
            </a:r>
            <a:r>
              <a:rPr lang="bg-BG" sz="4000" b="1" dirty="0"/>
              <a:t>Изключения</a:t>
            </a:r>
            <a:r>
              <a:rPr lang="en-US" sz="4000" dirty="0"/>
              <a:t>, </a:t>
            </a:r>
            <a:r>
              <a:rPr lang="bg-BG" sz="4000" dirty="0"/>
              <a:t>хвърляне на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Валидация</a:t>
            </a:r>
            <a:r>
              <a:rPr lang="bg-BG" sz="4000" dirty="0"/>
              <a:t> на данни в ООП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146AD-B7C2-E9F0-5603-596ADD194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8973"/>
            <a:ext cx="11818096" cy="27400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000" dirty="0"/>
              <a:t>Можем да "</a:t>
            </a:r>
            <a:r>
              <a:rPr lang="bg-BG" sz="3000" b="1" dirty="0">
                <a:solidFill>
                  <a:schemeClr val="bg1"/>
                </a:solidFill>
              </a:rPr>
              <a:t>опитаме</a:t>
            </a:r>
            <a:r>
              <a:rPr lang="bg-BG" sz="3000" dirty="0"/>
              <a:t>" да изпълним даден код, а ако получим </a:t>
            </a:r>
            <a:r>
              <a:rPr lang="bg-BG" sz="3000" b="1" dirty="0"/>
              <a:t>изключение</a:t>
            </a:r>
            <a:r>
              <a:rPr lang="bg-BG" sz="3000" dirty="0"/>
              <a:t>, да я "</a:t>
            </a:r>
            <a:r>
              <a:rPr lang="bg-BG" sz="3000" b="1" dirty="0">
                <a:solidFill>
                  <a:schemeClr val="bg1"/>
                </a:solidFill>
              </a:rPr>
              <a:t>хванем</a:t>
            </a:r>
            <a:r>
              <a:rPr lang="bg-BG" sz="3000" dirty="0"/>
              <a:t>"</a:t>
            </a: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bg-BG" sz="2800" dirty="0"/>
              <a:t>Това се извършва чрез конструкцията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000" dirty="0"/>
              <a:t>По този начин можем да </a:t>
            </a:r>
            <a:r>
              <a:rPr lang="bg-BG" sz="3000" b="1" dirty="0">
                <a:solidFill>
                  <a:schemeClr val="bg1"/>
                </a:solidFill>
              </a:rPr>
              <a:t>реагираме</a:t>
            </a:r>
            <a:r>
              <a:rPr lang="bg-BG" sz="3000" dirty="0"/>
              <a:t> на грешката и да известим потребителя</a:t>
            </a:r>
            <a:r>
              <a:rPr lang="en-US" sz="3000" dirty="0"/>
              <a:t> </a:t>
            </a:r>
            <a:r>
              <a:rPr lang="bg-BG" sz="3000" dirty="0"/>
              <a:t>за нея</a:t>
            </a:r>
            <a:endParaRPr lang="en-US" sz="3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Try-Catch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356806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ADFBB29-158B-4445-64B8-8325B2DCA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0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495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DD3889-F17D-22D6-39F1-2BB33E90C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2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3DBCFC7-C16C-EA39-75F1-EF02D0EC70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Пазене на коректно вътрешно състояние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4239DF2-1E03-8B59-240C-28AD9CA3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US" dirty="0"/>
              <a:t>Getters </a:t>
            </a:r>
            <a:r>
              <a:rPr lang="bg-BG" dirty="0"/>
              <a:t>и </a:t>
            </a:r>
            <a:r>
              <a:rPr lang="en-US" dirty="0"/>
              <a:t>Setters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66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изключени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exception)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2F3DE11-64E7-EEA6-175E-2EE51FF8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setter</a:t>
            </a:r>
            <a:r>
              <a:rPr lang="bg-BG" sz="3000" b="1" dirty="0">
                <a:solidFill>
                  <a:schemeClr val="bg1"/>
                </a:solidFill>
              </a:rPr>
              <a:t>-ите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66000" y="4014000"/>
            <a:ext cx="3825000" cy="990000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ите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307A943-3A92-910A-1A4B-D5195323A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1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400" dirty="0"/>
              <a:t>валидация за всяко поле:</a:t>
            </a:r>
            <a:endParaRPr lang="en-US" sz="3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Имената трябва да имат </a:t>
            </a:r>
            <a:r>
              <a:rPr lang="bg-BG" sz="3200" b="1" dirty="0"/>
              <a:t>поне 3 </a:t>
            </a:r>
          </a:p>
          <a:p>
            <a:pPr marL="442912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200" b="1" dirty="0"/>
              <a:t>символа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Възрастта </a:t>
            </a:r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0</a:t>
            </a:r>
          </a:p>
          <a:p>
            <a:pPr marL="442912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200" dirty="0"/>
              <a:t>или</a:t>
            </a:r>
            <a:r>
              <a:rPr lang="bg-BG" sz="3200" b="1" dirty="0"/>
              <a:t> отрицателна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Заплатата </a:t>
            </a:r>
            <a:r>
              <a:rPr lang="bg-BG" sz="3200" b="1" dirty="0"/>
              <a:t>не може </a:t>
            </a:r>
            <a:r>
              <a:rPr lang="bg-BG" sz="3200" dirty="0"/>
              <a:t>да бъде</a:t>
            </a:r>
          </a:p>
          <a:p>
            <a:pPr marL="44291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/>
              <a:t>по-малко от </a:t>
            </a:r>
            <a:r>
              <a:rPr lang="en-US" sz="3200" b="1" dirty="0"/>
              <a:t>460</a:t>
            </a:r>
            <a:r>
              <a:rPr lang="bg-BG" sz="3200" b="1" dirty="0"/>
              <a:t> лв.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D6694F-0BFE-C2EE-EEB8-42BFC7CB4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{ return </a:t>
            </a:r>
            <a:r>
              <a:rPr lang="en-US" sz="2600" noProof="1"/>
              <a:t>this.age</a:t>
            </a:r>
            <a:r>
              <a:rPr lang="en-US" sz="2600" dirty="0"/>
              <a:t>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https://judge.softuni.org/Contests/Practice/Index/4062#2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C4EF1-E4B9-C41A-0900-75A84979C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73C01D77-8375-95F7-EF15-18B6348A1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970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362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3746" y="32972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0951" y="1809000"/>
            <a:ext cx="7830049" cy="460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Капсулация</a:t>
            </a:r>
            <a:r>
              <a:rPr lang="bg-BG" sz="3600" dirty="0">
                <a:solidFill>
                  <a:schemeClr val="bg2"/>
                </a:solidFill>
              </a:rPr>
              <a:t> на данни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 остават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локални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Позволява контрол на вътрешното състояние на класа 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валидация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A3821F0-D30D-6948-E9CA-5DCB25862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5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D6E92B6-6C9A-335F-4115-6D7652077D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Скриване на имплементацията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FCB4B0F-C1BC-5D89-8B35-0C34A6CC4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Капсулация на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23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b="1" dirty="0"/>
              <a:t>Капсулация</a:t>
            </a:r>
            <a:r>
              <a:rPr lang="bg-BG" sz="3000" dirty="0"/>
              <a:t> == процесът на </a:t>
            </a:r>
            <a:r>
              <a:rPr lang="bg-BG" sz="3000" b="1" dirty="0"/>
              <a:t>обединяване </a:t>
            </a:r>
            <a:r>
              <a:rPr lang="bg-BG" sz="3000" dirty="0"/>
              <a:t>на</a:t>
            </a:r>
            <a:r>
              <a:rPr lang="bg-BG" sz="3000" b="1" dirty="0"/>
              <a:t> данните </a:t>
            </a:r>
            <a:r>
              <a:rPr lang="bg-BG" sz="3000" dirty="0"/>
              <a:t>и </a:t>
            </a:r>
            <a:r>
              <a:rPr lang="bg-BG" sz="3000" b="1" dirty="0"/>
              <a:t>методите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едно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цяло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 на детайлите </a:t>
            </a:r>
            <a:r>
              <a:rPr lang="bg-BG" sz="2800" dirty="0"/>
              <a:t>и показване на </a:t>
            </a:r>
            <a:r>
              <a:rPr lang="bg-BG" sz="2800" b="1" dirty="0"/>
              <a:t>публичен интерфейс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Позволява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валидация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на данните </a:t>
            </a:r>
            <a:r>
              <a:rPr lang="bg-BG" sz="2800" dirty="0"/>
              <a:t>и контрол над достъпа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Ползи: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Структурните промени</a:t>
            </a:r>
            <a:br>
              <a:rPr lang="bg-BG" sz="2800" dirty="0"/>
            </a:br>
            <a:r>
              <a:rPr lang="bg-BG" sz="2800" dirty="0"/>
              <a:t>остават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локални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Намалява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комплексността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543" y="3339000"/>
            <a:ext cx="5876708" cy="3265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get { return studentName;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set { studentName = value;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11000" y="3384000"/>
            <a:ext cx="2770183" cy="1054611"/>
          </a:xfrm>
          <a:prstGeom prst="wedgeRoundRectCallout">
            <a:avLst>
              <a:gd name="adj1" fmla="val 80274"/>
              <a:gd name="adj2" fmla="val 33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491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05C620-40B6-4241-A38B-21B18F084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1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6"/>
            <a:ext cx="11818096" cy="1243748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/>
              <a:t>Полетата</a:t>
            </a:r>
            <a:r>
              <a:rPr lang="bg-BG" dirty="0"/>
              <a:t>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b="1" dirty="0"/>
              <a:t>Свойствата</a:t>
            </a:r>
            <a:r>
              <a:rPr lang="bg-BG" dirty="0"/>
              <a:t> и </a:t>
            </a:r>
            <a:r>
              <a:rPr lang="bg-BG" b="1" dirty="0"/>
              <a:t>конструкторите</a:t>
            </a:r>
            <a:r>
              <a:rPr lang="bg-BG" dirty="0"/>
              <a:t>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Капсулация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616A20-C0EC-A4B1-743C-45DEB052D137}"/>
              </a:ext>
            </a:extLst>
          </p:cNvPr>
          <p:cNvGrpSpPr/>
          <p:nvPr/>
        </p:nvGrpSpPr>
        <p:grpSpPr>
          <a:xfrm>
            <a:off x="1460914" y="2445020"/>
            <a:ext cx="9270171" cy="3997919"/>
            <a:chOff x="1460914" y="2381241"/>
            <a:chExt cx="9270171" cy="39979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460914" y="2381241"/>
              <a:ext cx="9270171" cy="70866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60914" y="3089695"/>
              <a:ext cx="9270171" cy="141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60914" y="4512258"/>
              <a:ext cx="9270171" cy="18669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+Age: int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+Person(string firstName, string lastName, int age)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29310" y="3547110"/>
            <a:ext cx="3116710" cy="882024"/>
          </a:xfrm>
          <a:prstGeom prst="wedgeRoundRectCallout">
            <a:avLst>
              <a:gd name="adj1" fmla="val -70580"/>
              <a:gd name="adj2" fmla="val -217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o</a:t>
            </a:r>
            <a:r>
              <a:rPr lang="bg-BG" sz="2600" b="1" noProof="1">
                <a:solidFill>
                  <a:srgbClr val="FFFFFF"/>
                </a:solidFill>
              </a:rPr>
              <a:t>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42547" y="4851330"/>
            <a:ext cx="3116710" cy="916977"/>
          </a:xfrm>
          <a:prstGeom prst="wedgeRoundRectCallout">
            <a:avLst>
              <a:gd name="adj1" fmla="val -77651"/>
              <a:gd name="adj2" fmla="val -8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o</a:t>
            </a:r>
            <a:r>
              <a:rPr lang="bg-BG" sz="2600" b="1" noProof="1">
                <a:solidFill>
                  <a:srgbClr val="FFFFFF"/>
                </a:solidFill>
              </a:rPr>
              <a:t>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8BC377-AB0F-0FC0-BB7B-EF5097F12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0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DBCC883C-50BB-BFFC-5C83-DCF35D5A24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Видимост на членовете на класа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78D9147-2D8B-A770-25D1-BB27A499D0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348500" y="4862024"/>
            <a:ext cx="9494999" cy="629999"/>
          </a:xfrm>
        </p:spPr>
        <p:txBody>
          <a:bodyPr/>
          <a:lstStyle/>
          <a:p>
            <a:r>
              <a:rPr lang="ru-RU" dirty="0"/>
              <a:t>Модификатори за достъп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9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800" dirty="0"/>
              <a:t> </a:t>
            </a:r>
            <a:r>
              <a:rPr lang="bg-BG" sz="2800" dirty="0"/>
              <a:t>–</a:t>
            </a:r>
            <a:r>
              <a:rPr lang="en-US" sz="2800" dirty="0"/>
              <a:t> </a:t>
            </a: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1C15897-4754-B2E7-62A9-EF0FAE3B0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3400" dirty="0"/>
              <a:t> – </a:t>
            </a: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2250" y="3215451"/>
            <a:ext cx="8167500" cy="3316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FirstName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LastName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tabLst>
                <a:tab pos="1231900" algn="l"/>
              </a:tabLs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B521E8A-1CEF-415F-24E7-7D314CDC7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33652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23052" y="2499518"/>
            <a:ext cx="6122948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Mathematical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3EE41C-58AA-EF1C-8C41-F58C87330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7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4113</TotalTime>
  <Words>1878</Words>
  <Application>Microsoft Macintosh PowerPoint</Application>
  <PresentationFormat>Widescreen</PresentationFormat>
  <Paragraphs>354</Paragraphs>
  <Slides>29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SoftUni</vt:lpstr>
      <vt:lpstr>Капсулация</vt:lpstr>
      <vt:lpstr>Съдържание</vt:lpstr>
      <vt:lpstr>Капсулация на данните</vt:lpstr>
      <vt:lpstr>Капсулация</vt:lpstr>
      <vt:lpstr>Пример: Капсулация</vt:lpstr>
      <vt:lpstr>Модификатори за достъп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Отпечатване на информация за човек</vt:lpstr>
      <vt:lpstr>Решение: Отпечатване на информация за човек</vt:lpstr>
      <vt:lpstr>Задача: Увеличение на заплатата (1)</vt:lpstr>
      <vt:lpstr>Задача: Увеличение на заплатата (2)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Конструкцията Try-Catch</vt:lpstr>
      <vt:lpstr>Пример: Хвърляне на изключения</vt:lpstr>
      <vt:lpstr>Валидация в Getters и Setters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Капсулация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196</cp:revision>
  <dcterms:created xsi:type="dcterms:W3CDTF">2018-05-23T13:08:44Z</dcterms:created>
  <dcterms:modified xsi:type="dcterms:W3CDTF">2024-06-17T14:10:55Z</dcterms:modified>
  <cp:category>programming;education;software engineering;software development</cp:category>
</cp:coreProperties>
</file>