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600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</p14:sldIdLst>
        </p14:section>
        <p14:section name="Вградени функции" id="{71E40AE3-D6FE-49DC-8835-94F479087A86}">
          <p14:sldIdLst>
            <p14:sldId id="593"/>
            <p14:sldId id="594"/>
            <p14:sldId id="595"/>
            <p14:sldId id="596"/>
            <p14:sldId id="597"/>
            <p14:sldId id="600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7" d="100"/>
          <a:sy n="107" d="100"/>
        </p:scale>
        <p:origin x="132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79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Най-често използваните </a:t>
            </a:r>
            <a:r>
              <a:rPr lang="bg-BG" b="1" dirty="0" smtClean="0"/>
              <a:t>функции</a:t>
            </a:r>
            <a:r>
              <a:rPr lang="bg-BG" dirty="0" smtClean="0"/>
              <a:t> в </a:t>
            </a:r>
            <a:r>
              <a:rPr lang="en-US" dirty="0" smtClean="0"/>
              <a:t>Excel </a:t>
            </a:r>
            <a:r>
              <a:rPr lang="bg-BG" dirty="0" smtClean="0"/>
              <a:t>са:</a:t>
            </a:r>
            <a:endParaRPr lang="en-US" dirty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SUM</a:t>
            </a:r>
            <a:r>
              <a:rPr lang="en-US" dirty="0" smtClean="0"/>
              <a:t> –</a:t>
            </a:r>
            <a:r>
              <a:rPr lang="bg-BG" dirty="0" smtClean="0"/>
              <a:t> събира числовите стойности на клетките от зададената област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AVERAGE</a:t>
            </a:r>
            <a:r>
              <a:rPr lang="en-US" dirty="0" smtClean="0"/>
              <a:t> – </a:t>
            </a:r>
            <a:r>
              <a:rPr lang="bg-BG" dirty="0" smtClean="0"/>
              <a:t>изчислява средноаритметичната стойност на въведените в клетките стойности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MAX</a:t>
            </a:r>
            <a:r>
              <a:rPr lang="en-US" dirty="0" smtClean="0"/>
              <a:t> – </a:t>
            </a:r>
            <a:r>
              <a:rPr lang="bg-BG" dirty="0" smtClean="0"/>
              <a:t>намира минималната и максималната стойност от въведените в клетките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функции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214" y="5702724"/>
            <a:ext cx="2700000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=SUM(A1:A9)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63352" y="5702724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=AVERAGE(B1:C3)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74787" y="5679000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=MIN(B3:B8)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6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въведем функция, трябва първо да </a:t>
            </a:r>
            <a:r>
              <a:rPr lang="bg-BG" b="1" dirty="0" smtClean="0"/>
              <a:t>селектираме клетката</a:t>
            </a:r>
            <a:r>
              <a:rPr lang="bg-BG" dirty="0" smtClean="0"/>
              <a:t>, в която ще я въвеждаме</a:t>
            </a:r>
            <a:endParaRPr lang="en-US" dirty="0" smtClean="0"/>
          </a:p>
          <a:p>
            <a:r>
              <a:rPr lang="bg-BG" dirty="0" smtClean="0"/>
              <a:t>Самите фунцкии се </a:t>
            </a:r>
            <a:r>
              <a:rPr lang="bg-BG" b="1" dirty="0" smtClean="0"/>
              <a:t>активират</a:t>
            </a:r>
            <a:r>
              <a:rPr lang="bg-BG" dirty="0" smtClean="0"/>
              <a:t> по някои от следните начини:</a:t>
            </a:r>
          </a:p>
          <a:p>
            <a:pPr lvl="1"/>
            <a:r>
              <a:rPr lang="bg-BG" dirty="0" smtClean="0"/>
              <a:t>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Insert Function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AutoSum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Ръчно писане </a:t>
            </a:r>
            <a:r>
              <a:rPr lang="bg-BG" dirty="0" smtClean="0"/>
              <a:t>на формулите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Активиране на фунцкии</a:t>
            </a:r>
            <a:endParaRPr lang="en-US" dirty="0"/>
          </a:p>
        </p:txBody>
      </p:sp>
      <p:pic>
        <p:nvPicPr>
          <p:cNvPr id="2050" name="Picture 2" descr="2 - Introduction to Functions | Excel Worksho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85" y="3229280"/>
            <a:ext cx="990000" cy="9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611"/>
          <a:stretch/>
        </p:blipFill>
        <p:spPr>
          <a:xfrm>
            <a:off x="1461000" y="5364000"/>
            <a:ext cx="2958750" cy="8524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0" y="4432001"/>
            <a:ext cx="5477030" cy="2207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2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/>
          <a:lstStyle/>
          <a:p>
            <a:r>
              <a:rPr lang="bg-BG" dirty="0" smtClean="0"/>
              <a:t>Бутонът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Insert Function</a:t>
            </a:r>
            <a:r>
              <a:rPr lang="en-US" dirty="0" smtClean="0"/>
              <a:t>] </a:t>
            </a:r>
            <a:r>
              <a:rPr lang="bg-BG" dirty="0" smtClean="0"/>
              <a:t>се намира </a:t>
            </a:r>
            <a:r>
              <a:rPr lang="bg-BG" dirty="0"/>
              <a:t>вляво от кутията за редактиране на </a:t>
            </a:r>
            <a:r>
              <a:rPr lang="bg-BG" dirty="0" smtClean="0"/>
              <a:t>клетка</a:t>
            </a:r>
          </a:p>
          <a:p>
            <a:r>
              <a:rPr lang="bg-BG" dirty="0" smtClean="0"/>
              <a:t>Отваря </a:t>
            </a:r>
            <a:r>
              <a:rPr lang="bg-BG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Function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50" b="17944"/>
          <a:stretch/>
        </p:blipFill>
        <p:spPr>
          <a:xfrm>
            <a:off x="696000" y="4482000"/>
            <a:ext cx="4870946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8" y="5740145"/>
            <a:ext cx="789355" cy="78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3143651" y="4594500"/>
            <a:ext cx="399527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8178" y="5089500"/>
            <a:ext cx="275473" cy="49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0" y="1989000"/>
            <a:ext cx="4702836" cy="41416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 bwMode="auto">
          <a:xfrm>
            <a:off x="8121000" y="1539000"/>
            <a:ext cx="3510000" cy="1125000"/>
          </a:xfrm>
          <a:prstGeom prst="wedgeRoundRectCallout">
            <a:avLst>
              <a:gd name="adj1" fmla="val 20031"/>
              <a:gd name="adj2" fmla="val 10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писък с вградени функции 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26000" y="3339000"/>
            <a:ext cx="4702836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изберем функцията, която желаем, трябва да въведем </a:t>
            </a:r>
            <a:r>
              <a:rPr lang="bg-BG" b="1" dirty="0" smtClean="0"/>
              <a:t>аргументите</a:t>
            </a:r>
            <a:r>
              <a:rPr lang="bg-BG" dirty="0" smtClean="0"/>
              <a:t> за изчислението на функцията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2528432"/>
            <a:ext cx="4410000" cy="2115000"/>
          </a:xfrm>
          <a:prstGeom prst="wedgeRoundRectCallout">
            <a:avLst>
              <a:gd name="adj1" fmla="val -71563"/>
              <a:gd name="adj2" fmla="val 12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539272"/>
            <a:ext cx="4410000" cy="2115000"/>
          </a:xfrm>
          <a:prstGeom prst="wedgeRoundRectCallout">
            <a:avLst>
              <a:gd name="adj1" fmla="val -72569"/>
              <a:gd name="adj2" fmla="val -3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тези бутони, може да селектираме с мишката кои клетки да участват в уравнението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298" b="16975"/>
          <a:stretch/>
        </p:blipFill>
        <p:spPr>
          <a:xfrm>
            <a:off x="6038462" y="3657928"/>
            <a:ext cx="5367538" cy="2963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331288" y="2574435"/>
            <a:ext cx="5584712" cy="1934565"/>
          </a:xfrm>
          <a:prstGeom prst="wedgeRoundRectCallout">
            <a:avLst>
              <a:gd name="adj1" fmla="val 61853"/>
              <a:gd name="adj2" fmla="val 462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Като натиснем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резултата се появява в избраната клетка, а формулата се изписва в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кутията за редактиране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5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Изписва избраната от вас </a:t>
            </a:r>
            <a:r>
              <a:rPr lang="bg-BG" dirty="0" smtClean="0"/>
              <a:t>функция</a:t>
            </a:r>
            <a:r>
              <a:rPr lang="bg-BG" dirty="0" smtClean="0"/>
              <a:t> </a:t>
            </a:r>
            <a:r>
              <a:rPr lang="bg-BG" dirty="0"/>
              <a:t>в </a:t>
            </a:r>
            <a:r>
              <a:rPr lang="bg-BG" dirty="0" smtClean="0"/>
              <a:t>клетката </a:t>
            </a:r>
            <a:r>
              <a:rPr lang="bg-BG" b="1" dirty="0"/>
              <a:t>без</a:t>
            </a:r>
            <a:r>
              <a:rPr lang="bg-BG" dirty="0"/>
              <a:t> попълнени </a:t>
            </a:r>
            <a:r>
              <a:rPr lang="bg-BG" b="1" dirty="0" smtClean="0"/>
              <a:t>аргументи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2734863"/>
            <a:ext cx="5670000" cy="359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0" y="3294000"/>
            <a:ext cx="2565000" cy="30313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496000" y="3960508"/>
            <a:ext cx="2745000" cy="413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Excel</a:t>
            </a:r>
            <a:r>
              <a:rPr lang="en-US" dirty="0" smtClean="0"/>
              <a:t> </a:t>
            </a:r>
            <a:r>
              <a:rPr lang="bg-BG" dirty="0" smtClean="0"/>
              <a:t>позволява писане на функции </a:t>
            </a:r>
            <a:r>
              <a:rPr lang="bg-BG" b="1" dirty="0" smtClean="0"/>
              <a:t>ръчно</a:t>
            </a:r>
            <a:r>
              <a:rPr lang="bg-BG" dirty="0" smtClean="0"/>
              <a:t> </a:t>
            </a:r>
          </a:p>
          <a:p>
            <a:r>
              <a:rPr lang="bg-BG" dirty="0" smtClean="0"/>
              <a:t>Основни функции и техният начин на </a:t>
            </a:r>
            <a:r>
              <a:rPr lang="bg-BG" b="1" dirty="0" smtClean="0"/>
              <a:t>изписване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=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b="1" dirty="0" smtClean="0"/>
              <a:t>number2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=</a:t>
            </a:r>
            <a:r>
              <a:rPr lang="en-US" b="1" dirty="0" smtClean="0">
                <a:solidFill>
                  <a:schemeClr val="bg1"/>
                </a:solidFill>
              </a:rPr>
              <a:t>AVERAGE</a:t>
            </a:r>
            <a:r>
              <a:rPr lang="en-US" dirty="0" smtClean="0"/>
              <a:t>(</a:t>
            </a:r>
            <a:r>
              <a:rPr lang="en-US" b="1" dirty="0" smtClean="0"/>
              <a:t>number1</a:t>
            </a:r>
            <a:r>
              <a:rPr lang="en-US" dirty="0" smtClean="0"/>
              <a:t>; </a:t>
            </a:r>
            <a:r>
              <a:rPr lang="en-US" b="1" dirty="0" smtClean="0"/>
              <a:t>number2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=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 smtClean="0"/>
              <a:t>=</a:t>
            </a:r>
            <a:r>
              <a:rPr lang="en-US" b="1" dirty="0" smtClean="0">
                <a:solidFill>
                  <a:schemeClr val="bg1"/>
                </a:solidFill>
              </a:rPr>
              <a:t>MAX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 smtClean="0"/>
              <a:t>)</a:t>
            </a:r>
          </a:p>
          <a:p>
            <a:r>
              <a:rPr lang="bg-BG" dirty="0" smtClean="0"/>
              <a:t>Важно е да не изпускате знака за </a:t>
            </a:r>
            <a:r>
              <a:rPr lang="bg-BG" b="1" dirty="0" smtClean="0"/>
              <a:t>равенство</a:t>
            </a:r>
            <a:r>
              <a:rPr lang="bg-BG" dirty="0" smtClean="0"/>
              <a:t> (</a:t>
            </a:r>
            <a:r>
              <a:rPr lang="bg-BG" b="1" dirty="0" smtClean="0">
                <a:solidFill>
                  <a:schemeClr val="bg1"/>
                </a:solidFill>
              </a:rPr>
              <a:t>=</a:t>
            </a:r>
            <a:r>
              <a:rPr lang="bg-BG" dirty="0" smtClean="0"/>
              <a:t>) в началото!</a:t>
            </a:r>
          </a:p>
          <a:p>
            <a:pPr lvl="1"/>
            <a:r>
              <a:rPr lang="bg-BG" dirty="0" smtClean="0"/>
              <a:t>В противен случай функцията се счита за </a:t>
            </a:r>
            <a:r>
              <a:rPr lang="bg-BG" b="1" dirty="0" smtClean="0"/>
              <a:t>обикновен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Ръчно писане на </a:t>
            </a:r>
            <a:r>
              <a:rPr lang="bg-BG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Формула</a:t>
            </a:r>
            <a:r>
              <a:rPr lang="ru-RU" sz="3200" dirty="0" smtClean="0">
                <a:solidFill>
                  <a:schemeClr val="bg2"/>
                </a:solidFill>
              </a:rPr>
              <a:t> – изчисление на </a:t>
            </a:r>
            <a:r>
              <a:rPr lang="ru-RU" sz="3200" b="1" dirty="0" smtClean="0">
                <a:solidFill>
                  <a:schemeClr val="bg2"/>
                </a:solidFill>
              </a:rPr>
              <a:t>аритметични изрази</a:t>
            </a:r>
            <a:r>
              <a:rPr lang="ru-RU" sz="3200" dirty="0" smtClean="0">
                <a:solidFill>
                  <a:schemeClr val="bg2"/>
                </a:solidFill>
              </a:rPr>
              <a:t>, в което </a:t>
            </a:r>
            <a:r>
              <a:rPr lang="ru-RU" sz="3200" dirty="0">
                <a:solidFill>
                  <a:schemeClr val="bg2"/>
                </a:solidFill>
              </a:rPr>
              <a:t>участват константи </a:t>
            </a:r>
            <a:r>
              <a:rPr lang="bg-BG" sz="3200" dirty="0" smtClean="0">
                <a:solidFill>
                  <a:schemeClr val="bg2"/>
                </a:solidFill>
              </a:rPr>
              <a:t>или </a:t>
            </a:r>
            <a:r>
              <a:rPr lang="ru-RU" sz="3200" dirty="0" smtClean="0">
                <a:solidFill>
                  <a:schemeClr val="bg2"/>
                </a:solidFill>
              </a:rPr>
              <a:t>останалите </a:t>
            </a:r>
            <a:r>
              <a:rPr lang="ru-RU" sz="3200" dirty="0" smtClean="0">
                <a:solidFill>
                  <a:schemeClr val="bg2"/>
                </a:solidFill>
              </a:rPr>
              <a:t>клетки със своите адреси 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Вградени функции </a:t>
            </a:r>
            <a:r>
              <a:rPr lang="ru-RU" sz="3200" b="1" dirty="0" smtClean="0">
                <a:solidFill>
                  <a:schemeClr val="bg2"/>
                </a:solidFill>
              </a:rPr>
              <a:t>– </a:t>
            </a:r>
            <a:r>
              <a:rPr lang="ru-RU" sz="3200" dirty="0" smtClean="0">
                <a:solidFill>
                  <a:schemeClr val="bg2"/>
                </a:solidFill>
              </a:rPr>
              <a:t>готови</a:t>
            </a:r>
            <a:r>
              <a:rPr lang="ru-RU" sz="3200" b="1" dirty="0" smtClean="0">
                <a:solidFill>
                  <a:schemeClr val="bg2"/>
                </a:solidFill>
              </a:rPr>
              <a:t> </a:t>
            </a:r>
            <a:r>
              <a:rPr lang="ru-RU" sz="3200" dirty="0" smtClean="0">
                <a:solidFill>
                  <a:schemeClr val="bg2"/>
                </a:solidFill>
              </a:rPr>
              <a:t>формули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3000" dirty="0" smtClean="0">
                <a:solidFill>
                  <a:schemeClr val="bg2"/>
                </a:solidFill>
              </a:rPr>
              <a:t>Задават се с </a:t>
            </a:r>
            <a:r>
              <a:rPr lang="ru-RU" sz="3000" b="1" dirty="0" smtClean="0">
                <a:solidFill>
                  <a:schemeClr val="bg2"/>
                </a:solidFill>
              </a:rPr>
              <a:t>име </a:t>
            </a:r>
            <a:r>
              <a:rPr lang="ru-RU" sz="3000" dirty="0" smtClean="0">
                <a:solidFill>
                  <a:schemeClr val="bg2"/>
                </a:solidFill>
              </a:rPr>
              <a:t>и</a:t>
            </a:r>
            <a:r>
              <a:rPr lang="ru-RU" sz="3000" b="1" dirty="0" smtClean="0">
                <a:solidFill>
                  <a:schemeClr val="bg2"/>
                </a:solidFill>
              </a:rPr>
              <a:t> аргументи</a:t>
            </a:r>
            <a:endParaRPr lang="ru-RU" sz="30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Основни функции: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SUM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AVERAGE</a:t>
            </a:r>
            <a:endParaRPr 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497856" y="5066714"/>
            <a:ext cx="3138144" cy="9783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MIN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MAX</a:t>
            </a:r>
            <a:endParaRPr lang="en-US" sz="26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b="1" dirty="0" smtClean="0"/>
              <a:t>формули</a:t>
            </a:r>
          </a:p>
          <a:p>
            <a:r>
              <a:rPr lang="bg-BG" dirty="0" smtClean="0"/>
              <a:t>Вградени </a:t>
            </a:r>
            <a:r>
              <a:rPr lang="bg-BG" b="1" dirty="0" smtClean="0"/>
              <a:t>функции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smtClean="0"/>
              <a:t>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4296000" y="3174897"/>
            <a:ext cx="6292937" cy="21773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b="1" dirty="0" smtClean="0"/>
              <a:t>Excel</a:t>
            </a:r>
            <a:r>
              <a:rPr lang="ru-RU" dirty="0" smtClean="0"/>
              <a:t> могат да се извършват </a:t>
            </a:r>
            <a:r>
              <a:rPr lang="ru-RU" dirty="0"/>
              <a:t>изчисления чрез </a:t>
            </a:r>
            <a:r>
              <a:rPr lang="ru-RU" b="1" dirty="0" smtClean="0"/>
              <a:t>формули</a:t>
            </a:r>
          </a:p>
          <a:p>
            <a:pPr lvl="1"/>
            <a:r>
              <a:rPr lang="ru-RU" dirty="0" smtClean="0"/>
              <a:t>Формулите </a:t>
            </a:r>
            <a:r>
              <a:rPr lang="ru-RU" dirty="0"/>
              <a:t>могат да включват </a:t>
            </a:r>
            <a:r>
              <a:rPr lang="ru-RU" b="1" dirty="0"/>
              <a:t>числа</a:t>
            </a:r>
            <a:r>
              <a:rPr lang="ru-RU" dirty="0"/>
              <a:t>, </a:t>
            </a:r>
            <a:r>
              <a:rPr lang="ru-RU" b="1" dirty="0"/>
              <a:t>операции</a:t>
            </a:r>
            <a:r>
              <a:rPr lang="ru-RU" dirty="0"/>
              <a:t> и адр</a:t>
            </a:r>
            <a:r>
              <a:rPr lang="ru-RU" b="1" dirty="0"/>
              <a:t>еси на клетки</a:t>
            </a:r>
            <a:r>
              <a:rPr lang="ru-RU" dirty="0"/>
              <a:t> в таблицата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Формули 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/>
              <a:t>=</a:t>
            </a:r>
            <a:r>
              <a:rPr lang="en-US" sz="4000" dirty="0" smtClean="0"/>
              <a:t>(A1+B1)*2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90406" y="1359000"/>
            <a:ext cx="3330000" cy="1575000"/>
          </a:xfrm>
          <a:prstGeom prst="wedgeRoundRectCallout">
            <a:avLst>
              <a:gd name="adj1" fmla="val 54967"/>
              <a:gd name="adj2" fmla="val 141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в която искате да получите резултат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1471500"/>
          </a:xfrm>
          <a:prstGeom prst="wedgeRoundRectCallout">
            <a:avLst>
              <a:gd name="adj1" fmla="val 65356"/>
              <a:gd name="adj2" fmla="val -78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равенство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(=) в началото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 smtClean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изчисление: Събиране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(+), изваждане (-), умножение (*), деление (/), процент (%), степенуване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(^)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876938"/>
          </a:xfrm>
          <a:prstGeom prst="wedgeRoundRectCallout">
            <a:avLst>
              <a:gd name="adj1" fmla="val -7853"/>
              <a:gd name="adj2" fmla="val 6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искате да участва във формулата, или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нейната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912146"/>
          </a:xfrm>
          <a:prstGeom prst="wedgeRoundRectCallout">
            <a:avLst>
              <a:gd name="adj1" fmla="val -33934"/>
              <a:gd name="adj2" fmla="val 64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участва,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изпишете нейната стойност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>
                <a:solidFill>
                  <a:srgbClr val="080808"/>
                </a:solidFill>
              </a:rPr>
              <a:t>B</a:t>
            </a:r>
            <a:r>
              <a:rPr lang="bg-BG" sz="4000" dirty="0" smtClean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420000" cy="15300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клетката се изписва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клетката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 smtClean="0">
                <a:solidFill>
                  <a:srgbClr val="080808"/>
                </a:solidFill>
              </a:rPr>
              <a:t>=</a:t>
            </a:r>
            <a:r>
              <a:rPr lang="en-US" sz="3600" dirty="0" smtClean="0">
                <a:solidFill>
                  <a:srgbClr val="080808"/>
                </a:solidFill>
              </a:rPr>
              <a:t>A</a:t>
            </a:r>
            <a:r>
              <a:rPr lang="bg-BG" sz="3600" dirty="0" smtClean="0">
                <a:solidFill>
                  <a:srgbClr val="080808"/>
                </a:solidFill>
              </a:rPr>
              <a:t>1*</a:t>
            </a:r>
            <a:r>
              <a:rPr lang="en-US" sz="3600" dirty="0" smtClean="0">
                <a:solidFill>
                  <a:srgbClr val="080808"/>
                </a:solidFill>
              </a:rPr>
              <a:t>B1</a:t>
            </a:r>
            <a:endParaRPr lang="en-US" sz="3600" dirty="0">
              <a:solidFill>
                <a:srgbClr val="080808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Когато трябва да приложите </a:t>
            </a:r>
            <a:r>
              <a:rPr lang="ru-RU" b="1" dirty="0"/>
              <a:t>една </a:t>
            </a:r>
            <a:r>
              <a:rPr lang="ru-RU" dirty="0"/>
              <a:t>и</a:t>
            </a:r>
            <a:r>
              <a:rPr lang="ru-RU" b="1" dirty="0"/>
              <a:t> съща формула </a:t>
            </a:r>
            <a:r>
              <a:rPr lang="ru-RU" dirty="0"/>
              <a:t>за </a:t>
            </a:r>
            <a:r>
              <a:rPr lang="ru-RU" b="1" dirty="0" smtClean="0"/>
              <a:t>аналогични </a:t>
            </a:r>
            <a:r>
              <a:rPr lang="ru-RU" b="1" dirty="0"/>
              <a:t>данни</a:t>
            </a:r>
            <a:r>
              <a:rPr lang="ru-RU" dirty="0"/>
              <a:t>, </a:t>
            </a:r>
            <a:r>
              <a:rPr lang="ru-RU" dirty="0" smtClean="0"/>
              <a:t>можете </a:t>
            </a:r>
            <a:r>
              <a:rPr lang="ru-RU" dirty="0"/>
              <a:t>да </a:t>
            </a:r>
            <a:r>
              <a:rPr lang="ru-RU" b="1" dirty="0" smtClean="0"/>
              <a:t>копирате</a:t>
            </a:r>
            <a:r>
              <a:rPr lang="ru-RU" dirty="0" smtClean="0"/>
              <a:t> формулата</a:t>
            </a:r>
          </a:p>
          <a:p>
            <a:r>
              <a:rPr lang="ru-RU" dirty="0" smtClean="0"/>
              <a:t>Това може да се изпълни по следните начини: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Ctrl </a:t>
            </a:r>
            <a:r>
              <a:rPr lang="en-US" dirty="0" smtClean="0"/>
              <a:t>+</a:t>
            </a:r>
            <a:r>
              <a:rPr lang="en-US" b="1" dirty="0" smtClean="0"/>
              <a:t> C</a:t>
            </a:r>
            <a:r>
              <a:rPr lang="en-US" dirty="0" smtClean="0"/>
              <a:t>] + [</a:t>
            </a:r>
            <a:r>
              <a:rPr lang="en-US" b="1" dirty="0" smtClean="0"/>
              <a:t>Ctrl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] – </a:t>
            </a:r>
            <a:r>
              <a:rPr lang="bg-BG" dirty="0" smtClean="0"/>
              <a:t>стандартно копиране</a:t>
            </a:r>
          </a:p>
          <a:p>
            <a:pPr lvl="1"/>
            <a:r>
              <a:rPr lang="bg-BG" dirty="0" smtClean="0"/>
              <a:t>Приплъзване на </a:t>
            </a:r>
            <a:r>
              <a:rPr lang="bg-BG" b="1" dirty="0" smtClean="0"/>
              <a:t>долния десен ъгъл </a:t>
            </a:r>
            <a:r>
              <a:rPr lang="bg-BG" dirty="0" smtClean="0"/>
              <a:t>към всички желани клетки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Преизползване </a:t>
            </a:r>
            <a:r>
              <a:rPr lang="bg-BG" dirty="0"/>
              <a:t>на формули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93" y="4807103"/>
            <a:ext cx="5068007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616000" y="5544000"/>
            <a:ext cx="1485000" cy="81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60916"/>
            <a:ext cx="10961783" cy="768084"/>
          </a:xfrm>
        </p:spPr>
        <p:txBody>
          <a:bodyPr/>
          <a:lstStyle/>
          <a:p>
            <a:r>
              <a:rPr lang="bg-BG" dirty="0" smtClean="0"/>
              <a:t>Вградени </a:t>
            </a:r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68" y="1269000"/>
            <a:ext cx="2582864" cy="27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b="1" dirty="0" smtClean="0"/>
              <a:t>Excel</a:t>
            </a:r>
            <a:r>
              <a:rPr lang="en-US" dirty="0" smtClean="0"/>
              <a:t> </a:t>
            </a:r>
            <a:r>
              <a:rPr lang="bg-BG" dirty="0" smtClean="0"/>
              <a:t>има </a:t>
            </a:r>
            <a:r>
              <a:rPr lang="bg-BG" b="1" dirty="0" smtClean="0"/>
              <a:t>вградени функции</a:t>
            </a:r>
          </a:p>
          <a:p>
            <a:pPr lvl="1"/>
            <a:r>
              <a:rPr lang="bg-BG" dirty="0" smtClean="0"/>
              <a:t>Те се задават с </a:t>
            </a:r>
            <a:r>
              <a:rPr lang="bg-BG" b="1" dirty="0" smtClean="0"/>
              <a:t>име</a:t>
            </a:r>
            <a:r>
              <a:rPr lang="bg-BG" dirty="0" smtClean="0"/>
              <a:t> и </a:t>
            </a:r>
            <a:r>
              <a:rPr lang="bg-BG" b="1" dirty="0" smtClean="0"/>
              <a:t>аргументи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Агрументи</a:t>
            </a:r>
            <a:r>
              <a:rPr lang="bg-BG" dirty="0" smtClean="0"/>
              <a:t> – конкретни стойности, върху които се изчислява формулата</a:t>
            </a:r>
          </a:p>
          <a:p>
            <a:pPr lvl="1"/>
            <a:r>
              <a:rPr lang="bg-BG" dirty="0" smtClean="0"/>
              <a:t>Могат да бъдат </a:t>
            </a:r>
            <a:r>
              <a:rPr lang="bg-BG" b="1" dirty="0" smtClean="0"/>
              <a:t>константи</a:t>
            </a:r>
            <a:r>
              <a:rPr lang="bg-BG" dirty="0" smtClean="0"/>
              <a:t>, </a:t>
            </a:r>
            <a:r>
              <a:rPr lang="bg-BG" b="1" dirty="0" smtClean="0"/>
              <a:t>адреси на клетки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Изписват се в скобите след името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вградени </a:t>
            </a:r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1026" name="Picture 2" descr="The 15 Basic Excel Formulas Everyone Needs to Know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0" y="4984891"/>
            <a:ext cx="5220000" cy="17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56000" y="5438795"/>
            <a:ext cx="3065297" cy="86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/>
              <a:t>=</a:t>
            </a:r>
            <a:r>
              <a:rPr lang="en-US" sz="4000" dirty="0" smtClean="0"/>
              <a:t>MAX(B3:B8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121001" y="4532935"/>
            <a:ext cx="1215000" cy="523159"/>
          </a:xfrm>
          <a:prstGeom prst="wedgeRoundRectCallout">
            <a:avLst>
              <a:gd name="adj1" fmla="val 25911"/>
              <a:gd name="adj2" fmla="val 14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793272" y="4461074"/>
            <a:ext cx="2062728" cy="595020"/>
          </a:xfrm>
          <a:prstGeom prst="wedgeRoundRectCallout">
            <a:avLst>
              <a:gd name="adj1" fmla="val -20833"/>
              <a:gd name="adj2" fmla="val 13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Аргументи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</TotalTime>
  <Words>782</Words>
  <Application>Microsoft Office PowerPoint</Application>
  <PresentationFormat>Widescreen</PresentationFormat>
  <Paragraphs>123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Преизползване на формули</vt:lpstr>
      <vt:lpstr>Вградени функции</vt:lpstr>
      <vt:lpstr>Използване на вградени функции</vt:lpstr>
      <vt:lpstr>Най-често използвани функции</vt:lpstr>
      <vt:lpstr>Активиране на фунцкии</vt:lpstr>
      <vt:lpstr>Insert Function</vt:lpstr>
      <vt:lpstr>Insert Function</vt:lpstr>
      <vt:lpstr>AutoSum</vt:lpstr>
      <vt:lpstr>Ръчно писане на функции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782</cp:revision>
  <dcterms:created xsi:type="dcterms:W3CDTF">2018-05-23T13:08:44Z</dcterms:created>
  <dcterms:modified xsi:type="dcterms:W3CDTF">2024-05-12T19:23:24Z</dcterms:modified>
  <cp:category/>
</cp:coreProperties>
</file>