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86" r:id="rId13"/>
    <p:sldId id="504" r:id="rId14"/>
    <p:sldId id="5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Настройки за отпечатване на таблица" id="{863BD062-3121-4220-9509-BD606D3C71EA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</p14:sldIdLst>
        </p14:section>
        <p14:section name="Отпечатване на таблица" id="{0513C316-E51D-48F6-894A-96DFD8A7CF1B}">
          <p14:sldIdLst>
            <p14:sldId id="595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80808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3796" autoAdjust="0"/>
  </p:normalViewPr>
  <p:slideViewPr>
    <p:cSldViewPr showGuides="1">
      <p:cViewPr varScale="1">
        <p:scale>
          <a:sx n="107" d="100"/>
          <a:sy n="107" d="100"/>
        </p:scale>
        <p:origin x="132" y="12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16.5.2024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</a:t>
            </a:r>
            <a:r>
              <a:rPr lang="bg-BG" dirty="0" smtClean="0"/>
              <a:t> </a:t>
            </a:r>
            <a:r>
              <a:rPr lang="bg-BG" dirty="0"/>
              <a:t>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160395"/>
          </a:xfrm>
        </p:spPr>
        <p:txBody>
          <a:bodyPr>
            <a:normAutofit/>
          </a:bodyPr>
          <a:lstStyle/>
          <a:p>
            <a:r>
              <a:rPr lang="ru-RU" dirty="0"/>
              <a:t>Отпечатване на таблица и на отделни части от нея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8" name="Picture 4" descr="The benefits of driverless printing and why PDF is the key | Adobe Blog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4" b="17277"/>
          <a:stretch/>
        </p:blipFill>
        <p:spPr bwMode="auto">
          <a:xfrm>
            <a:off x="6390123" y="3114001"/>
            <a:ext cx="5248260" cy="24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b="1" dirty="0" smtClean="0"/>
              <a:t>С</a:t>
            </a:r>
            <a:r>
              <a:rPr lang="bg-BG" dirty="0" smtClean="0"/>
              <a:t> </a:t>
            </a:r>
            <a:r>
              <a:rPr lang="en-US" dirty="0"/>
              <a:t>Rows to repeat at top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Без</a:t>
            </a:r>
            <a:r>
              <a:rPr lang="bg-BG" dirty="0" smtClean="0"/>
              <a:t> </a:t>
            </a:r>
            <a:r>
              <a:rPr lang="en-US" dirty="0"/>
              <a:t>Rows to repeat at top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titles </a:t>
            </a:r>
            <a:r>
              <a:rPr lang="en-US" dirty="0" smtClean="0"/>
              <a:t>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000" y="2062770"/>
            <a:ext cx="4442030" cy="3988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00" y="2079000"/>
            <a:ext cx="4500000" cy="3972294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5236076" y="2979000"/>
            <a:ext cx="1755000" cy="1042788"/>
          </a:xfrm>
          <a:prstGeom prst="wedgeRoundRectCallout">
            <a:avLst>
              <a:gd name="adj1" fmla="val 64983"/>
              <a:gd name="adj2" fmla="val 87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236076" y="2979000"/>
            <a:ext cx="1755000" cy="1042788"/>
          </a:xfrm>
          <a:prstGeom prst="wedgeRoundRectCallout">
            <a:avLst>
              <a:gd name="adj1" fmla="val -62209"/>
              <a:gd name="adj2" fmla="val 839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Втора страница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4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Отпечатване на таблица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1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610812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TODO</a:t>
            </a:r>
            <a:endParaRPr lang="en-US" sz="2600" b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/>
              <a:t>Настройки</a:t>
            </a:r>
            <a:r>
              <a:rPr lang="bg-BG" dirty="0" smtClean="0"/>
              <a:t> за отпечатване на таблица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Отпечатване</a:t>
            </a:r>
            <a:r>
              <a:rPr lang="bg-BG" dirty="0" smtClean="0"/>
              <a:t> на таблица</a:t>
            </a:r>
            <a:endParaRPr lang="bg-BG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739175"/>
          </a:xfrm>
        </p:spPr>
        <p:txBody>
          <a:bodyPr/>
          <a:lstStyle/>
          <a:p>
            <a:r>
              <a:rPr lang="ru-RU" dirty="0"/>
              <a:t>͏Настройки за отпечатване на таблица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449000"/>
            <a:ext cx="2348400" cy="23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2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25000" cy="5528766"/>
          </a:xfrm>
        </p:spPr>
        <p:txBody>
          <a:bodyPr/>
          <a:lstStyle/>
          <a:p>
            <a:r>
              <a:rPr lang="bg-BG" dirty="0" smtClean="0"/>
              <a:t>Електронните таблици могат да бъдат </a:t>
            </a:r>
            <a:r>
              <a:rPr lang="bg-BG" b="1" dirty="0" smtClean="0"/>
              <a:t>отпечатвани</a:t>
            </a:r>
            <a:r>
              <a:rPr lang="bg-BG" dirty="0" smtClean="0"/>
              <a:t> на </a:t>
            </a:r>
            <a:r>
              <a:rPr lang="bg-BG" b="1" dirty="0" smtClean="0"/>
              <a:t>хартия</a:t>
            </a:r>
          </a:p>
          <a:p>
            <a:r>
              <a:rPr lang="bg-BG" b="1" dirty="0" smtClean="0"/>
              <a:t>Настройките</a:t>
            </a:r>
            <a:r>
              <a:rPr lang="bg-BG" dirty="0" smtClean="0"/>
              <a:t> за отпечатването могат да се задават 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Page Setup</a:t>
            </a:r>
            <a:r>
              <a:rPr lang="en-US" dirty="0" smtClean="0"/>
              <a:t> </a:t>
            </a:r>
            <a:r>
              <a:rPr lang="bg-BG" dirty="0" smtClean="0"/>
              <a:t>на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Page Layout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Друг вариант е от диалоговия прозорец </a:t>
            </a:r>
            <a:r>
              <a:rPr lang="en-US" b="1" dirty="0" smtClean="0">
                <a:solidFill>
                  <a:schemeClr val="bg1"/>
                </a:solidFill>
              </a:rPr>
              <a:t>Page Setup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 smtClean="0"/>
              <a:t>Той се отваря от стрелката в </a:t>
            </a:r>
            <a:r>
              <a:rPr lang="bg-BG" b="1" dirty="0" smtClean="0"/>
              <a:t>долния десен ъгъл 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Настройки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919" b="3704"/>
          <a:stretch/>
        </p:blipFill>
        <p:spPr>
          <a:xfrm>
            <a:off x="3216000" y="4689000"/>
            <a:ext cx="5703214" cy="1842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8886000" y="5589000"/>
            <a:ext cx="990000" cy="76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0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 раздела </a:t>
            </a:r>
            <a:r>
              <a:rPr lang="en-US" b="1" dirty="0" smtClean="0"/>
              <a:t>Page</a:t>
            </a:r>
            <a:r>
              <a:rPr lang="en-US" dirty="0" smtClean="0"/>
              <a:t> </a:t>
            </a:r>
            <a:r>
              <a:rPr lang="bg-BG" dirty="0" smtClean="0"/>
              <a:t>(Страница) се задават </a:t>
            </a:r>
            <a:r>
              <a:rPr lang="bg-BG" b="1" dirty="0" smtClean="0"/>
              <a:t>общите характеристики</a:t>
            </a:r>
            <a:r>
              <a:rPr lang="bg-BG" dirty="0" smtClean="0"/>
              <a:t> на страницата</a:t>
            </a:r>
          </a:p>
          <a:p>
            <a:pPr lvl="1"/>
            <a:r>
              <a:rPr lang="bg-BG" dirty="0" smtClean="0"/>
              <a:t>Ориентация</a:t>
            </a:r>
          </a:p>
          <a:p>
            <a:pPr lvl="1"/>
            <a:r>
              <a:rPr lang="bg-BG" dirty="0" smtClean="0"/>
              <a:t>Мащабиране</a:t>
            </a:r>
          </a:p>
          <a:p>
            <a:pPr lvl="1"/>
            <a:r>
              <a:rPr lang="bg-BG" dirty="0" smtClean="0"/>
              <a:t>Размер на хартията</a:t>
            </a:r>
          </a:p>
          <a:p>
            <a:pPr lvl="1"/>
            <a:r>
              <a:rPr lang="bg-BG" dirty="0" smtClean="0"/>
              <a:t>Качество на печат</a:t>
            </a:r>
          </a:p>
          <a:p>
            <a:pPr lvl="1"/>
            <a:r>
              <a:rPr lang="bg-BG" dirty="0" smtClean="0"/>
              <a:t>Номер на първата страница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00" y="1962163"/>
            <a:ext cx="4590000" cy="47471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771000" y="2664000"/>
            <a:ext cx="3240000" cy="68692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70154" y="3350929"/>
            <a:ext cx="3510845" cy="84307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71000" y="4187342"/>
            <a:ext cx="4365000" cy="45665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771000" y="4637342"/>
            <a:ext cx="4365000" cy="24358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771000" y="4878525"/>
            <a:ext cx="1665000" cy="39547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945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02436" cy="5528766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От раздела </a:t>
            </a:r>
            <a:r>
              <a:rPr lang="en-US" b="1" dirty="0" smtClean="0"/>
              <a:t>Margins</a:t>
            </a:r>
            <a:r>
              <a:rPr lang="en-US" dirty="0" smtClean="0"/>
              <a:t> (</a:t>
            </a:r>
            <a:r>
              <a:rPr lang="bg-BG" dirty="0" smtClean="0"/>
              <a:t>Полета</a:t>
            </a:r>
            <a:r>
              <a:rPr lang="en-US" dirty="0" smtClean="0"/>
              <a:t>)</a:t>
            </a:r>
            <a:r>
              <a:rPr lang="bg-BG" dirty="0" smtClean="0"/>
              <a:t> се задава </a:t>
            </a:r>
            <a:r>
              <a:rPr lang="bg-BG" b="1" dirty="0" smtClean="0"/>
              <a:t>размера</a:t>
            </a:r>
            <a:r>
              <a:rPr lang="bg-BG" dirty="0" smtClean="0"/>
              <a:t> на </a:t>
            </a:r>
            <a:r>
              <a:rPr lang="bg-BG" b="1" dirty="0" smtClean="0"/>
              <a:t>белите полета </a:t>
            </a:r>
            <a:r>
              <a:rPr lang="bg-BG" dirty="0" smtClean="0"/>
              <a:t>на листа</a:t>
            </a:r>
          </a:p>
          <a:p>
            <a:pPr lvl="1"/>
            <a:r>
              <a:rPr lang="en-US" dirty="0" smtClean="0"/>
              <a:t>Top, Bottom, Left, Right</a:t>
            </a:r>
            <a:endParaRPr lang="bg-BG" dirty="0" smtClean="0"/>
          </a:p>
          <a:p>
            <a:r>
              <a:rPr lang="bg-BG" dirty="0" smtClean="0"/>
              <a:t>От секциата </a:t>
            </a:r>
            <a:r>
              <a:rPr lang="en-US" b="1" dirty="0" smtClean="0"/>
              <a:t>Center page </a:t>
            </a:r>
            <a:r>
              <a:rPr lang="bg-BG" dirty="0" smtClean="0"/>
              <a:t>(Центриране в страницата) може да изберете таблицата да се </a:t>
            </a:r>
            <a:r>
              <a:rPr lang="bg-BG" b="1" dirty="0" smtClean="0"/>
              <a:t>центрира</a:t>
            </a:r>
            <a:r>
              <a:rPr lang="bg-BG" dirty="0" smtClean="0"/>
              <a:t> по</a:t>
            </a:r>
            <a:r>
              <a:rPr lang="en-US" dirty="0" smtClean="0"/>
              <a:t>:</a:t>
            </a:r>
          </a:p>
          <a:p>
            <a:pPr lvl="1"/>
            <a:r>
              <a:rPr lang="bg-BG" dirty="0" smtClean="0"/>
              <a:t>Хоризонтала</a:t>
            </a:r>
            <a:endParaRPr lang="en-US" dirty="0" smtClean="0"/>
          </a:p>
          <a:p>
            <a:pPr lvl="1"/>
            <a:r>
              <a:rPr lang="bg-BG" dirty="0" smtClean="0"/>
              <a:t>Вертикала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422" y="1447258"/>
            <a:ext cx="4860059" cy="5026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7851000" y="2169000"/>
            <a:ext cx="3240000" cy="261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87519" y="4778999"/>
            <a:ext cx="2068481" cy="67500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256000" y="50940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031000" y="5300895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60598" cy="5528766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От раздела </a:t>
            </a:r>
            <a:r>
              <a:rPr lang="en-US" b="1" dirty="0" smtClean="0"/>
              <a:t>Sheet</a:t>
            </a:r>
            <a:r>
              <a:rPr lang="en-US" dirty="0" smtClean="0"/>
              <a:t> </a:t>
            </a:r>
            <a:r>
              <a:rPr lang="bg-BG" dirty="0" smtClean="0"/>
              <a:t>(Лист) се задава областта за печат и печатане на заглавия</a:t>
            </a:r>
          </a:p>
          <a:p>
            <a:r>
              <a:rPr lang="en-US" b="1" dirty="0" smtClean="0"/>
              <a:t>Print area </a:t>
            </a:r>
            <a:r>
              <a:rPr lang="en-US" dirty="0" smtClean="0"/>
              <a:t>(</a:t>
            </a:r>
            <a:r>
              <a:rPr lang="bg-BG" dirty="0" smtClean="0"/>
              <a:t>Област за печат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bg-BG" dirty="0" smtClean="0"/>
              <a:t>Задавате областта на работния лист, която искате да се отпечата</a:t>
            </a:r>
            <a:endParaRPr lang="en-US" dirty="0" smtClean="0"/>
          </a:p>
          <a:p>
            <a:r>
              <a:rPr lang="en-US" b="1" dirty="0" smtClean="0"/>
              <a:t>Print titles </a:t>
            </a:r>
            <a:r>
              <a:rPr lang="bg-BG" dirty="0" smtClean="0"/>
              <a:t>(Заглавия за печат)</a:t>
            </a:r>
            <a:endParaRPr lang="en-US" dirty="0" smtClean="0"/>
          </a:p>
          <a:p>
            <a:r>
              <a:rPr lang="en-US" b="1" dirty="0" smtClean="0"/>
              <a:t>Page Order </a:t>
            </a:r>
            <a:r>
              <a:rPr lang="bg-BG" dirty="0" smtClean="0"/>
              <a:t>(Ред на страниците)</a:t>
            </a:r>
          </a:p>
          <a:p>
            <a:pPr lvl="1"/>
            <a:r>
              <a:rPr lang="bg-BG" dirty="0" smtClean="0"/>
              <a:t>Избирате </a:t>
            </a:r>
            <a:r>
              <a:rPr lang="bg-BG" b="1" dirty="0" smtClean="0"/>
              <a:t>последователността</a:t>
            </a:r>
            <a:r>
              <a:rPr lang="bg-BG" dirty="0" smtClean="0"/>
              <a:t> на </a:t>
            </a:r>
            <a:r>
              <a:rPr lang="bg-BG" b="1" dirty="0" smtClean="0"/>
              <a:t>печатане</a:t>
            </a:r>
            <a:r>
              <a:rPr lang="bg-BG" dirty="0" smtClean="0"/>
              <a:t> на страниците</a:t>
            </a:r>
          </a:p>
          <a:p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Sheet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326" y="1854000"/>
            <a:ext cx="4281378" cy="442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7742246" y="2439000"/>
            <a:ext cx="4113754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42246" y="4374000"/>
            <a:ext cx="2223754" cy="85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44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dirty="0"/>
              <a:t>Когато </a:t>
            </a:r>
            <a:r>
              <a:rPr lang="bg-BG" dirty="0" smtClean="0"/>
              <a:t>таблицата </a:t>
            </a:r>
            <a:r>
              <a:rPr lang="bg-BG" b="1" dirty="0" smtClean="0"/>
              <a:t>голяма</a:t>
            </a:r>
            <a:r>
              <a:rPr lang="bg-BG" dirty="0" smtClean="0"/>
              <a:t>, се </a:t>
            </a:r>
            <a:r>
              <a:rPr lang="bg-BG" dirty="0"/>
              <a:t>отпечатва на </a:t>
            </a:r>
            <a:r>
              <a:rPr lang="bg-BG" b="1" dirty="0"/>
              <a:t>няколко </a:t>
            </a:r>
            <a:r>
              <a:rPr lang="bg-BG" b="1" dirty="0" smtClean="0"/>
              <a:t>страници</a:t>
            </a:r>
          </a:p>
          <a:p>
            <a:pPr lvl="1"/>
            <a:r>
              <a:rPr lang="bg-BG" dirty="0" smtClean="0"/>
              <a:t>Редовете </a:t>
            </a:r>
            <a:r>
              <a:rPr lang="bg-BG" dirty="0"/>
              <a:t>и колоните, които са </a:t>
            </a:r>
            <a:r>
              <a:rPr lang="bg-BG" b="1" dirty="0"/>
              <a:t>заглавни</a:t>
            </a:r>
            <a:r>
              <a:rPr lang="bg-BG" dirty="0"/>
              <a:t> се отпечатват </a:t>
            </a:r>
            <a:r>
              <a:rPr lang="bg-BG" b="1" dirty="0"/>
              <a:t>само</a:t>
            </a:r>
            <a:r>
              <a:rPr lang="bg-BG" dirty="0"/>
              <a:t> на </a:t>
            </a:r>
            <a:r>
              <a:rPr lang="bg-BG" b="1" dirty="0"/>
              <a:t>първата </a:t>
            </a:r>
            <a:r>
              <a:rPr lang="bg-BG" b="1" dirty="0" smtClean="0"/>
              <a:t>страница</a:t>
            </a:r>
            <a:endParaRPr lang="en-US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titles (1)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0" y="3273289"/>
            <a:ext cx="3966216" cy="34346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59" y="3228450"/>
            <a:ext cx="4005741" cy="3535996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 bwMode="auto">
          <a:xfrm>
            <a:off x="219604" y="5517000"/>
            <a:ext cx="1754259" cy="990000"/>
          </a:xfrm>
          <a:prstGeom prst="wedgeRoundRectCallout">
            <a:avLst>
              <a:gd name="adj1" fmla="val 37935"/>
              <a:gd name="adj2" fmla="val -977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Първа страница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10215422" y="4734000"/>
            <a:ext cx="1754259" cy="990000"/>
          </a:xfrm>
          <a:prstGeom prst="wedgeRoundRectCallout">
            <a:avLst>
              <a:gd name="adj1" fmla="val -41274"/>
              <a:gd name="adj2" fmla="val -69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Втора страница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395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Текстовите </a:t>
            </a:r>
            <a:r>
              <a:rPr lang="bg-BG" dirty="0" smtClean="0"/>
              <a:t>кутии:</a:t>
            </a:r>
          </a:p>
          <a:p>
            <a:pPr lvl="1"/>
            <a:r>
              <a:rPr lang="en-US" b="1" dirty="0" smtClean="0"/>
              <a:t>Rows </a:t>
            </a:r>
            <a:r>
              <a:rPr lang="en-US" b="1" dirty="0"/>
              <a:t>to repeat at top </a:t>
            </a:r>
            <a:r>
              <a:rPr lang="en-US" dirty="0"/>
              <a:t>(</a:t>
            </a:r>
            <a:r>
              <a:rPr lang="bg-BG" dirty="0"/>
              <a:t>Повтаряни редове отгоре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en-US" b="1" dirty="0" smtClean="0"/>
              <a:t>Columns </a:t>
            </a:r>
            <a:r>
              <a:rPr lang="en-US" b="1" dirty="0"/>
              <a:t>to repeat at left </a:t>
            </a:r>
            <a:r>
              <a:rPr lang="en-US" dirty="0"/>
              <a:t>(</a:t>
            </a:r>
            <a:r>
              <a:rPr lang="bg-BG" dirty="0"/>
              <a:t>Повтаряни колони </a:t>
            </a:r>
            <a:r>
              <a:rPr lang="bg-BG" dirty="0" smtClean="0"/>
              <a:t>отляво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</a:p>
          <a:p>
            <a:pPr marL="0" indent="0">
              <a:buNone/>
            </a:pPr>
            <a:r>
              <a:rPr lang="bg-BG" dirty="0" smtClean="0"/>
              <a:t>позволяват отпечатването на </a:t>
            </a:r>
            <a:r>
              <a:rPr lang="bg-BG" b="1" dirty="0"/>
              <a:t>заглавните редове </a:t>
            </a:r>
            <a:r>
              <a:rPr lang="bg-BG" dirty="0"/>
              <a:t>и </a:t>
            </a:r>
            <a:r>
              <a:rPr lang="bg-BG" b="1" dirty="0"/>
              <a:t>колони</a:t>
            </a:r>
            <a:r>
              <a:rPr lang="bg-BG" dirty="0"/>
              <a:t> на </a:t>
            </a:r>
            <a:r>
              <a:rPr lang="bg-BG" b="1" dirty="0"/>
              <a:t>всяка страница</a:t>
            </a:r>
          </a:p>
          <a:p>
            <a:pPr>
              <a:spcBef>
                <a:spcPts val="0"/>
              </a:spcBef>
            </a:pPr>
            <a:r>
              <a:rPr lang="bg-BG" dirty="0"/>
              <a:t>За целта </a:t>
            </a:r>
            <a:r>
              <a:rPr lang="bg-BG" b="1" dirty="0"/>
              <a:t>маркирайте</a:t>
            </a:r>
            <a:r>
              <a:rPr lang="bg-BG" dirty="0"/>
              <a:t> редовете и колоните, които искате да се отпечатват на всяка страница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</a:t>
            </a:r>
            <a:r>
              <a:rPr lang="en-US" dirty="0" smtClean="0"/>
              <a:t>titles (2)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872"/>
          <a:stretch/>
        </p:blipFill>
        <p:spPr>
          <a:xfrm>
            <a:off x="2759278" y="5591935"/>
            <a:ext cx="6673445" cy="11329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8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5457</TotalTime>
  <Words>497</Words>
  <Application>Microsoft Office PowerPoint</Application>
  <PresentationFormat>Widescreen</PresentationFormat>
  <Paragraphs>81</Paragraphs>
  <Slides>14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Consolas</vt:lpstr>
      <vt:lpstr>Wingdings</vt:lpstr>
      <vt:lpstr>SoftUni</vt:lpstr>
      <vt:lpstr>Отпечатване на таблица и на отделни части от нея</vt:lpstr>
      <vt:lpstr>Съдържание</vt:lpstr>
      <vt:lpstr>͏Настройки за отпечатване на таблица</vt:lpstr>
      <vt:lpstr>Настройки</vt:lpstr>
      <vt:lpstr>Page</vt:lpstr>
      <vt:lpstr>Margins</vt:lpstr>
      <vt:lpstr>Sheet</vt:lpstr>
      <vt:lpstr>Print titles (1)</vt:lpstr>
      <vt:lpstr>Print titles (2)</vt:lpstr>
      <vt:lpstr>Print titles (3)</vt:lpstr>
      <vt:lpstr>Отпечатване на таблица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Формули за извършване на аритметични действия с данни. Функции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843</cp:revision>
  <dcterms:created xsi:type="dcterms:W3CDTF">2018-05-23T13:08:44Z</dcterms:created>
  <dcterms:modified xsi:type="dcterms:W3CDTF">2024-05-16T20:20:05Z</dcterms:modified>
  <cp:category/>
</cp:coreProperties>
</file>